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303" r:id="rId4"/>
    <p:sldId id="304" r:id="rId5"/>
    <p:sldId id="360" r:id="rId6"/>
    <p:sldId id="361" r:id="rId7"/>
    <p:sldId id="332" r:id="rId8"/>
    <p:sldId id="333" r:id="rId9"/>
    <p:sldId id="330" r:id="rId10"/>
    <p:sldId id="305" r:id="rId11"/>
    <p:sldId id="306" r:id="rId12"/>
    <p:sldId id="316" r:id="rId13"/>
    <p:sldId id="318" r:id="rId14"/>
    <p:sldId id="310" r:id="rId15"/>
    <p:sldId id="311" r:id="rId16"/>
    <p:sldId id="325" r:id="rId17"/>
    <p:sldId id="326" r:id="rId18"/>
    <p:sldId id="312" r:id="rId19"/>
    <p:sldId id="313" r:id="rId20"/>
    <p:sldId id="354" r:id="rId21"/>
    <p:sldId id="334" r:id="rId22"/>
    <p:sldId id="335" r:id="rId23"/>
    <p:sldId id="336" r:id="rId24"/>
    <p:sldId id="359" r:id="rId25"/>
    <p:sldId id="337" r:id="rId26"/>
    <p:sldId id="338" r:id="rId27"/>
    <p:sldId id="340" r:id="rId28"/>
    <p:sldId id="355" r:id="rId29"/>
    <p:sldId id="357" r:id="rId30"/>
    <p:sldId id="356" r:id="rId31"/>
    <p:sldId id="358" r:id="rId32"/>
    <p:sldId id="345" r:id="rId33"/>
    <p:sldId id="346" r:id="rId34"/>
    <p:sldId id="347" r:id="rId35"/>
    <p:sldId id="348" r:id="rId36"/>
    <p:sldId id="349" r:id="rId37"/>
    <p:sldId id="350" r:id="rId38"/>
    <p:sldId id="351" r:id="rId39"/>
    <p:sldId id="352" r:id="rId40"/>
    <p:sldId id="353" r:id="rId41"/>
    <p:sldId id="327" r:id="rId42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01" autoAdjust="0"/>
    <p:restoredTop sz="94660"/>
  </p:normalViewPr>
  <p:slideViewPr>
    <p:cSldViewPr snapToGrid="0">
      <p:cViewPr>
        <p:scale>
          <a:sx n="95" d="100"/>
          <a:sy n="95" d="100"/>
        </p:scale>
        <p:origin x="-2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0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3316"/>
          </a:xfrm>
          <a:prstGeom prst="rect">
            <a:avLst/>
          </a:prstGeom>
        </p:spPr>
        <p:txBody>
          <a:bodyPr vert="horz" lIns="90759" tIns="45380" rIns="90759" bIns="45380" rtlCol="0"/>
          <a:lstStyle>
            <a:lvl1pPr algn="l">
              <a:defRPr sz="11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59" tIns="45380" rIns="90759" bIns="45380" rtlCol="0"/>
          <a:lstStyle>
            <a:lvl1pPr algn="r">
              <a:defRPr sz="1100"/>
            </a:lvl1pPr>
          </a:lstStyle>
          <a:p>
            <a:fld id="{464244F5-B512-45F7-AF28-5A1DA08C848D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9371285"/>
            <a:ext cx="2918830" cy="493316"/>
          </a:xfrm>
          <a:prstGeom prst="rect">
            <a:avLst/>
          </a:prstGeom>
        </p:spPr>
        <p:txBody>
          <a:bodyPr vert="horz" lIns="90759" tIns="45380" rIns="90759" bIns="45380" rtlCol="0" anchor="b"/>
          <a:lstStyle>
            <a:lvl1pPr algn="l">
              <a:defRPr sz="11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59" tIns="45380" rIns="90759" bIns="45380" rtlCol="0" anchor="b"/>
          <a:lstStyle>
            <a:lvl1pPr algn="r">
              <a:defRPr sz="1100"/>
            </a:lvl1pPr>
          </a:lstStyle>
          <a:p>
            <a:fld id="{6ECB6764-CBDB-4E18-8DA0-A9849C3D8F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4968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59" tIns="45380" rIns="90759" bIns="45380" rtlCol="0"/>
          <a:lstStyle>
            <a:lvl1pPr algn="l">
              <a:defRPr sz="11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59" tIns="45380" rIns="90759" bIns="45380" rtlCol="0"/>
          <a:lstStyle>
            <a:lvl1pPr algn="r">
              <a:defRPr sz="1100"/>
            </a:lvl1pPr>
          </a:lstStyle>
          <a:p>
            <a:fld id="{37C78B1A-8092-4550-A0B4-2544B74911C5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9" tIns="45380" rIns="90759" bIns="4538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59" tIns="45380" rIns="90759" bIns="4538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5028"/>
          </a:xfrm>
          <a:prstGeom prst="rect">
            <a:avLst/>
          </a:prstGeom>
        </p:spPr>
        <p:txBody>
          <a:bodyPr vert="horz" lIns="90759" tIns="45380" rIns="90759" bIns="45380" rtlCol="0" anchor="b"/>
          <a:lstStyle>
            <a:lvl1pPr algn="l">
              <a:defRPr sz="11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59" tIns="45380" rIns="90759" bIns="45380" rtlCol="0" anchor="b"/>
          <a:lstStyle>
            <a:lvl1pPr algn="r">
              <a:defRPr sz="1100"/>
            </a:lvl1pPr>
          </a:lstStyle>
          <a:p>
            <a:fld id="{5CE0AC6A-4EB6-461B-A52F-128DE9800B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1390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3979E-B545-4CC6-BA88-EC740A824A39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BDC-AF58-461F-BB13-9035AEA104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268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3979E-B545-4CC6-BA88-EC740A824A39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BDC-AF58-461F-BB13-9035AEA104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960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3979E-B545-4CC6-BA88-EC740A824A39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BDC-AF58-461F-BB13-9035AEA104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310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3979E-B545-4CC6-BA88-EC740A824A39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BDC-AF58-461F-BB13-9035AEA104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1218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3979E-B545-4CC6-BA88-EC740A824A39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BDC-AF58-461F-BB13-9035AEA10444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Picture 2" descr="相關圖片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796" y="6408968"/>
            <a:ext cx="662876" cy="44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81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3979E-B545-4CC6-BA88-EC740A824A39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BDC-AF58-461F-BB13-9035AEA10444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Picture 2" descr="相關圖片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796" y="6408968"/>
            <a:ext cx="662876" cy="44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85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3979E-B545-4CC6-BA88-EC740A824A39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BDC-AF58-461F-BB13-9035AEA10444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0" name="Picture 2" descr="相關圖片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796" y="6408968"/>
            <a:ext cx="662876" cy="44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33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3979E-B545-4CC6-BA88-EC740A824A39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BDC-AF58-461F-BB13-9035AEA10444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6" name="Picture 2" descr="相關圖片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796" y="6408968"/>
            <a:ext cx="662876" cy="44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32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3979E-B545-4CC6-BA88-EC740A824A39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BDC-AF58-461F-BB13-9035AEA10444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5" name="Picture 2" descr="相關圖片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796" y="6408968"/>
            <a:ext cx="662876" cy="44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3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3979E-B545-4CC6-BA88-EC740A824A39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BDC-AF58-461F-BB13-9035AEA104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554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3979E-B545-4CC6-BA88-EC740A824A39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BBDC-AF58-461F-BB13-9035AEA104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627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3979E-B545-4CC6-BA88-EC740A824A39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0BBDC-AF58-461F-BB13-9035AEA104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767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1276" y="1237695"/>
            <a:ext cx="8501448" cy="2477572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高級中等學校</a:t>
            </a:r>
            <a:r>
              <a:rPr lang="en-US" altLang="zh-TW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身心障礙學生</a:t>
            </a:r>
            <a:r>
              <a:rPr lang="en-US" altLang="zh-TW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相關專業服務始業輔導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4096311"/>
            <a:ext cx="6858000" cy="1950264"/>
          </a:xfrm>
        </p:spPr>
        <p:txBody>
          <a:bodyPr>
            <a:normAutofit fontScale="70000" lnSpcReduction="20000"/>
          </a:bodyPr>
          <a:lstStyle/>
          <a:p>
            <a:pPr lvl="0" defTabSz="457200">
              <a:spcBef>
                <a:spcPts val="0"/>
              </a:spcBef>
              <a:buClr>
                <a:srgbClr val="E890B4"/>
              </a:buClr>
            </a:pP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指導單位：教育部國民及學前教育署</a:t>
            </a:r>
          </a:p>
          <a:p>
            <a:pPr lvl="0" algn="l" defTabSz="457200">
              <a:spcBef>
                <a:spcPts val="600"/>
              </a:spcBef>
              <a:buClr>
                <a:srgbClr val="E890B4"/>
              </a:buClr>
            </a:pP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承辦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單位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特殊教育相關專業人員服務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中心</a:t>
            </a:r>
            <a:endParaRPr lang="en-US" altLang="zh-TW" dirty="0" smtClean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defTabSz="457200">
              <a:spcBef>
                <a:spcPts val="0"/>
              </a:spcBef>
              <a:buClr>
                <a:srgbClr val="E890B4"/>
              </a:buClr>
            </a:pP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國立新竹特殊教育學校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0" defTabSz="457200">
              <a:spcBef>
                <a:spcPts val="600"/>
              </a:spcBef>
              <a:buClr>
                <a:srgbClr val="E890B4"/>
              </a:buClr>
            </a:pP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分區協辦學校：國立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OO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特殊教育學校</a:t>
            </a:r>
          </a:p>
          <a:p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主講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人：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OOO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　治療師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社工師</a:t>
            </a:r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心理師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16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0700" y="45160"/>
            <a:ext cx="5331460" cy="6727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47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相關專業服務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文字版面配置區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460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相關專業服務以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間接服務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為主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14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如果學生需要特教相關專業人員的協助，則團隊的運作應該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eaLnBrk="1" hangingPunct="1">
              <a:lnSpc>
                <a:spcPct val="140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特殊教育教師或學生的導師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主責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eaLnBrk="1" hangingPunct="1">
              <a:lnSpc>
                <a:spcPct val="140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其他相關專業人員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協助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eaLnBrk="1" hangingPunct="1">
              <a:lnSpc>
                <a:spcPct val="140000"/>
              </a:lnSpc>
            </a:pPr>
            <a:r>
              <a:rPr lang="zh-TW" altLang="en-US" b="1" u="sng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父母則充分「參與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57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相關專業服務模式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巡迴服務</a:t>
            </a:r>
          </a:p>
          <a:p>
            <a:pPr marL="457200" lvl="1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由地方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</a:t>
            </a:r>
            <a:r>
              <a:rPr lang="en-US" altLang="zh-TW" sz="240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學校聘任用一些專職或兼職的特教相關專業人員，這些專業人員巡迴於縣市內或區內的學校，提供身心障礙學生及其教師和家長所需要的專業服務。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一般學校</a:t>
            </a:r>
          </a:p>
          <a:p>
            <a:pPr marL="457200" lvl="1"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服務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方式以採取入班與老師溝通學生情形為主。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提供專業建議或示範，讓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教學情境或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其他場所，將專業技巧融入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454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專業團隊組成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spcBef>
                <a:spcPct val="250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特殊教育教師</a:t>
            </a:r>
          </a:p>
          <a:p>
            <a:pPr marL="0" indent="0" eaLnBrk="1" hangingPunct="1">
              <a:spcBef>
                <a:spcPct val="250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普通教育教師</a:t>
            </a:r>
          </a:p>
          <a:p>
            <a:pPr marL="0" indent="0" eaLnBrk="1" hangingPunct="1">
              <a:spcBef>
                <a:spcPct val="250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特殊教育相關專業人員</a:t>
            </a:r>
          </a:p>
          <a:p>
            <a:pPr marL="0" indent="0" eaLnBrk="1" hangingPunct="1">
              <a:spcBef>
                <a:spcPct val="250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學校行政人員</a:t>
            </a:r>
          </a:p>
          <a:p>
            <a:pPr marL="0" indent="0" eaLnBrk="1" hangingPunct="1">
              <a:buNone/>
            </a:pPr>
            <a:endPara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共同參與為原則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，並得依學生之需要彈性調整之。</a:t>
            </a:r>
          </a:p>
          <a:p>
            <a:pPr lvl="4" algn="r"/>
            <a:r>
              <a:rPr lang="zh-TW" altLang="en-US" sz="1600" u="sng" dirty="0">
                <a:latin typeface="標楷體" panose="03000509000000000000" pitchFamily="65" charset="-120"/>
                <a:ea typeface="標楷體" panose="03000509000000000000" pitchFamily="65" charset="-120"/>
                <a:sym typeface="Symbol" panose="05050102010706020507" pitchFamily="18" charset="2"/>
              </a:rPr>
              <a:t>特殊教育學校設立變更停辦合併及人員編制標準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Symbol" panose="05050102010706020507" pitchFamily="18" charset="2"/>
              </a:rPr>
              <a:t>第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Symbol" panose="05050102010706020507" pitchFamily="18" charset="2"/>
              </a:rPr>
              <a:t>10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Symbol" panose="05050102010706020507" pitchFamily="18" charset="2"/>
              </a:rPr>
              <a:t>條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  <a:sym typeface="Symbol" panose="05050102010706020507" pitchFamily="18" charset="2"/>
            </a:endParaRPr>
          </a:p>
          <a:p>
            <a:pPr lvl="4" algn="r" eaLnBrk="1" hangingPunct="1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特殊教育支援服務與專業團隊設置及實施辦法 第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345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相關專業人員</a:t>
            </a:r>
          </a:p>
        </p:txBody>
      </p:sp>
      <p:sp>
        <p:nvSpPr>
          <p:cNvPr id="7172" name="內容版面配置區 2"/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ct val="25000"/>
              </a:spcBef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一、醫師：具有專科醫師資格之醫師。</a:t>
            </a:r>
          </a:p>
          <a:p>
            <a:pPr marL="803275" indent="-803275">
              <a:lnSpc>
                <a:spcPct val="110000"/>
              </a:lnSpc>
              <a:spcBef>
                <a:spcPct val="25000"/>
              </a:spcBef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二、物理治療師、職能治療師、語言治療師及聽力師等專業人員。</a:t>
            </a:r>
          </a:p>
          <a:p>
            <a:pPr marL="0" indent="0">
              <a:lnSpc>
                <a:spcPct val="110000"/>
              </a:lnSpc>
              <a:spcBef>
                <a:spcPct val="25000"/>
              </a:spcBef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三、職業輔導、定向行動等專業人員。</a:t>
            </a:r>
          </a:p>
          <a:p>
            <a:pPr marL="803275" indent="-803275">
              <a:lnSpc>
                <a:spcPct val="110000"/>
              </a:lnSpc>
              <a:spcBef>
                <a:spcPct val="25000"/>
              </a:spcBef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四、專業輔導人員：指具有臨床心理師、諮商心理師或社會工作師證書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之人員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8800" lvl="4" indent="0" algn="r" eaLnBrk="1" hangingPunct="1">
              <a:lnSpc>
                <a:spcPct val="80000"/>
              </a:lnSpc>
              <a:buNone/>
            </a:pPr>
            <a:r>
              <a:rPr lang="zh-TW" altLang="en-US" sz="1600" u="sng" dirty="0" smtClean="0">
                <a:latin typeface="標楷體" panose="03000509000000000000" pitchFamily="65" charset="-120"/>
                <a:ea typeface="標楷體" panose="03000509000000000000" pitchFamily="65" charset="-120"/>
                <a:sym typeface="Symbol" panose="05050102010706020507" pitchFamily="18" charset="2"/>
              </a:rPr>
              <a:t>特殊教育學校設立變更停辦合併及人員編制標準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Symbol" panose="05050102010706020507" pitchFamily="18" charset="2"/>
              </a:rPr>
              <a:t>第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Symbol" panose="05050102010706020507" pitchFamily="18" charset="2"/>
              </a:rPr>
              <a:t>10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Symbol" panose="05050102010706020507" pitchFamily="18" charset="2"/>
              </a:rPr>
              <a:t>條</a:t>
            </a:r>
          </a:p>
          <a:p>
            <a:pPr marL="1828800" lvl="4" indent="0" algn="r" eaLnBrk="1" hangingPunct="1">
              <a:buNone/>
            </a:pP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特殊教育支援服務與專業團隊設置及實施辦法 第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28800" lvl="4" indent="0" eaLnBrk="1" hangingPunct="1">
              <a:lnSpc>
                <a:spcPct val="80000"/>
              </a:lnSpc>
              <a:buNone/>
            </a:pPr>
            <a:endParaRPr lang="zh-TW" altLang="en-US" sz="1600" dirty="0" smtClean="0">
              <a:latin typeface="標楷體" panose="03000509000000000000" pitchFamily="65" charset="-120"/>
              <a:ea typeface="標楷體" panose="03000509000000000000" pitchFamily="65" charset="-12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3817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團隊成員的角色和參與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相關專業人員</a:t>
            </a:r>
          </a:p>
          <a:p>
            <a:pPr lvl="1" eaLnBrk="1" hangingPunct="1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示範者、諮詢者、支持者</a:t>
            </a:r>
          </a:p>
          <a:p>
            <a:pPr lvl="1" eaLnBrk="1" hangingPunct="1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熟悉學校環境和運作</a:t>
            </a:r>
          </a:p>
          <a:p>
            <a:pPr lvl="1" eaLnBrk="1" hangingPunct="1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協助教師和家長落實專業建議</a:t>
            </a:r>
          </a:p>
          <a:p>
            <a:pPr lvl="2" eaLnBrk="1" hangingPunct="1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提供具體可行之建議</a:t>
            </a:r>
          </a:p>
          <a:p>
            <a:pPr lvl="1" eaLnBrk="1" hangingPunct="1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提供諮詢</a:t>
            </a:r>
          </a:p>
          <a:p>
            <a:pPr lvl="1" eaLnBrk="1" hangingPunct="1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協助轉介其他專業</a:t>
            </a:r>
          </a:p>
          <a:p>
            <a:pPr lvl="1" eaLnBrk="1" hangingPunct="1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支持教師的個管角色</a:t>
            </a:r>
          </a:p>
        </p:txBody>
      </p:sp>
    </p:spTree>
    <p:extLst>
      <p:ext uri="{BB962C8B-B14F-4D97-AF65-F5344CB8AC3E}">
        <p14:creationId xmlns:p14="http://schemas.microsoft.com/office/powerpoint/2010/main" val="345202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相關專業團隊服務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40000"/>
              </a:spcBef>
              <a:buNone/>
              <a:defRPr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一、評估身心障礙學生學習及生活環境</a:t>
            </a:r>
          </a:p>
          <a:p>
            <a:pPr marL="803275" indent="-803275" eaLnBrk="1" hangingPunct="1">
              <a:lnSpc>
                <a:spcPct val="90000"/>
              </a:lnSpc>
              <a:spcBef>
                <a:spcPct val="40000"/>
              </a:spcBef>
              <a:buNone/>
              <a:defRPr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二、協助教師擬定個別化教育計畫，提供示範或有關訓練活動、指導策略、環境調整的具體建議。</a:t>
            </a:r>
          </a:p>
          <a:p>
            <a:pPr marL="803275" indent="-803275" eaLnBrk="1" hangingPunct="1">
              <a:lnSpc>
                <a:spcPct val="90000"/>
              </a:lnSpc>
              <a:spcBef>
                <a:spcPct val="40000"/>
              </a:spcBef>
              <a:buNone/>
              <a:defRPr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三、協助教師解決教學現場，學生面臨之困境。</a:t>
            </a:r>
          </a:p>
          <a:p>
            <a:pPr marL="0" indent="0" eaLnBrk="1" hangingPunct="1">
              <a:lnSpc>
                <a:spcPct val="90000"/>
              </a:lnSpc>
              <a:spcBef>
                <a:spcPct val="40000"/>
              </a:spcBef>
              <a:buNone/>
              <a:defRPr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四、增進特殊需求學生學校適應。</a:t>
            </a:r>
          </a:p>
        </p:txBody>
      </p:sp>
    </p:spTree>
    <p:extLst>
      <p:ext uri="{BB962C8B-B14F-4D97-AF65-F5344CB8AC3E}">
        <p14:creationId xmlns:p14="http://schemas.microsoft.com/office/powerpoint/2010/main" val="353450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專業服務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500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特殊教育相關專業人員應以專業團隊合作進行為原則，並提供下列專業服務</a:t>
            </a:r>
          </a:p>
          <a:p>
            <a:pPr lvl="1" eaLnBrk="1" hangingPunct="1">
              <a:spcBef>
                <a:spcPct val="50000"/>
              </a:spcBef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身心障礙學生鑑定、個別化教育計畫之訂定與執行及追蹤評鑑等。 </a:t>
            </a:r>
          </a:p>
          <a:p>
            <a:pPr lvl="1" eaLnBrk="1" hangingPunct="1">
              <a:spcBef>
                <a:spcPct val="50000"/>
              </a:spcBef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特殊教育教師、普通教育教師及家長諮詢等。 </a:t>
            </a:r>
          </a:p>
          <a:p>
            <a:pPr lvl="4" algn="r" eaLnBrk="1" hangingPunct="1">
              <a:spcBef>
                <a:spcPct val="50000"/>
              </a:spcBef>
            </a:pP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高級中等以下學校特殊教育班班級及專責單位設置與人員進用辦法 第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</a:p>
        </p:txBody>
      </p:sp>
    </p:spTree>
    <p:extLst>
      <p:ext uri="{BB962C8B-B14F-4D97-AF65-F5344CB8AC3E}">
        <p14:creationId xmlns:p14="http://schemas.microsoft.com/office/powerpoint/2010/main" val="272923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26440" y="0"/>
            <a:ext cx="7543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分區可提供相關專業人員類型</a:t>
            </a:r>
          </a:p>
        </p:txBody>
      </p:sp>
      <p:sp>
        <p:nvSpPr>
          <p:cNvPr id="23" name="橢圓 22"/>
          <p:cNvSpPr/>
          <p:nvPr/>
        </p:nvSpPr>
        <p:spPr>
          <a:xfrm>
            <a:off x="3638550" y="2422071"/>
            <a:ext cx="1866900" cy="1866900"/>
          </a:xfrm>
          <a:prstGeom prst="ellipse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grpSp>
        <p:nvGrpSpPr>
          <p:cNvPr id="24" name="群組 23"/>
          <p:cNvGrpSpPr/>
          <p:nvPr/>
        </p:nvGrpSpPr>
        <p:grpSpPr>
          <a:xfrm>
            <a:off x="3489198" y="1079318"/>
            <a:ext cx="2165604" cy="1253490"/>
            <a:chOff x="2915987" y="303896"/>
            <a:chExt cx="2165604" cy="1253490"/>
          </a:xfrm>
        </p:grpSpPr>
        <p:sp>
          <p:nvSpPr>
            <p:cNvPr id="41" name="矩形 40"/>
            <p:cNvSpPr/>
            <p:nvPr/>
          </p:nvSpPr>
          <p:spPr>
            <a:xfrm>
              <a:off x="2915987" y="303896"/>
              <a:ext cx="2165604" cy="12534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矩形 41"/>
            <p:cNvSpPr/>
            <p:nvPr/>
          </p:nvSpPr>
          <p:spPr>
            <a:xfrm>
              <a:off x="2915987" y="303896"/>
              <a:ext cx="2165604" cy="1253490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400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物理</a:t>
              </a:r>
              <a:endParaRPr lang="en-US" altLang="zh-TW" sz="3400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400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治療師</a:t>
              </a:r>
              <a:endParaRPr lang="zh-TW" altLang="en-US" sz="3400" kern="1200" dirty="0"/>
            </a:p>
          </p:txBody>
        </p:sp>
      </p:grpSp>
      <p:sp>
        <p:nvSpPr>
          <p:cNvPr id="25" name="橢圓 24"/>
          <p:cNvSpPr/>
          <p:nvPr/>
        </p:nvSpPr>
        <p:spPr>
          <a:xfrm>
            <a:off x="4348719" y="2937869"/>
            <a:ext cx="1866900" cy="1866900"/>
          </a:xfrm>
          <a:prstGeom prst="ellipse">
            <a:avLst/>
          </a:pr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grpSp>
        <p:nvGrpSpPr>
          <p:cNvPr id="26" name="群組 25"/>
          <p:cNvGrpSpPr/>
          <p:nvPr/>
        </p:nvGrpSpPr>
        <p:grpSpPr>
          <a:xfrm>
            <a:off x="6364224" y="2555421"/>
            <a:ext cx="1941576" cy="1360170"/>
            <a:chOff x="5792724" y="1653540"/>
            <a:chExt cx="1941576" cy="1360170"/>
          </a:xfrm>
        </p:grpSpPr>
        <p:sp>
          <p:nvSpPr>
            <p:cNvPr id="39" name="矩形 38"/>
            <p:cNvSpPr/>
            <p:nvPr/>
          </p:nvSpPr>
          <p:spPr>
            <a:xfrm>
              <a:off x="5792724" y="1653540"/>
              <a:ext cx="1941576" cy="1360170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矩形 39"/>
            <p:cNvSpPr/>
            <p:nvPr/>
          </p:nvSpPr>
          <p:spPr>
            <a:xfrm>
              <a:off x="5792724" y="1653540"/>
              <a:ext cx="1941576" cy="1360170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400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職能</a:t>
              </a:r>
              <a:endParaRPr lang="en-US" altLang="zh-TW" sz="3400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400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治療師</a:t>
              </a:r>
              <a:endParaRPr lang="zh-TW" altLang="en-US" sz="3400" kern="1200" dirty="0"/>
            </a:p>
          </p:txBody>
        </p:sp>
      </p:grpSp>
      <p:sp>
        <p:nvSpPr>
          <p:cNvPr id="27" name="橢圓 26"/>
          <p:cNvSpPr/>
          <p:nvPr/>
        </p:nvSpPr>
        <p:spPr>
          <a:xfrm>
            <a:off x="4077645" y="3773173"/>
            <a:ext cx="1866900" cy="1866900"/>
          </a:xfrm>
          <a:prstGeom prst="ellipse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grpSp>
        <p:nvGrpSpPr>
          <p:cNvPr id="28" name="群組 27"/>
          <p:cNvGrpSpPr/>
          <p:nvPr/>
        </p:nvGrpSpPr>
        <p:grpSpPr>
          <a:xfrm>
            <a:off x="6065520" y="4875711"/>
            <a:ext cx="1941576" cy="1360170"/>
            <a:chOff x="5494020" y="3973830"/>
            <a:chExt cx="1941576" cy="1360170"/>
          </a:xfrm>
        </p:grpSpPr>
        <p:sp>
          <p:nvSpPr>
            <p:cNvPr id="37" name="矩形 36"/>
            <p:cNvSpPr/>
            <p:nvPr/>
          </p:nvSpPr>
          <p:spPr>
            <a:xfrm>
              <a:off x="5494020" y="3973830"/>
              <a:ext cx="1941576" cy="1360170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矩形 37"/>
            <p:cNvSpPr/>
            <p:nvPr/>
          </p:nvSpPr>
          <p:spPr>
            <a:xfrm>
              <a:off x="5494020" y="3973830"/>
              <a:ext cx="1941576" cy="1360170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400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語言</a:t>
              </a:r>
              <a:endParaRPr lang="en-US" altLang="zh-TW" sz="3400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400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治療師</a:t>
              </a:r>
              <a:endParaRPr lang="zh-TW" altLang="en-US" sz="3400" kern="1200" dirty="0"/>
            </a:p>
          </p:txBody>
        </p:sp>
      </p:grpSp>
      <p:sp>
        <p:nvSpPr>
          <p:cNvPr id="29" name="橢圓 28"/>
          <p:cNvSpPr/>
          <p:nvPr/>
        </p:nvSpPr>
        <p:spPr>
          <a:xfrm>
            <a:off x="3199455" y="3773173"/>
            <a:ext cx="1866900" cy="1866900"/>
          </a:xfrm>
          <a:prstGeom prst="ellipse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grpSp>
        <p:nvGrpSpPr>
          <p:cNvPr id="30" name="群組 29"/>
          <p:cNvGrpSpPr/>
          <p:nvPr/>
        </p:nvGrpSpPr>
        <p:grpSpPr>
          <a:xfrm>
            <a:off x="1136903" y="4875711"/>
            <a:ext cx="1941576" cy="1360170"/>
            <a:chOff x="565403" y="3973830"/>
            <a:chExt cx="1941576" cy="1360170"/>
          </a:xfrm>
        </p:grpSpPr>
        <p:sp>
          <p:nvSpPr>
            <p:cNvPr id="35" name="矩形 34"/>
            <p:cNvSpPr/>
            <p:nvPr/>
          </p:nvSpPr>
          <p:spPr>
            <a:xfrm>
              <a:off x="565403" y="3973830"/>
              <a:ext cx="1941576" cy="1360170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矩形 35"/>
            <p:cNvSpPr/>
            <p:nvPr/>
          </p:nvSpPr>
          <p:spPr>
            <a:xfrm>
              <a:off x="565403" y="3973830"/>
              <a:ext cx="1941576" cy="1360170"/>
            </a:xfrm>
            <a:prstGeom prst="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400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臨床</a:t>
              </a:r>
              <a:endParaRPr lang="en-US" altLang="zh-TW" sz="3400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400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心理師</a:t>
              </a:r>
              <a:endParaRPr lang="zh-TW" altLang="en-US" sz="3400" kern="1200" dirty="0"/>
            </a:p>
          </p:txBody>
        </p:sp>
      </p:grpSp>
      <p:sp>
        <p:nvSpPr>
          <p:cNvPr id="31" name="橢圓 30"/>
          <p:cNvSpPr/>
          <p:nvPr/>
        </p:nvSpPr>
        <p:spPr>
          <a:xfrm>
            <a:off x="2928381" y="2937869"/>
            <a:ext cx="1866900" cy="1866900"/>
          </a:xfrm>
          <a:prstGeom prst="ellipse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grpSp>
        <p:nvGrpSpPr>
          <p:cNvPr id="32" name="群組 31"/>
          <p:cNvGrpSpPr/>
          <p:nvPr/>
        </p:nvGrpSpPr>
        <p:grpSpPr>
          <a:xfrm>
            <a:off x="838199" y="2555421"/>
            <a:ext cx="1941576" cy="1360170"/>
            <a:chOff x="266699" y="1653540"/>
            <a:chExt cx="1941576" cy="1360170"/>
          </a:xfrm>
        </p:grpSpPr>
        <p:sp>
          <p:nvSpPr>
            <p:cNvPr id="33" name="矩形 32"/>
            <p:cNvSpPr/>
            <p:nvPr/>
          </p:nvSpPr>
          <p:spPr>
            <a:xfrm>
              <a:off x="266699" y="1653540"/>
              <a:ext cx="1941576" cy="136017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34" name="矩形 33"/>
            <p:cNvSpPr/>
            <p:nvPr/>
          </p:nvSpPr>
          <p:spPr>
            <a:xfrm>
              <a:off x="266699" y="1653540"/>
              <a:ext cx="1941576" cy="136017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400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社會</a:t>
              </a:r>
              <a:endParaRPr lang="en-US" altLang="zh-TW" sz="3400" kern="1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400" kern="1200" dirty="0" smtClean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工作師</a:t>
              </a:r>
              <a:endParaRPr lang="zh-TW" altLang="en-US" sz="3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901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緣起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9467" y="1275581"/>
            <a:ext cx="8525933" cy="5129759"/>
          </a:xfrm>
        </p:spPr>
        <p:txBody>
          <a:bodyPr>
            <a:normAutofit fontScale="92500" lnSpcReduction="20000"/>
          </a:bodyPr>
          <a:lstStyle/>
          <a:p>
            <a:pPr marL="720000" indent="-720000">
              <a:spcBef>
                <a:spcPts val="1800"/>
              </a:spcBef>
              <a:buFont typeface="+mj-ea"/>
              <a:buAutoNum type="ea1ChtPeriod"/>
            </a:pP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民國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97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年起成立教育部中部辦公室身心障礙教育資源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中心五大資源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中心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20000" indent="-720000">
              <a:spcBef>
                <a:spcPts val="1800"/>
              </a:spcBef>
              <a:buFont typeface="+mj-ea"/>
              <a:buAutoNum type="ea1ChtPeriod"/>
            </a:pP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民國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102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年組織改造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更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名為教育部國民及學前教育署身心障礙教育資源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中心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Font typeface="+mj-lt"/>
              <a:buAutoNum type="ea1Cht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視障服務中心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臺南大學視障教育與重建中心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Font typeface="+mj-lt"/>
              <a:buAutoNum type="ea1Cht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聽障服務中心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國立臺南大學附屬啟聰學校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Font typeface="+mj-lt"/>
              <a:buAutoNum type="ea1ChtPeriod"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相關專業服務中心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國立新竹特殊教育學校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Font typeface="+mj-lt"/>
              <a:buAutoNum type="ea1Cht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職業轉銜與輔導服務中心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國立嘉義特殊教育學校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20000" indent="-720000">
              <a:spcBef>
                <a:spcPts val="1800"/>
              </a:spcBef>
              <a:buFont typeface="+mj-ea"/>
              <a:buAutoNum type="ea1ChtPeriod"/>
            </a:pPr>
            <a:r>
              <a:rPr lang="en-US" altLang="zh-TW" sz="3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3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學年度起依據國民教育及特殊教育輔導團與中心組織運作辦法</a:t>
            </a:r>
            <a:r>
              <a:rPr lang="en-US" altLang="zh-TW" sz="3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該辦法第</a:t>
            </a:r>
            <a:r>
              <a:rPr lang="en-US" altLang="zh-TW" sz="3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3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條第</a:t>
            </a:r>
            <a:r>
              <a:rPr lang="en-US" altLang="zh-TW" sz="3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項之規定，各級主管機關依特教法第</a:t>
            </a:r>
            <a:r>
              <a:rPr lang="en-US" altLang="zh-TW" sz="3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51</a:t>
            </a:r>
            <a:r>
              <a:rPr lang="zh-TW" altLang="en-US" sz="3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條第</a:t>
            </a:r>
            <a:r>
              <a:rPr lang="en-US" altLang="zh-TW" sz="3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項規定，得設立特殊教育相關任務編組之中心，爾後本中心為單獨任務編組</a:t>
            </a:r>
          </a:p>
          <a:p>
            <a:pPr marL="627063" indent="-627063">
              <a:buFont typeface="+mj-ea"/>
              <a:buAutoNum type="ea1ChtPeriod"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355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76200"/>
            <a:ext cx="75438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相關專業人員專業服務重點</a:t>
            </a: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6877438" y="6518275"/>
            <a:ext cx="15128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kumimoji="1"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王天苗，</a:t>
            </a:r>
            <a:r>
              <a:rPr kumimoji="1"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1993</a:t>
            </a: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552533"/>
              </p:ext>
            </p:extLst>
          </p:nvPr>
        </p:nvGraphicFramePr>
        <p:xfrm>
          <a:off x="209187" y="1082576"/>
          <a:ext cx="8596313" cy="5131271"/>
        </p:xfrm>
        <a:graphic>
          <a:graphicData uri="http://schemas.openxmlformats.org/drawingml/2006/table">
            <a:tbl>
              <a:tblPr/>
              <a:tblGrid>
                <a:gridCol w="1717960"/>
                <a:gridCol w="6878353"/>
              </a:tblGrid>
              <a:tr h="1130609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4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0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8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職能治療師</a:t>
                      </a:r>
                    </a:p>
                  </a:txBody>
                  <a:tcPr marL="91443" marR="91443" marT="45707" marB="45707"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4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0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8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000" b="0" kern="12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協助老師解決學生在校學習、生活和參與活動的問題，包括手功能、手眼協調、日常生活或工作能力、感覺統合、生活輔具的使用和環境改造等。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707" marB="45707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609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4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0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8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物理治療師</a:t>
                      </a:r>
                    </a:p>
                  </a:txBody>
                  <a:tcPr marL="91443" marR="91443" marT="45707" marB="45707"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4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0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8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000" b="0" kern="12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協助老師解決學生在行走、移動、身體平衡、動作協調、關節活動度、體適能、行動與擺位輔具的使用和環境改造等方面問題。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707" marB="45707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7035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4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0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8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語言治療師</a:t>
                      </a:r>
                    </a:p>
                  </a:txBody>
                  <a:tcPr marL="91443" marR="91443" marT="45707" marB="45707"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4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0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8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000" b="0" kern="12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協助老師解決學生在口腔功能、吞嚥、構音、語暢、嗓音、語言理解、口語表達和溝通輔具的使用等問題。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707" marB="45707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4096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4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0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8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臨床心理師</a:t>
                      </a:r>
                    </a:p>
                  </a:txBody>
                  <a:tcPr marL="91443" marR="91443" marT="45707" marB="45707"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4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0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8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000" b="0" kern="12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協助老師解決學生在思想、情緒及行為上嚴重偏差的問題。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707" marB="45707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8922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4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0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8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社會工作師</a:t>
                      </a:r>
                    </a:p>
                  </a:txBody>
                  <a:tcPr marL="91443" marR="91443" marT="45707" marB="45707"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defRPr sz="24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defRPr sz="20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8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 b="1" kern="120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2000" b="0" kern="120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主要協助老師處理嚴重的家庭問題，整合並連結有關的社會資源，協助提供社會資源之資訊或協助申請社會福利補助等。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43" marR="91443" marT="45707" marB="45707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50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物理治療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服務重點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199" y="1417320"/>
            <a:ext cx="8449733" cy="4525963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主要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工作是在處理身心障礙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移動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行走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身體平衡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動作協調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關節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適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行動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與擺位輔具的使用或環境調整與改造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434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65668"/>
            <a:ext cx="8229600" cy="5660496"/>
          </a:xfrm>
        </p:spPr>
        <p:txBody>
          <a:bodyPr>
            <a:normAutofit lnSpcReduction="10000"/>
          </a:bodyPr>
          <a:lstStyle/>
          <a:p>
            <a:pPr marL="541338" lvl="0" indent="-541338">
              <a:buNone/>
              <a:tabLst>
                <a:tab pos="541338" algn="l"/>
              </a:tabLs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服務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項目及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內容：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協助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維持正確姿勢的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能力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增進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學生改變姿勢的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能力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改善學生的移動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能力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改善學生的動作控制及協調的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能力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增進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的體適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減少學習環境的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障礙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協助學生獲得適當的行動或擺位輔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具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維持身體構造與基本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功能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增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自主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肌肉控制的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能力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4572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112078"/>
            <a:ext cx="8466667" cy="1143000"/>
          </a:xfrm>
        </p:spPr>
        <p:txBody>
          <a:bodyPr>
            <a:noAutofit/>
          </a:bodyPr>
          <a:lstStyle/>
          <a:p>
            <a:pPr lvl="0" algn="l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教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可以轉介哪些學生給物理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治療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4667"/>
            <a:ext cx="8229600" cy="537633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學校裡，只要是學生活動能力受到限制、參與學習活動有困難，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或有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關節肌肉疼痛等問題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都可以轉介給物理治療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，如：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學生有知覺動作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方面問題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需無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障礙的校園環境和改善班級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設施（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如設斜坡道或調整桌椅高度）。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需要行動或擺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位輔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具、或目前已有輔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具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使用諮詢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如助行器、矯正鞋、背架或輪椅等）。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生活自理時，有動作上的困難（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廁穿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脫褲子時無法保持平衡、手無力舉高梳頭、自己用衛浴設備有困難、打掃有困難）。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參與體育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戶外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或職業活動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困難（如跑跳有困難、做體操或攀爬等動作笨拙、丟接球或運球有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困難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、心肺功能及肌耐力不足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zh-TW" dirty="0"/>
              <a:t>。</a:t>
            </a: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313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職能治療師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服務重點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主要工作是在處理身心障礙學生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手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功能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手眼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協調 </a:t>
            </a:r>
          </a:p>
          <a:p>
            <a:pPr marL="914400" lvl="1" indent="-514350">
              <a:buFont typeface="+mj-lt"/>
              <a:buAutoNum type="arabicPeriod"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日常生活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工作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能力</a:t>
            </a:r>
          </a:p>
          <a:p>
            <a:pPr marL="914400" lvl="1" indent="-514350">
              <a:buFont typeface="+mj-lt"/>
              <a:buAutoNum type="arabicPeriod"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感覺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統合</a:t>
            </a:r>
          </a:p>
          <a:p>
            <a:pPr marL="914400" lvl="1" indent="-514350">
              <a:buFont typeface="+mj-lt"/>
              <a:buAutoNum type="arabicPeriod"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生活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輔具使用</a:t>
            </a:r>
          </a:p>
          <a:p>
            <a:pPr marL="914400" lvl="1" indent="-514350">
              <a:buFont typeface="+mj-lt"/>
              <a:buAutoNum type="arabicPeriod"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環境改造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13938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0267" y="482599"/>
            <a:ext cx="8229600" cy="559646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服務項目及內容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協助</a:t>
            </a:r>
            <a:r>
              <a:rPr lang="zh-TW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解決問題</a:t>
            </a:r>
            <a:endParaRPr lang="en-US" altLang="zh-TW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9138" lvl="0" indent="-719138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全人的觀點來評估學生的生活適應和在不同環境中的職能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表現，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期望對學生的問題有全面性的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瞭解。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協助學生</a:t>
            </a:r>
            <a:r>
              <a:rPr lang="zh-TW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評估</a:t>
            </a:r>
            <a:r>
              <a:rPr lang="zh-TW" altLang="en-US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提升能力</a:t>
            </a:r>
            <a:endParaRPr lang="en-US" altLang="zh-TW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9138" lvl="0" indent="-719138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在評估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生理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、心理和社會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功能，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同時配合環境因素，分析影響學生出現問題的原因，進一步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訓練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提升能力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lvl="0" indent="0">
              <a:buNone/>
            </a:pPr>
            <a:r>
              <a:rPr lang="en-US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提升</a:t>
            </a:r>
            <a:r>
              <a:rPr lang="zh-TW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日常生活與學習活動中</a:t>
            </a:r>
            <a:r>
              <a:rPr lang="zh-TW" altLang="en-US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表現</a:t>
            </a:r>
            <a:endParaRPr lang="en-US" altLang="zh-TW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9138" lvl="0" indent="-719138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促進學生生理、心理及社會功能發展的建議，尤其針對姿勢控制、手功能、眼球控制、視覺空間概念、手眼協調、感覺整合功能及心理社會適應等方面給予建議，並且融入學生的日常生活與學習活動中實現。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提供環境改造建議</a:t>
            </a:r>
            <a:endParaRPr lang="en-US" altLang="zh-TW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9138" lvl="0" indent="-719138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提供居家、學習或工作環境的無障礙空間設計，協助家長與老師做必要的環境改造。</a:t>
            </a:r>
          </a:p>
          <a:p>
            <a:pPr marL="719138" lvl="0" indent="-719138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69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4749"/>
            <a:ext cx="8229600" cy="5784931"/>
          </a:xfrm>
        </p:spPr>
        <p:txBody>
          <a:bodyPr>
            <a:normAutofit fontScale="85000" lnSpcReduction="20000"/>
          </a:bodyPr>
          <a:lstStyle/>
          <a:p>
            <a:pPr marL="719138" lvl="0" indent="-719138">
              <a:buNone/>
            </a:pPr>
            <a:r>
              <a:rPr lang="en-US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職務再設計理念</a:t>
            </a:r>
            <a:endParaRPr lang="en-US" altLang="zh-TW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9138" lvl="0" indent="-719138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協助設計適合學生使用的生活輔助用具（例如吃東西用的餐具、方便書寫的桌椅與紙筆、適合穿戴的衣物、適合學生使用的生活器具等），並且訓練學生使用技巧，讓學生的能力可以在日常生活中充分發揮出來。</a:t>
            </a:r>
          </a:p>
          <a:p>
            <a:pPr marL="719138" lvl="0" indent="-719138">
              <a:buNone/>
            </a:pPr>
            <a:r>
              <a:rPr lang="en-US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協助</a:t>
            </a:r>
            <a:r>
              <a:rPr lang="zh-TW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老師及家長，訂定適當的教學或生活目標</a:t>
            </a:r>
            <a:endParaRPr lang="en-US" altLang="zh-TW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9138" lvl="0" indent="-719138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配合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學生的能力和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弱點，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並且使用有效的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方法，幫助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學生發揮潛能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04863" lvl="0" indent="-804863">
              <a:buNone/>
            </a:pPr>
            <a:r>
              <a:rPr lang="en-US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給予</a:t>
            </a:r>
            <a:r>
              <a:rPr lang="zh-TW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老師或家長支持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04863" lvl="0" indent="-804863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解決指導學生時的困擾。</a:t>
            </a:r>
          </a:p>
          <a:p>
            <a:pPr marL="804863" lvl="0" indent="-804863">
              <a:buNone/>
              <a:tabLst>
                <a:tab pos="804863" algn="l"/>
              </a:tabLst>
            </a:pPr>
            <a:r>
              <a:rPr lang="en-US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en-US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提供</a:t>
            </a:r>
            <a:r>
              <a:rPr lang="zh-TW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學生就業轉銜服務，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04863" lvl="0" indent="-804863">
              <a:buNone/>
              <a:tabLst>
                <a:tab pos="804863" algn="l"/>
              </a:tabLst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包括工作能力評估、職種的選擇、工作技巧訓練、以及工作能力強化的訓練。</a:t>
            </a:r>
          </a:p>
          <a:p>
            <a:pPr marL="719138" lvl="0" indent="-719138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006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pPr lvl="0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三、教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師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可以轉介哪些學生給職能治療師？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職能治療是以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提高身心障礙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功能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為目標：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如：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生活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、學習與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就業，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不論學生的能力如何，職能治療師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都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盡可能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地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幫助潛能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充分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發揮，享有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和一般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相同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生活與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學習機會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樂趣。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因此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凡是在生活或學習活動中有困難的學生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，都可以轉介職能治療師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55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語言</a:t>
            </a:r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治療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服務重點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199" y="1417320"/>
            <a:ext cx="8449733" cy="452596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主要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工作是在處理身心障礙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口腔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功能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吞嚥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構音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語暢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嗓音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語言理解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口語表達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溝通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輔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具使用等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318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65668"/>
            <a:ext cx="8229600" cy="5660496"/>
          </a:xfrm>
        </p:spPr>
        <p:txBody>
          <a:bodyPr>
            <a:normAutofit/>
          </a:bodyPr>
          <a:lstStyle/>
          <a:p>
            <a:pPr marL="541338" lvl="0" indent="-541338">
              <a:buNone/>
              <a:tabLst>
                <a:tab pos="541338" algn="l"/>
              </a:tabLst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服務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項目及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內容：</a:t>
            </a:r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增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進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口腔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動作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功能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提供策略，改善學生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說話清晰度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言語</a:t>
            </a:r>
            <a:r>
              <a:rPr lang="zh-TW" altLang="en-US" sz="28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流暢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性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嗓音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品質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等。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改善與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增進學生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理解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表達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等相關溝通問題。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indent="-514350">
              <a:buFont typeface="+mj-lt"/>
              <a:buAutoNum type="arabicPeriod"/>
            </a:pP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協助學生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適當的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溝通</a:t>
            </a:r>
            <a:r>
              <a:rPr lang="zh-TW" altLang="zh-TW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輔具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，增進溝通效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indent="-514350">
              <a:buFont typeface="+mj-lt"/>
              <a:buAutoNum type="arabicPeriod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改善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sz="28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吞嚥</a:t>
            </a:r>
            <a:r>
              <a:rPr lang="zh-TW" altLang="en-US" sz="28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問題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，增進吞嚥安全。</a:t>
            </a:r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5350" lvl="0" indent="-514350">
              <a:buFont typeface="+mj-lt"/>
              <a:buAutoNum type="arabicPeriod"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263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目的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04863" indent="-804863">
              <a:lnSpc>
                <a:spcPct val="100000"/>
              </a:lnSpc>
              <a:spcBef>
                <a:spcPts val="24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、提供中央主管機關所轄高級中等學校及國立特殊教育學校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以下併稱學校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身心障礙教育之諮詢、輔導與相關專業服務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04863" indent="-804863">
              <a:lnSpc>
                <a:spcPct val="100000"/>
              </a:lnSpc>
              <a:spcBef>
                <a:spcPts val="24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增進學校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身心障礙學生生活、學習、人際互動、社會適應與職業適應等能力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04863" indent="-804863">
              <a:lnSpc>
                <a:spcPct val="100000"/>
              </a:lnSpc>
              <a:spcBef>
                <a:spcPts val="24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提昇學校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教師個案輔導與管理等相關特教專業知能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04863" indent="-804863">
              <a:lnSpc>
                <a:spcPct val="100000"/>
              </a:lnSpc>
              <a:spcBef>
                <a:spcPts val="24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強化學校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相關專業人員特教知能。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764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8886" y="199824"/>
            <a:ext cx="8373533" cy="747827"/>
          </a:xfrm>
        </p:spPr>
        <p:txBody>
          <a:bodyPr>
            <a:noAutofit/>
          </a:bodyPr>
          <a:lstStyle/>
          <a:p>
            <a:pPr lvl="0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三、教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可以轉介哪些學生給語言治療師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22466"/>
            <a:ext cx="8229600" cy="5677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在學校裡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若學生有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溝通障礙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吞嚥</a:t>
            </a:r>
            <a:r>
              <a:rPr lang="zh-TW" altLang="zh-TW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障礙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相關問題，皆可轉介語言治療師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zh-TW" altLang="zh-TW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溝通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障礙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方面，如：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zh-TW" altLang="zh-TW" sz="28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語言理解有問題</a:t>
            </a:r>
            <a:r>
              <a:rPr lang="zh-TW" altLang="zh-TW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例如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聽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不懂或無法完全理解抽象的語彙、複雜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句或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長句，或者對大部分的對話內容、指令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步驟有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理解上的困難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zh-TW" altLang="zh-TW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表達</a:t>
            </a:r>
            <a:r>
              <a:rPr lang="zh-TW" altLang="zh-TW" sz="28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清晰度的問題：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雖然理解老師說的話，但是說話發音不清楚、說話聲音沙啞或品質不佳，或是有口吃的問題，使得老師和同學需要請他重複很多次，才能聽得懂他在說什麼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15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53312"/>
            <a:ext cx="8229600" cy="517285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 startAt="3"/>
            </a:pPr>
            <a:r>
              <a:rPr lang="zh-TW" altLang="zh-TW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語言表達的問題：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學生口語少，不太會說話，或者無法使用完整句子來表達或描述一個事件。 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 startAt="3"/>
            </a:pPr>
            <a:r>
              <a:rPr lang="zh-TW" altLang="zh-TW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閱讀或書寫困難的問題：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雖然聽得懂老師上課的內容，但是卻無法正確寫下來；常會寫出錯別字、部首相反或創新字等；看不懂書面資料或簡圖等視覺符號；或在圖片和文字的比對上有明顯的困難。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 startAt="3"/>
            </a:pPr>
            <a:r>
              <a:rPr lang="zh-TW" altLang="zh-TW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因生理因素造成的溝通問題：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指先天或後天生理性障礙（如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智能障礙、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聽力障礙、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自閉症、注意力缺陷、顏面傷殘、唇顎裂、腦性麻痺等）伴隨而來的溝通問題，可能會造成語言理解、表達和說話能力的問題。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399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10119"/>
            <a:ext cx="8229600" cy="59899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在學校裡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若學生有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溝通障礙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吞嚥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障礙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相關問題，皆可轉介語言治療師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吞嚥障礙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方面，如：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吃東西時，口中食物常掉出嘴外或是常流口水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喝水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或嚥下食物後會常常咳嗽、嗆咳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難將食物嚼碎。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吃飯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後，嗓音會變得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混濁或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有呼吸費力的現象。</a:t>
            </a:r>
          </a:p>
        </p:txBody>
      </p:sp>
    </p:spTree>
    <p:extLst>
      <p:ext uri="{BB962C8B-B14F-4D97-AF65-F5344CB8AC3E}">
        <p14:creationId xmlns:p14="http://schemas.microsoft.com/office/powerpoint/2010/main" val="70798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臨床心理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服務重點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9138" lvl="0" indent="-719138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心理評估，瞭解學生情緒行為問題的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9138" lvl="0" indent="-719138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認知功能檢查，瞭解學生認知功能的優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弱勢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19138" indent="-719138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三、透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心理治療、生理回饋訓練，消除或降低不適當的情緒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行為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透過神經心理訓練，改善認知功能的障礙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五、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家長、教師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諮詢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六、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相關資源訊息或轉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82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74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可以轉介哪些學生給臨床心理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師？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1120" y="3811012"/>
            <a:ext cx="92760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sz="28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r>
              <a:rPr lang="zh-TW" altLang="zh-TW" sz="2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老師如果發現學生有較嚴重</a:t>
            </a:r>
            <a:r>
              <a:rPr lang="zh-TW" altLang="zh-TW" sz="28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endParaRPr lang="en-US" altLang="zh-TW" sz="2800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803275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情緒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上的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困擾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803275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行為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上的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偏差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803275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認知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上的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障礙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803275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上的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困難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都可轉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介給臨床心理師進行評估或治療。</a:t>
            </a:r>
          </a:p>
        </p:txBody>
      </p:sp>
      <p:sp>
        <p:nvSpPr>
          <p:cNvPr id="5" name="矩形 4"/>
          <p:cNvSpPr/>
          <p:nvPr/>
        </p:nvSpPr>
        <p:spPr>
          <a:xfrm>
            <a:off x="71120" y="1369536"/>
            <a:ext cx="89611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sz="28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sz="2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在情緒或行為上出現問題可能是起因於</a:t>
            </a:r>
            <a:endParaRPr lang="en-US" altLang="zh-TW" sz="28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803275"/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大腦神經系統功能受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損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803275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內在心理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衝突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803275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想法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偏差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803275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環境不利的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因素。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063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心理治療注意事項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199" y="1600200"/>
            <a:ext cx="8258783" cy="4525963"/>
          </a:xfrm>
        </p:spPr>
        <p:txBody>
          <a:bodyPr>
            <a:normAutofit fontScale="85000" lnSpcReduction="20000"/>
          </a:bodyPr>
          <a:lstStyle/>
          <a:p>
            <a:pPr marL="622300" lvl="0" indent="-622300">
              <a:buNone/>
            </a:pP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臨床</a:t>
            </a:r>
            <a:r>
              <a:rPr lang="zh-TW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心理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精神</a:t>
            </a:r>
            <a:r>
              <a:rPr lang="zh-TW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科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醫師及</a:t>
            </a:r>
            <a:r>
              <a:rPr lang="zh-TW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學校輔導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老師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工作職責：</a:t>
            </a:r>
            <a:endParaRPr lang="en-US" altLang="zh-TW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30238" lvl="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者都是在協助學生消除或減輕情緒與行為適應上的困難，使他們能夠良好的適應環境，但由於各自的專業訓練不同，因此有不同的工作重點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22300" lvl="0" indent="-622300">
              <a:buNone/>
            </a:pP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臨床</a:t>
            </a:r>
            <a:r>
              <a:rPr lang="zh-TW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心理師與學校輔導老師都是運用心理學的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原理</a:t>
            </a:r>
            <a:r>
              <a:rPr lang="zh-TW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原則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來協助學生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，惟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臨床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心理師的服務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對象是具有</a:t>
            </a:r>
            <a:r>
              <a:rPr lang="zh-TW" altLang="en-US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630238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較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嚴重的情緒行為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困擾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630238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大腦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損傷的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個案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3763" lvl="0" indent="-263525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需要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心理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病理以及神經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心理學的知識技能來加以診斷、治療與復健訓練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715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4672"/>
            <a:ext cx="8229600" cy="5515584"/>
          </a:xfrm>
        </p:spPr>
        <p:txBody>
          <a:bodyPr>
            <a:normAutofit fontScale="85000" lnSpcReduction="20000"/>
          </a:bodyPr>
          <a:lstStyle/>
          <a:p>
            <a:pPr marL="630238" lvl="0" indent="-630238">
              <a:buNone/>
            </a:pP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</a:t>
            </a:r>
            <a:r>
              <a:rPr lang="zh-TW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臨床心理師與精神科醫師，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均</a:t>
            </a:r>
            <a:r>
              <a:rPr lang="zh-TW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具有心理病理學知識技能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，兩者的差異為：</a:t>
            </a:r>
            <a:endParaRPr lang="en-US" altLang="zh-TW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3763" lvl="0" indent="-263525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臨床心理師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主要是採取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「非藥物」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的治療方式（包括認知行為治療、心理動力治療、神經心理復健訓練等方式）協助個案。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93763" lvl="0" indent="-263525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精神科醫師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則以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「藥物」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處方，改善個案的情緒和行為問題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03275" lvl="0" indent="-803275">
              <a:buNone/>
            </a:pPr>
            <a:r>
              <a:rPr lang="zh-TW" altLang="en-US" sz="31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四、教</a:t>
            </a:r>
            <a:r>
              <a:rPr lang="zh-TW" altLang="zh-TW" sz="31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zh-TW" altLang="en-US" sz="31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</a:t>
            </a:r>
            <a:r>
              <a:rPr lang="zh-TW" altLang="zh-TW" sz="31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發現學生有情緒行為困擾或認知困難時，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可先</a:t>
            </a:r>
            <a:r>
              <a:rPr lang="zh-TW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運用學校內現有的人力資源，請學校輔導老師進行心理輔導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問題</a:t>
            </a:r>
            <a:r>
              <a:rPr lang="zh-TW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仍未獲得改善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則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可以</a:t>
            </a:r>
            <a:r>
              <a:rPr lang="zh-TW" altLang="zh-TW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找臨床心理師提供協助</a:t>
            </a:r>
            <a:r>
              <a:rPr lang="zh-TW" altLang="zh-TW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03275" lvl="0" indent="-803275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03275" lvl="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臨床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心理師也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根據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不同的狀況，提出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進一步建議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，或協助學生前往精神科或神經科醫師門診接受治療。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151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社會工作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服務重點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37640"/>
            <a:ext cx="8686800" cy="463804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運用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專業技術與方法，協助人們解決或預防問題，並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促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進人們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生活福祉的一種專業工作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社會工作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師主要的目的在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協助個人、團體或社區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解決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面臨的問題，增強問題解決能力，以強化個人、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團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或社區社會功能的運作，預防問題的發生。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社會工作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師常被視為服務弱勢族群或社會不利者，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倡導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維護這些族群的權益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社會工作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師直接服務的對象包括：兒童、少年、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老人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30238" indent="-630238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婦女、低收入者、身心障礙者、原住民或勞工等弱勢族群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30238" indent="-630238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社會工作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師協助個案解決他們所面臨如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貧窮、疾病、犯罪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、物質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濫用、家庭暴力、性侵害、單親或失依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等問題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920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82600"/>
            <a:ext cx="8229600" cy="56435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依據「社會工作師法」的規定，社會工作師執行下列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業務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行為、社會關係、婚姻、家庭、社會適應等問題之社會暨心理評估與處置。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各相關社會福利法規所定之保護性服務。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對個人、家庭、團體、社區之預防性及支持性服務。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社會福利服務資源之發掘、整合、運用與轉介。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社會福利機構、團體或於衛生、就業、教育、司法、國防等領域執行社會福利方案之設計、管理、研究發展、督導、評鑑與教育訓練等益。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人民社會福利權之倡導。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其他經中央主管機關或會同目的事業主管機關認定之領域或業務。</a:t>
            </a:r>
          </a:p>
          <a:p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23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什麼狀況需要社會工作師的協助</a:t>
            </a:r>
            <a:r>
              <a:rPr lang="zh-TW" altLang="zh-TW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en-US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如果社會工作師在學校服務，無論學生、家長、學校教師、學校行政人員和社區相關人士如有下列的需求或問題，都可以尋求社會工作師的協助。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學生受到嚴重疏忽、不當對待、性侵害或遭受性剝削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等情況，則家人、監護人或行為人有可能涉及違反兒童少年保護相關法令之情形。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學生家庭為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弱勢家庭（如單親、低收入家庭等）或有嚴重家庭問題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而影響其學習者。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學生及家庭需要社會資源者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。協助連結學校和社區的資源，並協助案家解決問題，增進家庭的功能和運作。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為爭取身心障礙學生權益，或者為瞭解相關社會福利政策與法規、社會福利資源而需要諮詢者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8809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分區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工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作要項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一、提供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跨校支援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服務</a:t>
            </a:r>
            <a:endParaRPr lang="zh-TW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二、檢核並彙整各分區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服務需求與滿意度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分析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、辦理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研習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座談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研討會</a:t>
            </a:r>
            <a:endParaRPr lang="zh-TW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、建構具服務特色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專業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團隊合作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模式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、提供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諮詢及資訊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服務</a:t>
            </a:r>
            <a:endParaRPr lang="zh-TW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、定期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召開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會議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七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宣導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相關特教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及相關專業服務內容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八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、相關專業服務工作發展與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3441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4934" y="1049866"/>
            <a:ext cx="8229600" cy="4525963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社會工作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師是特殊教育專業團隊中的一員，與衛生醫療、教育、就業服務等專業共同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提供個案社會適應、生活或就業轉銜等協助，也能提供學生家庭支援服務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因為社會工作師可以深入瞭解個案家庭及社區環境的狀況，且能協調和連結社會資源，將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有助於身心障礙學生的就業、居家和社會生活與適應，也可以協助提升個案和家人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的生活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品質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82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敬請指教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學習路上有您真好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 descr="「disability ability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828" y="4452540"/>
            <a:ext cx="4260343" cy="179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2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3826" y="-141316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提醒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事項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2309" y="692696"/>
            <a:ext cx="8930373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 一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、請學校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端務必與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治療師確實聯絡，俾利治療師瞭解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學</a:t>
            </a: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   生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情形與服務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概況。</a:t>
            </a: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 二、請學校端注意，個別學生在申請專業服務時，請於同</a:t>
            </a: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    一區間申請完整，勿於其他區間重複申請，以免造成</a:t>
            </a: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    系統問題。</a:t>
            </a: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 三、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於</a:t>
            </a:r>
            <a:r>
              <a:rPr lang="en-US" altLang="zh-TW" sz="2700" dirty="0">
                <a:latin typeface="標楷體" pitchFamily="65" charset="-120"/>
                <a:ea typeface="標楷體" pitchFamily="65" charset="-120"/>
              </a:rPr>
              <a:t>108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7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7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日起融合教育計畫相關專業人力部分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已</a:t>
            </a: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    併入相關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專業服務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中心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申請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流程。</a:t>
            </a: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四、依據教育部</a:t>
            </a:r>
            <a:r>
              <a:rPr lang="en-US" altLang="zh-TW" sz="2700" dirty="0">
                <a:latin typeface="標楷體" pitchFamily="65" charset="-120"/>
                <a:ea typeface="標楷體" pitchFamily="65" charset="-120"/>
              </a:rPr>
              <a:t>108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7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700" dirty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日臺教國署原字第</a:t>
            </a:r>
            <a:r>
              <a:rPr lang="en-US" altLang="zh-TW" sz="2700" dirty="0">
                <a:latin typeface="標楷體" pitchFamily="65" charset="-120"/>
                <a:ea typeface="標楷體" pitchFamily="65" charset="-120"/>
              </a:rPr>
              <a:t>1080002698</a:t>
            </a:r>
          </a:p>
          <a:p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     號函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示</a:t>
            </a: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各校之特教生有相關專業服務需求，各校於召開個別化教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      育計畫，確實依據特殊教育法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31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條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擬定個別化教育計畫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      時由專業團隊成員共同先就個案討論、評估，確定教育及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      相關支持服務之重點及目標，完成個別化教育計畫之擬訂，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      並徵詢其學生及法定代理人之同意，以便申請專業團隊服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      務作業。</a:t>
            </a:r>
            <a:r>
              <a:rPr lang="zh-TW" altLang="en-US" sz="2400" dirty="0"/>
              <a:t> </a:t>
            </a:r>
            <a:endParaRPr lang="en-US" altLang="zh-TW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622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3826" y="-141316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提醒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事項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2309" y="692696"/>
            <a:ext cx="8930373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依據教育部主管之高級中等以下學校特殊教育推行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委員會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   設置辦法第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條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款特教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推行委員會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任務應審議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特殊教育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個別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化教育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計畫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，另第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款明訂應審議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特教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生之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專業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服務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相關支持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服務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等事宜，各校對於特教生有相關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專業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服務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需求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者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，應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提特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教推行委員會完成法定的申請程序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 五、</a:t>
            </a:r>
            <a:r>
              <a:rPr lang="zh-TW" altLang="en-US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依據教育部國民及學前教育署</a:t>
            </a:r>
            <a:r>
              <a:rPr lang="en-US" altLang="zh-TW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108</a:t>
            </a:r>
            <a:r>
              <a:rPr lang="zh-TW" altLang="en-US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日臺教國</a:t>
            </a:r>
            <a:r>
              <a:rPr lang="zh-TW" altLang="en-US" sz="27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署</a:t>
            </a:r>
            <a:endParaRPr lang="en-US" altLang="zh-TW" sz="27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7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   原</a:t>
            </a:r>
            <a:r>
              <a:rPr lang="zh-TW" altLang="en-US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字第</a:t>
            </a:r>
            <a:r>
              <a:rPr lang="en-US" altLang="zh-TW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1080012217</a:t>
            </a:r>
            <a:r>
              <a:rPr lang="zh-TW" altLang="en-US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號相關</a:t>
            </a:r>
            <a:r>
              <a:rPr lang="zh-TW" altLang="en-US" sz="27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專業服務</a:t>
            </a:r>
            <a:r>
              <a:rPr lang="zh-TW" altLang="en-US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中心</a:t>
            </a:r>
            <a:r>
              <a:rPr lang="en-US" altLang="zh-TW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108</a:t>
            </a:r>
            <a:r>
              <a:rPr lang="zh-TW" altLang="en-US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年度</a:t>
            </a:r>
            <a:r>
              <a:rPr lang="zh-TW" altLang="en-US" sz="27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第一</a:t>
            </a:r>
            <a:endParaRPr lang="en-US" altLang="zh-TW" sz="27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7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    次</a:t>
            </a:r>
            <a:r>
              <a:rPr lang="zh-TW" altLang="en-US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工作會議記錄決議各校申請各類別相關專業服務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為</a:t>
            </a:r>
            <a:endParaRPr lang="en-US" altLang="zh-TW" sz="27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7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27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小</a:t>
            </a:r>
            <a:r>
              <a:rPr lang="zh-TW" altLang="en-US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時</a:t>
            </a:r>
            <a:r>
              <a:rPr lang="zh-TW" altLang="en-US" sz="27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7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申請</a:t>
            </a:r>
            <a:r>
              <a:rPr lang="zh-TW" altLang="en-US" sz="2700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學校需檢附特推會紀錄，函文至所屬</a:t>
            </a:r>
            <a:r>
              <a:rPr lang="zh-TW" altLang="en-US" sz="27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分</a:t>
            </a:r>
            <a:endParaRPr lang="en-US" altLang="zh-TW" sz="2700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7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   區</a:t>
            </a:r>
            <a:r>
              <a:rPr lang="zh-TW" altLang="en-US" sz="2700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學校備查；若申請個別專業服務</a:t>
            </a:r>
            <a:r>
              <a:rPr lang="zh-TW" altLang="en-US" sz="27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時數</a:t>
            </a:r>
            <a:r>
              <a:rPr lang="zh-TW" altLang="en-US" sz="2700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非</a:t>
            </a:r>
            <a:r>
              <a:rPr lang="en-US" altLang="zh-TW" sz="2700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700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小時，</a:t>
            </a:r>
            <a:r>
              <a:rPr lang="zh-TW" altLang="en-US" sz="27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申</a:t>
            </a:r>
            <a:endParaRPr lang="en-US" altLang="zh-TW" sz="2700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7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   請</a:t>
            </a:r>
            <a:r>
              <a:rPr lang="zh-TW" altLang="en-US" sz="2700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學校需於檢附之特推會紀錄及欲申請時</a:t>
            </a:r>
            <a:r>
              <a:rPr lang="zh-TW" altLang="en-US" sz="27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數</a:t>
            </a:r>
            <a:endParaRPr lang="en-US" altLang="zh-TW" sz="2700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700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7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   並</a:t>
            </a:r>
            <a:r>
              <a:rPr lang="zh-TW" altLang="en-US" sz="27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敘</a:t>
            </a:r>
            <a:r>
              <a:rPr lang="zh-TW" altLang="en-US" sz="2700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明</a:t>
            </a:r>
            <a:r>
              <a:rPr lang="zh-TW" altLang="en-US" sz="27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原因</a:t>
            </a:r>
            <a:r>
              <a:rPr lang="zh-TW" altLang="en-US" sz="2700" dirty="0">
                <a:latin typeface="標楷體" pitchFamily="65" charset="-120"/>
                <a:ea typeface="標楷體" pitchFamily="65" charset="-120"/>
              </a:rPr>
              <a:t>後</a:t>
            </a:r>
            <a:r>
              <a:rPr lang="zh-TW" altLang="en-US" sz="27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700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再行</a:t>
            </a:r>
            <a:r>
              <a:rPr lang="zh-TW" altLang="en-US" sz="27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函文</a:t>
            </a:r>
            <a:r>
              <a:rPr lang="zh-TW" altLang="en-US" sz="2700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至所屬分區學校備查</a:t>
            </a:r>
            <a:r>
              <a:rPr lang="zh-TW" altLang="en-US" sz="27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700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186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服務流程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314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向下箭號 18"/>
          <p:cNvSpPr/>
          <p:nvPr/>
        </p:nvSpPr>
        <p:spPr>
          <a:xfrm>
            <a:off x="4348959" y="3827117"/>
            <a:ext cx="510139" cy="1821163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向下箭號 17"/>
          <p:cNvSpPr/>
          <p:nvPr/>
        </p:nvSpPr>
        <p:spPr>
          <a:xfrm rot="10800000">
            <a:off x="5180910" y="1493519"/>
            <a:ext cx="510139" cy="116450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向下箭號 16"/>
          <p:cNvSpPr/>
          <p:nvPr/>
        </p:nvSpPr>
        <p:spPr>
          <a:xfrm rot="9000000">
            <a:off x="6165976" y="2849981"/>
            <a:ext cx="510139" cy="116450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向下箭號 15"/>
          <p:cNvSpPr/>
          <p:nvPr/>
        </p:nvSpPr>
        <p:spPr>
          <a:xfrm rot="10800000">
            <a:off x="6570652" y="4691154"/>
            <a:ext cx="510139" cy="965834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向右箭號 14"/>
          <p:cNvSpPr/>
          <p:nvPr/>
        </p:nvSpPr>
        <p:spPr>
          <a:xfrm>
            <a:off x="2508396" y="5388902"/>
            <a:ext cx="5306372" cy="44276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向下箭號 13"/>
          <p:cNvSpPr/>
          <p:nvPr/>
        </p:nvSpPr>
        <p:spPr>
          <a:xfrm>
            <a:off x="1834627" y="821267"/>
            <a:ext cx="529390" cy="5010397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圓角矩形 3"/>
          <p:cNvSpPr/>
          <p:nvPr/>
        </p:nvSpPr>
        <p:spPr>
          <a:xfrm>
            <a:off x="1464767" y="584200"/>
            <a:ext cx="1286933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IEP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會議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1371633" y="1752871"/>
            <a:ext cx="1473200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特推會通過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1371633" y="2912717"/>
            <a:ext cx="1473200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特推會紀錄發函至分區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1371633" y="4064008"/>
            <a:ext cx="1473200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至特通網申請專業服務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1309309" y="5153083"/>
            <a:ext cx="1701800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填妥基本資料表及各類組通用轉介表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3753129" y="5153083"/>
            <a:ext cx="1701800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個別申請服務三小時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6112968" y="5136865"/>
            <a:ext cx="1701800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確實仍有需求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4604029" y="579120"/>
            <a:ext cx="1701800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派案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4604029" y="1998317"/>
            <a:ext cx="1701800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聘任治療師</a:t>
            </a:r>
          </a:p>
        </p:txBody>
      </p:sp>
      <p:sp>
        <p:nvSpPr>
          <p:cNvPr id="13" name="圓角矩形 12"/>
          <p:cNvSpPr/>
          <p:nvPr/>
        </p:nvSpPr>
        <p:spPr>
          <a:xfrm>
            <a:off x="5802107" y="3823298"/>
            <a:ext cx="1701800" cy="914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分區審核通過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向下箭號 19"/>
          <p:cNvSpPr/>
          <p:nvPr/>
        </p:nvSpPr>
        <p:spPr>
          <a:xfrm rot="12600000">
            <a:off x="4586661" y="2922541"/>
            <a:ext cx="510139" cy="116450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074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申請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」專團服務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重要時程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49" y="1461406"/>
            <a:ext cx="8443162" cy="4816929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一、學年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上學期 </a:t>
            </a:r>
          </a:p>
          <a:p>
            <a:pPr marL="717550" lvl="1" indent="0">
              <a:spcBef>
                <a:spcPts val="6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舊生：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08/02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9/07</a:t>
            </a:r>
          </a:p>
          <a:p>
            <a:pPr marL="717550" lvl="1" indent="0">
              <a:spcBef>
                <a:spcPts val="6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09/08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9/30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二、學年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下學期 </a:t>
            </a:r>
          </a:p>
          <a:p>
            <a:pPr marL="717550" lvl="1" indent="0">
              <a:spcBef>
                <a:spcPts val="600"/>
              </a:spcBef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1/02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2/15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申請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marL="804863" indent="-804863">
              <a:spcBef>
                <a:spcPts val="1800"/>
              </a:spcBef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三、學校端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於特教通報網詳細填寫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基本資料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各類組通用轉介表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72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黑板创意手绘教师说课PPT模板</Template>
  <TotalTime>1594</TotalTime>
  <Words>3449</Words>
  <Application>Microsoft Office PowerPoint</Application>
  <PresentationFormat>如螢幕大小 (4:3)</PresentationFormat>
  <Paragraphs>293</Paragraphs>
  <Slides>41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41</vt:i4>
      </vt:variant>
    </vt:vector>
  </HeadingPairs>
  <TitlesOfParts>
    <vt:vector size="42" baseType="lpstr">
      <vt:lpstr>Office 佈景主題</vt:lpstr>
      <vt:lpstr>高級中等學校 身心障礙學生 相關專業服務始業輔導</vt:lpstr>
      <vt:lpstr>緣起</vt:lpstr>
      <vt:lpstr>目的</vt:lpstr>
      <vt:lpstr>分區工作要項</vt:lpstr>
      <vt:lpstr>提醒事項</vt:lpstr>
      <vt:lpstr>提醒事項</vt:lpstr>
      <vt:lpstr>服務流程</vt:lpstr>
      <vt:lpstr>PowerPoint 簡報</vt:lpstr>
      <vt:lpstr>「申請」專團服務重要時程 </vt:lpstr>
      <vt:lpstr>PowerPoint 簡報</vt:lpstr>
      <vt:lpstr>相關專業服務</vt:lpstr>
      <vt:lpstr>相關專業服務以間接服務為主</vt:lpstr>
      <vt:lpstr>相關專業服務模式</vt:lpstr>
      <vt:lpstr>專業團隊組成</vt:lpstr>
      <vt:lpstr>相關專業人員</vt:lpstr>
      <vt:lpstr>團隊成員的角色和參與</vt:lpstr>
      <vt:lpstr>相關專業團隊服務</vt:lpstr>
      <vt:lpstr>專業服務</vt:lpstr>
      <vt:lpstr>分區可提供相關專業人員類型</vt:lpstr>
      <vt:lpstr>相關專業人員專業服務重點</vt:lpstr>
      <vt:lpstr>物理治療師服務重點</vt:lpstr>
      <vt:lpstr>PowerPoint 簡報</vt:lpstr>
      <vt:lpstr>三、教師可以轉介哪些學生給物理治療師？</vt:lpstr>
      <vt:lpstr>職能治療師服務重點</vt:lpstr>
      <vt:lpstr>PowerPoint 簡報</vt:lpstr>
      <vt:lpstr>PowerPoint 簡報</vt:lpstr>
      <vt:lpstr>三、教師可以轉介哪些學生給職能治療師？</vt:lpstr>
      <vt:lpstr>語言治療師服務重點</vt:lpstr>
      <vt:lpstr>PowerPoint 簡報</vt:lpstr>
      <vt:lpstr>三、教師可以轉介哪些學生給語言治療師？</vt:lpstr>
      <vt:lpstr>PowerPoint 簡報</vt:lpstr>
      <vt:lpstr>PowerPoint 簡報</vt:lpstr>
      <vt:lpstr>臨床心理師服務重點</vt:lpstr>
      <vt:lpstr>教師可以轉介哪些學生給臨床心理師？</vt:lpstr>
      <vt:lpstr>心理治療注意事項</vt:lpstr>
      <vt:lpstr>PowerPoint 簡報</vt:lpstr>
      <vt:lpstr>社會工作師服務重點</vt:lpstr>
      <vt:lpstr>PowerPoint 簡報</vt:lpstr>
      <vt:lpstr>什麼狀況需要社會工作師的協助？</vt:lpstr>
      <vt:lpstr>PowerPoint 簡報</vt:lpstr>
      <vt:lpstr>敬請指教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高中職身心障礙學生 相關專業服務始業輔導</dc:title>
  <dc:creator>OT-Spring</dc:creator>
  <cp:lastModifiedBy>user</cp:lastModifiedBy>
  <cp:revision>131</cp:revision>
  <cp:lastPrinted>2019-08-14T03:52:49Z</cp:lastPrinted>
  <dcterms:created xsi:type="dcterms:W3CDTF">2017-08-19T02:02:00Z</dcterms:created>
  <dcterms:modified xsi:type="dcterms:W3CDTF">2024-08-06T03:35:03Z</dcterms:modified>
</cp:coreProperties>
</file>