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sldIdLst>
    <p:sldId id="310" r:id="rId3"/>
    <p:sldId id="311" r:id="rId4"/>
    <p:sldId id="312" r:id="rId5"/>
    <p:sldId id="329" r:id="rId6"/>
    <p:sldId id="313" r:id="rId7"/>
    <p:sldId id="330" r:id="rId8"/>
    <p:sldId id="314" r:id="rId9"/>
    <p:sldId id="315" r:id="rId10"/>
    <p:sldId id="316" r:id="rId11"/>
    <p:sldId id="317" r:id="rId12"/>
    <p:sldId id="318" r:id="rId13"/>
    <p:sldId id="328" r:id="rId14"/>
    <p:sldId id="319" r:id="rId15"/>
    <p:sldId id="320" r:id="rId16"/>
    <p:sldId id="321" r:id="rId17"/>
    <p:sldId id="322" r:id="rId18"/>
    <p:sldId id="323" r:id="rId19"/>
    <p:sldId id="324" r:id="rId20"/>
    <p:sldId id="325" r:id="rId21"/>
    <p:sldId id="326" r:id="rId22"/>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70" r:id="rId36"/>
    <p:sldId id="271" r:id="rId37"/>
    <p:sldId id="272" r:id="rId38"/>
    <p:sldId id="273" r:id="rId39"/>
    <p:sldId id="274" r:id="rId40"/>
    <p:sldId id="275" r:id="rId41"/>
    <p:sldId id="276" r:id="rId42"/>
    <p:sldId id="277" r:id="rId43"/>
    <p:sldId id="278" r:id="rId44"/>
    <p:sldId id="279"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300" r:id="rId64"/>
    <p:sldId id="301" r:id="rId65"/>
    <p:sldId id="302" r:id="rId66"/>
    <p:sldId id="303" r:id="rId67"/>
    <p:sldId id="304" r:id="rId68"/>
    <p:sldId id="305" r:id="rId69"/>
    <p:sldId id="306" r:id="rId70"/>
    <p:sldId id="307" r:id="rId71"/>
    <p:sldId id="327" r:id="rId72"/>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p:scale>
          <a:sx n="80" d="100"/>
          <a:sy n="80" d="100"/>
        </p:scale>
        <p:origin x="-1716" y="-6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DD95135-232D-4C34-8D05-24C4EC8E7FA9}" type="datetimeFigureOut">
              <a:rPr lang="zh-TW" altLang="en-US" smtClean="0"/>
              <a:t>2023/8/8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1A0F277-66E0-4B1E-BA39-DE9EEBB523DA}" type="slidenum">
              <a:rPr lang="zh-TW" altLang="en-US" smtClean="0"/>
              <a:t>‹#›</a:t>
            </a:fld>
            <a:endParaRPr lang="zh-TW" altLang="en-US"/>
          </a:p>
        </p:txBody>
      </p:sp>
    </p:spTree>
    <p:extLst>
      <p:ext uri="{BB962C8B-B14F-4D97-AF65-F5344CB8AC3E}">
        <p14:creationId xmlns:p14="http://schemas.microsoft.com/office/powerpoint/2010/main" val="282293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6240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84340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1"/>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41"/>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9502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8"/>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992453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一、標題</a:t>
            </a:r>
            <a:endParaRPr lang="zh-TW" altLang="en-US" dirty="0"/>
          </a:p>
        </p:txBody>
      </p:sp>
      <p:sp>
        <p:nvSpPr>
          <p:cNvPr id="3" name="內容版面配置區 2"/>
          <p:cNvSpPr>
            <a:spLocks noGrp="1"/>
          </p:cNvSpPr>
          <p:nvPr>
            <p:ph idx="1" hasCustomPrompt="1"/>
          </p:nvPr>
        </p:nvSpPr>
        <p:spPr/>
        <p:txBody>
          <a:bodyPr/>
          <a:lst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lvl1pPr>
            <a:lvl2pPr marL="9144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2pPr>
            <a:lvl3pPr marL="1257300" marR="0" indent="-342900" algn="l" defTabSz="914400" rtl="0" eaLnBrk="1" fontAlgn="auto" latinLnBrk="0" hangingPunct="1">
              <a:lnSpc>
                <a:spcPct val="100000"/>
              </a:lnSpc>
              <a:spcBef>
                <a:spcPct val="20000"/>
              </a:spcBef>
              <a:spcAft>
                <a:spcPts val="0"/>
              </a:spcAft>
              <a:buClrTx/>
              <a:buSzTx/>
              <a:buFont typeface="Calibri" panose="020F0502020204030204"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5pPr>
          </a:lstStyle>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zh-TW" altLang="en-US" sz="3200" b="0" i="0" u="none" strike="noStrike" kern="1200" cap="none" spc="0" normalizeH="0" baseline="0" noProof="0" dirty="0" smtClean="0">
                <a:ln>
                  <a:noFill/>
                </a:ln>
                <a:solidFill>
                  <a:prstClr val="black"/>
                </a:solidFill>
                <a:effectLst/>
                <a:uLnTx/>
                <a:uFillTx/>
                <a:latin typeface="+mn-lt"/>
                <a:ea typeface="+mn-ea"/>
                <a:cs typeface="+mn-cs"/>
              </a:rPr>
              <a:t>第一層</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smtClean="0">
                <a:ln>
                  <a:noFill/>
                </a:ln>
                <a:solidFill>
                  <a:prstClr val="black"/>
                </a:solidFill>
                <a:effectLst/>
                <a:uLnTx/>
                <a:uFillTx/>
                <a:latin typeface="+mn-lt"/>
                <a:ea typeface="+mn-ea"/>
                <a:cs typeface="+mn-cs"/>
              </a:rPr>
              <a:t>第二層</a:t>
            </a:r>
          </a:p>
          <a:p>
            <a:pPr marL="1257300" marR="0" lvl="2" indent="-342900" algn="l" defTabSz="914400" rtl="0" eaLnBrk="1" fontAlgn="auto" latinLnBrk="0" hangingPunct="1">
              <a:lnSpc>
                <a:spcPct val="100000"/>
              </a:lnSpc>
              <a:spcBef>
                <a:spcPct val="20000"/>
              </a:spcBef>
              <a:spcAft>
                <a:spcPts val="0"/>
              </a:spcAft>
              <a:buClrTx/>
              <a:buSzTx/>
              <a:buFont typeface="Calibri" panose="020F0502020204030204" pitchFamily="34" charset="0"/>
              <a:buChar char="*"/>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第三層</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第四層</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第五層</a:t>
            </a:r>
            <a:endParaRPr kumimoji="0" lang="zh-TW" alt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007687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3"/>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85532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1663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8567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1641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6217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2"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0492991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95135-232D-4C34-8D05-24C4EC8E7FA9}" type="datetimeFigureOut">
              <a:rPr lang="zh-TW" altLang="en-US" smtClean="0"/>
              <a:t>2023/8/8</a:t>
            </a:fld>
            <a:endParaRPr lang="zh-TW" altLang="en-US"/>
          </a:p>
        </p:txBody>
      </p:sp>
      <p:sp>
        <p:nvSpPr>
          <p:cNvPr id="5" name="頁尾版面配置區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0F277-66E0-4B1E-BA39-DE9EEBB523DA}" type="slidenum">
              <a:rPr lang="zh-TW" altLang="en-US" smtClean="0"/>
              <a:t>‹#›</a:t>
            </a:fld>
            <a:endParaRPr lang="zh-TW" altLang="en-US"/>
          </a:p>
        </p:txBody>
      </p:sp>
    </p:spTree>
    <p:extLst>
      <p:ext uri="{BB962C8B-B14F-4D97-AF65-F5344CB8AC3E}">
        <p14:creationId xmlns:p14="http://schemas.microsoft.com/office/powerpoint/2010/main" val="2451270073"/>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endParaRPr lang="zh-TW" altLang="en-US" dirty="0"/>
          </a:p>
        </p:txBody>
      </p:sp>
      <p:sp>
        <p:nvSpPr>
          <p:cNvPr id="3" name="文字版面配置區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zh-TW" altLang="en-US" dirty="0" smtClean="0"/>
              <a:t>第一層</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6672298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sz="32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257300" indent="-342900" algn="l" defTabSz="914400" rtl="0" eaLnBrk="1" latinLnBrk="0" hangingPunct="1">
        <a:spcBef>
          <a:spcPct val="20000"/>
        </a:spcBef>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07435" y="764709"/>
            <a:ext cx="10657184" cy="3240359"/>
          </a:xfrm>
        </p:spPr>
        <p:txBody>
          <a:bodyPr>
            <a:normAutofit/>
          </a:bodyPr>
          <a:lstStyle/>
          <a:p>
            <a:pPr algn="l"/>
            <a:r>
              <a:rPr lang="zh-TW" altLang="en-US" sz="3800" dirty="0">
                <a:solidFill>
                  <a:srgbClr val="1B39A5"/>
                </a:solidFill>
                <a:latin typeface="標楷體" pitchFamily="65" charset="-120"/>
                <a:ea typeface="標楷體" pitchFamily="65" charset="-120"/>
              </a:rPr>
              <a:t>教育部國民及學前教育署</a:t>
            </a:r>
            <a:r>
              <a:rPr lang="en-US" altLang="zh-TW" sz="3800" dirty="0">
                <a:solidFill>
                  <a:srgbClr val="1B39A5"/>
                </a:solidFill>
                <a:latin typeface="標楷體" pitchFamily="65" charset="-120"/>
                <a:ea typeface="標楷體" pitchFamily="65" charset="-120"/>
              </a:rPr>
              <a:t/>
            </a:r>
            <a:br>
              <a:rPr lang="en-US" altLang="zh-TW" sz="3800" dirty="0">
                <a:solidFill>
                  <a:srgbClr val="1B39A5"/>
                </a:solidFill>
                <a:latin typeface="標楷體" pitchFamily="65" charset="-120"/>
                <a:ea typeface="標楷體" pitchFamily="65" charset="-120"/>
              </a:rPr>
            </a:br>
            <a:r>
              <a:rPr lang="zh-TW" altLang="en-US" sz="3800" dirty="0">
                <a:solidFill>
                  <a:srgbClr val="1B39A5"/>
                </a:solidFill>
                <a:latin typeface="標楷體" pitchFamily="65" charset="-120"/>
                <a:ea typeface="標楷體" pitchFamily="65" charset="-120"/>
              </a:rPr>
              <a:t>相關專業服務</a:t>
            </a:r>
            <a:r>
              <a:rPr lang="zh-TW" altLang="en-US" sz="3800" dirty="0" smtClean="0">
                <a:solidFill>
                  <a:srgbClr val="1B39A5"/>
                </a:solidFill>
                <a:latin typeface="標楷體" pitchFamily="65" charset="-120"/>
                <a:ea typeface="標楷體" pitchFamily="65" charset="-120"/>
              </a:rPr>
              <a:t>中心</a:t>
            </a:r>
            <a:r>
              <a:rPr lang="en-US" altLang="zh-TW" sz="3800" dirty="0">
                <a:solidFill>
                  <a:srgbClr val="1B39A5"/>
                </a:solidFill>
                <a:latin typeface="標楷體" pitchFamily="65" charset="-120"/>
                <a:ea typeface="標楷體" pitchFamily="65" charset="-120"/>
              </a:rPr>
              <a:t/>
            </a:r>
            <a:br>
              <a:rPr lang="en-US" altLang="zh-TW" sz="3800" dirty="0">
                <a:solidFill>
                  <a:srgbClr val="1B39A5"/>
                </a:solidFill>
                <a:latin typeface="標楷體" pitchFamily="65" charset="-120"/>
                <a:ea typeface="標楷體" pitchFamily="65" charset="-120"/>
              </a:rPr>
            </a:br>
            <a:r>
              <a:rPr lang="en-US" altLang="zh-TW" sz="3800" dirty="0" smtClean="0">
                <a:solidFill>
                  <a:srgbClr val="1B39A5"/>
                </a:solidFill>
                <a:latin typeface="標楷體" pitchFamily="65" charset="-120"/>
                <a:ea typeface="標楷體" pitchFamily="65" charset="-120"/>
              </a:rPr>
              <a:t>~</a:t>
            </a:r>
            <a:r>
              <a:rPr lang="zh-TW" altLang="en-US" sz="3800" dirty="0" smtClean="0">
                <a:solidFill>
                  <a:srgbClr val="1B39A5"/>
                </a:solidFill>
                <a:latin typeface="標楷體" pitchFamily="65" charset="-120"/>
                <a:ea typeface="標楷體" pitchFamily="65" charset="-120"/>
              </a:rPr>
              <a:t>高級中等學校承辦人</a:t>
            </a:r>
            <a:r>
              <a:rPr lang="zh-TW" altLang="en-US" sz="3800" dirty="0">
                <a:solidFill>
                  <a:srgbClr val="1B39A5"/>
                </a:solidFill>
                <a:latin typeface="標楷體" pitchFamily="65" charset="-120"/>
                <a:ea typeface="標楷體" pitchFamily="65" charset="-120"/>
              </a:rPr>
              <a:t>注意事項及</a:t>
            </a:r>
            <a:r>
              <a:rPr lang="zh-TW" altLang="en-US" sz="3800" dirty="0" smtClean="0">
                <a:solidFill>
                  <a:srgbClr val="1B39A5"/>
                </a:solidFill>
                <a:latin typeface="標楷體" pitchFamily="65" charset="-120"/>
                <a:ea typeface="標楷體" pitchFamily="65" charset="-120"/>
              </a:rPr>
              <a:t>申請服務</a:t>
            </a:r>
            <a:r>
              <a:rPr lang="zh-TW" altLang="en-US" sz="3800" dirty="0">
                <a:solidFill>
                  <a:srgbClr val="1B39A5"/>
                </a:solidFill>
                <a:latin typeface="標楷體" pitchFamily="65" charset="-120"/>
                <a:ea typeface="標楷體" pitchFamily="65" charset="-120"/>
              </a:rPr>
              <a:t>線上作業系統</a:t>
            </a:r>
            <a:r>
              <a:rPr lang="zh-TW" altLang="en-US" sz="3800" dirty="0" smtClean="0">
                <a:solidFill>
                  <a:srgbClr val="1B39A5"/>
                </a:solidFill>
                <a:latin typeface="標楷體" pitchFamily="65" charset="-120"/>
                <a:ea typeface="標楷體" pitchFamily="65" charset="-120"/>
              </a:rPr>
              <a:t>操作</a:t>
            </a:r>
            <a:endParaRPr lang="zh-TW" altLang="en-US" dirty="0">
              <a:latin typeface="標楷體" pitchFamily="65" charset="-120"/>
              <a:ea typeface="標楷體" pitchFamily="65" charset="-120"/>
            </a:endParaRPr>
          </a:p>
        </p:txBody>
      </p:sp>
      <p:sp>
        <p:nvSpPr>
          <p:cNvPr id="3" name="副標題 2"/>
          <p:cNvSpPr>
            <a:spLocks noGrp="1"/>
          </p:cNvSpPr>
          <p:nvPr>
            <p:ph type="subTitle" idx="1"/>
          </p:nvPr>
        </p:nvSpPr>
        <p:spPr>
          <a:xfrm>
            <a:off x="239349" y="4293096"/>
            <a:ext cx="11952651" cy="1752600"/>
          </a:xfrm>
          <a:solidFill>
            <a:schemeClr val="accent6">
              <a:lumMod val="20000"/>
              <a:lumOff val="80000"/>
            </a:schemeClr>
          </a:solidFill>
        </p:spPr>
        <p:txBody>
          <a:bodyPr>
            <a:noAutofit/>
          </a:bodyPr>
          <a:lstStyle/>
          <a:p>
            <a:pPr lvl="0" algn="l" defTabSz="457200">
              <a:spcAft>
                <a:spcPts val="600"/>
              </a:spcAft>
              <a:buClr>
                <a:srgbClr val="E890B4"/>
              </a:buClr>
            </a:pPr>
            <a:r>
              <a:rPr lang="zh-TW" altLang="en-US" sz="2400" dirty="0">
                <a:solidFill>
                  <a:srgbClr val="3366FF"/>
                </a:solidFill>
                <a:latin typeface="標楷體" pitchFamily="65" charset="-120"/>
                <a:ea typeface="標楷體" pitchFamily="65" charset="-120"/>
              </a:rPr>
              <a:t>指導單位：教育部國民及學前教育署</a:t>
            </a:r>
          </a:p>
          <a:p>
            <a:pPr lvl="0" algn="l" defTabSz="457200">
              <a:spcAft>
                <a:spcPts val="600"/>
              </a:spcAft>
              <a:buClr>
                <a:srgbClr val="E890B4"/>
              </a:buClr>
            </a:pPr>
            <a:r>
              <a:rPr lang="zh-TW" altLang="en-US" sz="2400" dirty="0">
                <a:solidFill>
                  <a:srgbClr val="3366FF"/>
                </a:solidFill>
                <a:latin typeface="標楷體" pitchFamily="65" charset="-120"/>
                <a:ea typeface="標楷體" pitchFamily="65" charset="-120"/>
              </a:rPr>
              <a:t>承辦單位</a:t>
            </a:r>
            <a:r>
              <a:rPr lang="zh-TW" altLang="en-US" sz="2400" dirty="0" smtClean="0">
                <a:solidFill>
                  <a:srgbClr val="3366FF"/>
                </a:solidFill>
                <a:latin typeface="標楷體" pitchFamily="65" charset="-120"/>
                <a:ea typeface="標楷體" pitchFamily="65" charset="-120"/>
              </a:rPr>
              <a:t>：國立新竹特殊教育學校</a:t>
            </a:r>
            <a:r>
              <a:rPr lang="en-US" altLang="zh-TW" sz="2400" dirty="0" smtClean="0">
                <a:solidFill>
                  <a:srgbClr val="3366FF"/>
                </a:solidFill>
                <a:latin typeface="標楷體" pitchFamily="65" charset="-120"/>
                <a:ea typeface="標楷體" pitchFamily="65" charset="-120"/>
              </a:rPr>
              <a:t>(</a:t>
            </a:r>
            <a:r>
              <a:rPr lang="zh-TW" altLang="en-US" sz="2400" dirty="0">
                <a:solidFill>
                  <a:srgbClr val="3366FF"/>
                </a:solidFill>
                <a:latin typeface="標楷體" pitchFamily="65" charset="-120"/>
                <a:ea typeface="標楷體" pitchFamily="65" charset="-120"/>
              </a:rPr>
              <a:t>國教署相關專業服務</a:t>
            </a:r>
            <a:r>
              <a:rPr lang="zh-TW" altLang="en-US" sz="2400" dirty="0" smtClean="0">
                <a:solidFill>
                  <a:srgbClr val="3366FF"/>
                </a:solidFill>
                <a:latin typeface="標楷體" pitchFamily="65" charset="-120"/>
                <a:ea typeface="標楷體" pitchFamily="65" charset="-120"/>
              </a:rPr>
              <a:t>中心</a:t>
            </a:r>
            <a:r>
              <a:rPr lang="en-US" altLang="zh-TW" sz="2400" dirty="0" smtClean="0">
                <a:solidFill>
                  <a:srgbClr val="3366FF"/>
                </a:solidFill>
                <a:latin typeface="標楷體" pitchFamily="65" charset="-120"/>
                <a:ea typeface="標楷體" pitchFamily="65" charset="-120"/>
              </a:rPr>
              <a:t>)</a:t>
            </a:r>
            <a:endParaRPr lang="zh-TW" altLang="en-US" sz="2400" dirty="0">
              <a:solidFill>
                <a:srgbClr val="3366FF"/>
              </a:solidFill>
              <a:latin typeface="標楷體" pitchFamily="65" charset="-120"/>
              <a:ea typeface="標楷體" pitchFamily="65" charset="-120"/>
            </a:endParaRPr>
          </a:p>
          <a:p>
            <a:pPr lvl="0" algn="l" defTabSz="457200">
              <a:spcAft>
                <a:spcPts val="600"/>
              </a:spcAft>
              <a:buClr>
                <a:srgbClr val="E890B4"/>
              </a:buClr>
            </a:pPr>
            <a:r>
              <a:rPr lang="zh-TW" altLang="en-US" sz="2400" dirty="0">
                <a:solidFill>
                  <a:srgbClr val="3366FF"/>
                </a:solidFill>
                <a:latin typeface="標楷體" pitchFamily="65" charset="-120"/>
                <a:ea typeface="標楷體" pitchFamily="65" charset="-120"/>
              </a:rPr>
              <a:t>分區協辦學校</a:t>
            </a:r>
            <a:r>
              <a:rPr lang="zh-TW" altLang="en-US" sz="2400" dirty="0" smtClean="0">
                <a:solidFill>
                  <a:srgbClr val="3366FF"/>
                </a:solidFill>
                <a:latin typeface="標楷體" pitchFamily="65" charset="-120"/>
                <a:ea typeface="標楷體" pitchFamily="65" charset="-120"/>
              </a:rPr>
              <a:t>：國立</a:t>
            </a:r>
            <a:r>
              <a:rPr lang="zh-TW" altLang="zh-TW" sz="2400" dirty="0" smtClean="0">
                <a:solidFill>
                  <a:srgbClr val="3366FF"/>
                </a:solidFill>
                <a:latin typeface="標楷體" pitchFamily="65" charset="-120"/>
                <a:ea typeface="標楷體" pitchFamily="65" charset="-120"/>
              </a:rPr>
              <a:t>○○</a:t>
            </a:r>
            <a:r>
              <a:rPr lang="zh-TW" altLang="en-US" sz="2400" dirty="0" smtClean="0">
                <a:solidFill>
                  <a:srgbClr val="3366FF"/>
                </a:solidFill>
                <a:latin typeface="標楷體" pitchFamily="65" charset="-120"/>
                <a:ea typeface="標楷體" pitchFamily="65" charset="-120"/>
              </a:rPr>
              <a:t>特殊教育學校</a:t>
            </a:r>
            <a:endParaRPr lang="zh-TW" altLang="en-US" sz="2400" dirty="0">
              <a:solidFill>
                <a:srgbClr val="3366FF"/>
              </a:solidFill>
              <a:latin typeface="標楷體" pitchFamily="65" charset="-120"/>
              <a:ea typeface="標楷體" pitchFamily="65" charset="-120"/>
            </a:endParaRPr>
          </a:p>
        </p:txBody>
      </p:sp>
    </p:spTree>
    <p:extLst>
      <p:ext uri="{BB962C8B-B14F-4D97-AF65-F5344CB8AC3E}">
        <p14:creationId xmlns:p14="http://schemas.microsoft.com/office/powerpoint/2010/main" val="3928095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4507" y="125760"/>
            <a:ext cx="10972800" cy="1143000"/>
          </a:xfrm>
        </p:spPr>
        <p:txBody>
          <a:bodyPr>
            <a:normAutofit/>
          </a:bodyPr>
          <a:lstStyle/>
          <a:p>
            <a:r>
              <a:rPr lang="zh-TW" altLang="en-US" dirty="0" smtClean="0">
                <a:latin typeface="標楷體" pitchFamily="65" charset="-120"/>
                <a:ea typeface="標楷體" pitchFamily="65" charset="-120"/>
              </a:rPr>
              <a:t>二、</a:t>
            </a:r>
            <a:r>
              <a:rPr lang="zh-TW" altLang="en-US" dirty="0">
                <a:latin typeface="標楷體" pitchFamily="65" charset="-120"/>
                <a:ea typeface="標楷體" pitchFamily="65" charset="-120"/>
              </a:rPr>
              <a:t>學校承辦人</a:t>
            </a:r>
            <a:r>
              <a:rPr lang="zh-TW" altLang="en-US" dirty="0" smtClean="0">
                <a:latin typeface="標楷體" pitchFamily="65" charset="-120"/>
                <a:ea typeface="標楷體" pitchFamily="65" charset="-120"/>
              </a:rPr>
              <a:t>注意事項</a:t>
            </a:r>
            <a:endParaRPr lang="zh-TW" altLang="en-US" dirty="0">
              <a:latin typeface="標楷體" pitchFamily="65" charset="-120"/>
              <a:ea typeface="標楷體" pitchFamily="65" charset="-120"/>
            </a:endParaRPr>
          </a:p>
        </p:txBody>
      </p:sp>
      <p:sp>
        <p:nvSpPr>
          <p:cNvPr id="5" name="Rectangle 2"/>
          <p:cNvSpPr>
            <a:spLocks noChangeArrowheads="1"/>
          </p:cNvSpPr>
          <p:nvPr/>
        </p:nvSpPr>
        <p:spPr bwMode="auto">
          <a:xfrm>
            <a:off x="3003554" y="7884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solidFill>
                <a:prstClr val="black"/>
              </a:solidFill>
              <a:latin typeface="標楷體" pitchFamily="65" charset="-120"/>
              <a:ea typeface="標楷體" pitchFamily="65" charset="-120"/>
            </a:endParaRPr>
          </a:p>
        </p:txBody>
      </p:sp>
      <p:sp>
        <p:nvSpPr>
          <p:cNvPr id="10" name="文字方塊 9"/>
          <p:cNvSpPr txBox="1"/>
          <p:nvPr/>
        </p:nvSpPr>
        <p:spPr>
          <a:xfrm>
            <a:off x="452013" y="1700810"/>
            <a:ext cx="11219072" cy="3970318"/>
          </a:xfrm>
          <a:prstGeom prst="rect">
            <a:avLst/>
          </a:prstGeom>
          <a:noFill/>
        </p:spPr>
        <p:txBody>
          <a:bodyPr wrap="square" rtlCol="0">
            <a:spAutoFit/>
          </a:bodyPr>
          <a:lstStyle/>
          <a:p>
            <a:pPr marL="630238" indent="-630238"/>
            <a:r>
              <a:rPr lang="en-US" altLang="zh-TW" sz="2800" dirty="0" smtClean="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一</a:t>
            </a:r>
            <a:r>
              <a:rPr lang="en-US" altLang="zh-TW" sz="2800" dirty="0" smtClean="0">
                <a:solidFill>
                  <a:prstClr val="black"/>
                </a:solidFill>
                <a:latin typeface="標楷體" pitchFamily="65" charset="-120"/>
                <a:ea typeface="標楷體" pitchFamily="65" charset="-120"/>
              </a:rPr>
              <a:t>)</a:t>
            </a:r>
            <a:r>
              <a:rPr lang="zh-TW" altLang="zh-TW" sz="2800" dirty="0" smtClean="0">
                <a:solidFill>
                  <a:prstClr val="black"/>
                </a:solidFill>
                <a:latin typeface="標楷體" pitchFamily="65" charset="-120"/>
                <a:ea typeface="標楷體" pitchFamily="65" charset="-120"/>
              </a:rPr>
              <a:t>依據</a:t>
            </a:r>
            <a:r>
              <a:rPr lang="en-US" altLang="zh-TW" sz="2800" dirty="0">
                <a:solidFill>
                  <a:prstClr val="black"/>
                </a:solidFill>
                <a:latin typeface="標楷體" pitchFamily="65" charset="-120"/>
                <a:ea typeface="標楷體" pitchFamily="65" charset="-120"/>
              </a:rPr>
              <a:t>107</a:t>
            </a:r>
            <a:r>
              <a:rPr lang="zh-TW" altLang="zh-TW" sz="2800" dirty="0">
                <a:solidFill>
                  <a:prstClr val="black"/>
                </a:solidFill>
                <a:latin typeface="標楷體" pitchFamily="65" charset="-120"/>
                <a:ea typeface="標楷體" pitchFamily="65" charset="-120"/>
              </a:rPr>
              <a:t>年</a:t>
            </a:r>
            <a:r>
              <a:rPr lang="en-US" altLang="zh-TW" sz="2800" dirty="0">
                <a:solidFill>
                  <a:prstClr val="black"/>
                </a:solidFill>
                <a:latin typeface="標楷體" pitchFamily="65" charset="-120"/>
                <a:ea typeface="標楷體" pitchFamily="65" charset="-120"/>
              </a:rPr>
              <a:t>5</a:t>
            </a:r>
            <a:r>
              <a:rPr lang="zh-TW" altLang="zh-TW" sz="2800" dirty="0">
                <a:solidFill>
                  <a:prstClr val="black"/>
                </a:solidFill>
                <a:latin typeface="標楷體" pitchFamily="65" charset="-120"/>
                <a:ea typeface="標楷體" pitchFamily="65" charset="-120"/>
              </a:rPr>
              <a:t>月</a:t>
            </a:r>
            <a:r>
              <a:rPr lang="en-US" altLang="zh-TW" sz="2800" dirty="0">
                <a:solidFill>
                  <a:prstClr val="black"/>
                </a:solidFill>
                <a:latin typeface="標楷體" pitchFamily="65" charset="-120"/>
                <a:ea typeface="標楷體" pitchFamily="65" charset="-120"/>
              </a:rPr>
              <a:t>31</a:t>
            </a:r>
            <a:r>
              <a:rPr lang="zh-TW" altLang="zh-TW" sz="2800" dirty="0">
                <a:solidFill>
                  <a:prstClr val="black"/>
                </a:solidFill>
                <a:latin typeface="標楷體" pitchFamily="65" charset="-120"/>
                <a:ea typeface="標楷體" pitchFamily="65" charset="-120"/>
              </a:rPr>
              <a:t>日臺教國署原字第</a:t>
            </a:r>
            <a:r>
              <a:rPr lang="en-US" altLang="zh-TW" sz="2800" u="sng" dirty="0">
                <a:solidFill>
                  <a:prstClr val="black"/>
                </a:solidFill>
                <a:latin typeface="標楷體" pitchFamily="65" charset="-120"/>
                <a:ea typeface="標楷體" pitchFamily="65" charset="-120"/>
              </a:rPr>
              <a:t>1070059101</a:t>
            </a:r>
            <a:r>
              <a:rPr lang="zh-TW" altLang="zh-TW" sz="2800" dirty="0">
                <a:solidFill>
                  <a:prstClr val="black"/>
                </a:solidFill>
                <a:latin typeface="標楷體" pitchFamily="65" charset="-120"/>
                <a:ea typeface="標楷體" pitchFamily="65" charset="-120"/>
              </a:rPr>
              <a:t>號函，為落實教育部國民及學前教育署各區相關專業人員服務學生特通網紀錄之完善</a:t>
            </a:r>
            <a:r>
              <a:rPr lang="zh-TW" altLang="zh-TW" sz="2800" dirty="0" smtClean="0">
                <a:solidFill>
                  <a:prstClr val="black"/>
                </a:solidFill>
                <a:latin typeface="標楷體" pitchFamily="65" charset="-120"/>
                <a:ea typeface="標楷體" pitchFamily="65" charset="-120"/>
              </a:rPr>
              <a:t>，所</a:t>
            </a:r>
            <a:r>
              <a:rPr lang="zh-TW" altLang="zh-TW" sz="2800" dirty="0">
                <a:solidFill>
                  <a:prstClr val="black"/>
                </a:solidFill>
                <a:latin typeface="標楷體" pitchFamily="65" charset="-120"/>
                <a:ea typeface="標楷體" pitchFamily="65" charset="-120"/>
              </a:rPr>
              <a:t>聘任之相關專業人員，務必於教育部特殊教育通報網，詳實填寫學生服務紀錄，以利學校端、分區端查詢學生資料；另到校服務</a:t>
            </a:r>
            <a:r>
              <a:rPr lang="zh-TW" altLang="zh-TW" sz="2800" dirty="0" smtClean="0">
                <a:solidFill>
                  <a:prstClr val="black"/>
                </a:solidFill>
                <a:latin typeface="標楷體" pitchFamily="65" charset="-120"/>
                <a:ea typeface="標楷體" pitchFamily="65" charset="-120"/>
              </a:rPr>
              <a:t>之</a:t>
            </a:r>
            <a:r>
              <a:rPr lang="zh-TW" altLang="en-US" sz="2800" dirty="0" smtClean="0">
                <a:solidFill>
                  <a:prstClr val="black"/>
                </a:solidFill>
                <a:latin typeface="標楷體" pitchFamily="65" charset="-120"/>
                <a:ea typeface="標楷體" pitchFamily="65" charset="-120"/>
              </a:rPr>
              <a:t>專業人員</a:t>
            </a:r>
            <a:r>
              <a:rPr lang="zh-TW" altLang="zh-TW" sz="2800" dirty="0" smtClean="0">
                <a:solidFill>
                  <a:prstClr val="black"/>
                </a:solidFill>
                <a:latin typeface="標楷體" pitchFamily="65" charset="-120"/>
                <a:ea typeface="標楷體" pitchFamily="65" charset="-120"/>
              </a:rPr>
              <a:t>、</a:t>
            </a:r>
            <a:r>
              <a:rPr lang="zh-TW" altLang="zh-TW" sz="2800" dirty="0">
                <a:solidFill>
                  <a:prstClr val="black"/>
                </a:solidFill>
                <a:latin typeface="標楷體" pitchFamily="65" charset="-120"/>
                <a:ea typeface="標楷體" pitchFamily="65" charset="-120"/>
              </a:rPr>
              <a:t>接受諮詢之教師、學生及家長簽章相關專業服務中心到校輔導諮詢簽名表及特通網上學生服務紀錄如實核銷巡迴輔導費</a:t>
            </a:r>
            <a:r>
              <a:rPr lang="zh-TW" altLang="zh-TW" sz="2800" dirty="0" smtClean="0">
                <a:solidFill>
                  <a:prstClr val="black"/>
                </a:solidFill>
                <a:latin typeface="標楷體" pitchFamily="65" charset="-120"/>
                <a:ea typeface="標楷體" pitchFamily="65" charset="-120"/>
              </a:rPr>
              <a:t>。</a:t>
            </a:r>
            <a:endParaRPr lang="en-US" altLang="zh-TW" sz="2800" dirty="0" smtClean="0">
              <a:solidFill>
                <a:prstClr val="black"/>
              </a:solidFill>
              <a:latin typeface="標楷體" pitchFamily="65" charset="-120"/>
              <a:ea typeface="標楷體" pitchFamily="65" charset="-120"/>
            </a:endParaRPr>
          </a:p>
          <a:p>
            <a:pPr marL="630238" indent="-630238"/>
            <a:r>
              <a:rPr lang="en-US" altLang="zh-TW" sz="2800" dirty="0" smtClean="0">
                <a:solidFill>
                  <a:prstClr val="black"/>
                </a:solidFill>
                <a:latin typeface="標楷體" pitchFamily="65" charset="-120"/>
                <a:ea typeface="標楷體" pitchFamily="65" charset="-120"/>
              </a:rPr>
              <a:t>(</a:t>
            </a:r>
            <a:r>
              <a:rPr lang="zh-TW" altLang="en-US" sz="2800" dirty="0" smtClean="0">
                <a:solidFill>
                  <a:prstClr val="black"/>
                </a:solidFill>
                <a:latin typeface="標楷體" pitchFamily="65" charset="-120"/>
                <a:ea typeface="標楷體" pitchFamily="65" charset="-120"/>
              </a:rPr>
              <a:t>二</a:t>
            </a:r>
            <a:r>
              <a:rPr lang="en-US" altLang="zh-TW" sz="2800" dirty="0" smtClean="0">
                <a:solidFill>
                  <a:prstClr val="black"/>
                </a:solidFill>
                <a:latin typeface="標楷體" pitchFamily="65" charset="-120"/>
                <a:ea typeface="標楷體" pitchFamily="65" charset="-120"/>
              </a:rPr>
              <a:t>)</a:t>
            </a:r>
            <a:r>
              <a:rPr lang="zh-TW" altLang="en-US" sz="2800" dirty="0" smtClean="0">
                <a:solidFill>
                  <a:prstClr val="black"/>
                </a:solidFill>
                <a:latin typeface="標楷體" pitchFamily="65" charset="-120"/>
                <a:ea typeface="標楷體" pitchFamily="65" charset="-120"/>
              </a:rPr>
              <a:t>各學校承辦人需落實善盡下列督導之責：</a:t>
            </a:r>
            <a:endParaRPr lang="en-US" altLang="zh-TW" sz="2800" dirty="0" smtClean="0">
              <a:solidFill>
                <a:prstClr val="black"/>
              </a:solidFill>
              <a:latin typeface="標楷體" pitchFamily="65" charset="-120"/>
              <a:ea typeface="標楷體" pitchFamily="65" charset="-120"/>
            </a:endParaRPr>
          </a:p>
          <a:p>
            <a:pPr marL="1087438" lvl="1" indent="-630238"/>
            <a:r>
              <a:rPr lang="en-US" altLang="zh-TW" sz="2800" dirty="0" smtClean="0">
                <a:solidFill>
                  <a:prstClr val="black"/>
                </a:solidFill>
                <a:latin typeface="標楷體" pitchFamily="65" charset="-120"/>
                <a:ea typeface="標楷體" pitchFamily="65" charset="-120"/>
              </a:rPr>
              <a:t>1.</a:t>
            </a:r>
            <a:r>
              <a:rPr lang="zh-TW" altLang="en-US" sz="2800" dirty="0" smtClean="0">
                <a:solidFill>
                  <a:prstClr val="black"/>
                </a:solidFill>
                <a:latin typeface="標楷體" pitchFamily="65" charset="-120"/>
                <a:ea typeface="標楷體" pitchFamily="65" charset="-120"/>
              </a:rPr>
              <a:t>專業人員</a:t>
            </a:r>
            <a:r>
              <a:rPr lang="zh-TW" altLang="en-US" sz="2800" dirty="0">
                <a:solidFill>
                  <a:prstClr val="black"/>
                </a:solidFill>
                <a:latin typeface="標楷體" pitchFamily="65" charset="-120"/>
                <a:ea typeface="標楷體" pitchFamily="65" charset="-120"/>
              </a:rPr>
              <a:t>需準時簽到</a:t>
            </a:r>
            <a:r>
              <a:rPr lang="en-US" altLang="zh-TW" sz="2800" dirty="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簽</a:t>
            </a:r>
            <a:r>
              <a:rPr lang="zh-TW" altLang="en-US" sz="2800" dirty="0" smtClean="0">
                <a:solidFill>
                  <a:prstClr val="black"/>
                </a:solidFill>
                <a:latin typeface="標楷體" pitchFamily="65" charset="-120"/>
                <a:ea typeface="標楷體" pitchFamily="65" charset="-120"/>
              </a:rPr>
              <a:t>退</a:t>
            </a:r>
            <a:endParaRPr lang="en-US" altLang="zh-TW" sz="2800" dirty="0" smtClean="0">
              <a:solidFill>
                <a:prstClr val="black"/>
              </a:solidFill>
              <a:latin typeface="標楷體" pitchFamily="65" charset="-120"/>
              <a:ea typeface="標楷體" pitchFamily="65" charset="-120"/>
            </a:endParaRPr>
          </a:p>
          <a:p>
            <a:pPr marL="1087438" lvl="1" indent="-630238"/>
            <a:r>
              <a:rPr lang="en-US" altLang="zh-TW" sz="2800" dirty="0" smtClean="0">
                <a:solidFill>
                  <a:prstClr val="black"/>
                </a:solidFill>
                <a:latin typeface="標楷體" pitchFamily="65" charset="-120"/>
                <a:ea typeface="標楷體" pitchFamily="65" charset="-120"/>
              </a:rPr>
              <a:t>2.</a:t>
            </a:r>
            <a:r>
              <a:rPr lang="zh-TW" altLang="en-US" sz="2800" dirty="0" smtClean="0">
                <a:solidFill>
                  <a:prstClr val="black"/>
                </a:solidFill>
                <a:latin typeface="標楷體" pitchFamily="65" charset="-120"/>
                <a:ea typeface="標楷體" pitchFamily="65" charset="-120"/>
              </a:rPr>
              <a:t>服務</a:t>
            </a:r>
            <a:r>
              <a:rPr lang="zh-TW" altLang="en-US" sz="2800" dirty="0">
                <a:solidFill>
                  <a:prstClr val="black"/>
                </a:solidFill>
                <a:latin typeface="標楷體" pitchFamily="65" charset="-120"/>
                <a:ea typeface="標楷體" pitchFamily="65" charset="-120"/>
              </a:rPr>
              <a:t>紀錄與建議事項是否依照個案狀況撰寫</a:t>
            </a:r>
            <a:r>
              <a:rPr lang="zh-TW" altLang="en-US" sz="2800" dirty="0" smtClean="0">
                <a:solidFill>
                  <a:prstClr val="black"/>
                </a:solidFill>
                <a:latin typeface="標楷體" pitchFamily="65" charset="-120"/>
                <a:ea typeface="標楷體" pitchFamily="65" charset="-120"/>
              </a:rPr>
              <a:t>。</a:t>
            </a:r>
            <a:endParaRPr lang="zh-TW" altLang="en-US" sz="2800" dirty="0">
              <a:solidFill>
                <a:prstClr val="black"/>
              </a:solidFill>
            </a:endParaRPr>
          </a:p>
        </p:txBody>
      </p:sp>
    </p:spTree>
    <p:extLst>
      <p:ext uri="{BB962C8B-B14F-4D97-AF65-F5344CB8AC3E}">
        <p14:creationId xmlns:p14="http://schemas.microsoft.com/office/powerpoint/2010/main" val="3242837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1768" y="-141316"/>
            <a:ext cx="10972800" cy="1143000"/>
          </a:xfrm>
        </p:spPr>
        <p:txBody>
          <a:bodyPr/>
          <a:lstStyle/>
          <a:p>
            <a:r>
              <a:rPr lang="zh-TW" altLang="en-US" dirty="0">
                <a:latin typeface="標楷體" pitchFamily="65" charset="-120"/>
                <a:ea typeface="標楷體" pitchFamily="65" charset="-120"/>
              </a:rPr>
              <a:t>二、學校承辦人注意事項</a:t>
            </a:r>
          </a:p>
        </p:txBody>
      </p:sp>
      <p:sp>
        <p:nvSpPr>
          <p:cNvPr id="4" name="文字方塊 3"/>
          <p:cNvSpPr txBox="1"/>
          <p:nvPr/>
        </p:nvSpPr>
        <p:spPr>
          <a:xfrm>
            <a:off x="96415" y="980728"/>
            <a:ext cx="11907164" cy="5324535"/>
          </a:xfrm>
          <a:prstGeom prst="rect">
            <a:avLst/>
          </a:prstGeom>
          <a:noFill/>
        </p:spPr>
        <p:txBody>
          <a:bodyPr wrap="square" rtlCol="0">
            <a:spAutoFit/>
          </a:bodyPr>
          <a:lstStyle/>
          <a:p>
            <a:pPr marL="542925" indent="-542925"/>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三</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提醒</a:t>
            </a:r>
            <a:r>
              <a:rPr lang="zh-TW" altLang="en-US" sz="2800" dirty="0">
                <a:solidFill>
                  <a:prstClr val="black"/>
                </a:solidFill>
                <a:latin typeface="標楷體" pitchFamily="65" charset="-120"/>
                <a:ea typeface="標楷體" pitchFamily="65" charset="-120"/>
              </a:rPr>
              <a:t>事項</a:t>
            </a:r>
          </a:p>
          <a:p>
            <a:pPr marL="468000" indent="-542925"/>
            <a:r>
              <a:rPr lang="zh-TW" altLang="en-US" sz="2400" dirty="0" smtClean="0">
                <a:solidFill>
                  <a:prstClr val="black"/>
                </a:solidFill>
                <a:latin typeface="標楷體" pitchFamily="65" charset="-120"/>
                <a:ea typeface="標楷體" pitchFamily="65" charset="-120"/>
              </a:rPr>
              <a:t>   </a:t>
            </a:r>
            <a:r>
              <a:rPr lang="en-US" altLang="zh-TW" sz="2400" dirty="0" smtClean="0">
                <a:solidFill>
                  <a:prstClr val="black"/>
                </a:solidFill>
                <a:latin typeface="標楷體" pitchFamily="65" charset="-120"/>
                <a:ea typeface="標楷體" pitchFamily="65" charset="-120"/>
              </a:rPr>
              <a:t>1.</a:t>
            </a:r>
            <a:r>
              <a:rPr lang="zh-TW" altLang="en-US" sz="2400" dirty="0" smtClean="0">
                <a:solidFill>
                  <a:prstClr val="black"/>
                </a:solidFill>
                <a:latin typeface="標楷體" pitchFamily="65" charset="-120"/>
                <a:ea typeface="標楷體" pitchFamily="65" charset="-120"/>
              </a:rPr>
              <a:t>請</a:t>
            </a:r>
            <a:r>
              <a:rPr lang="zh-TW" altLang="en-US" sz="2400" dirty="0">
                <a:solidFill>
                  <a:prstClr val="black"/>
                </a:solidFill>
                <a:latin typeface="標楷體" pitchFamily="65" charset="-120"/>
                <a:ea typeface="標楷體" pitchFamily="65" charset="-120"/>
              </a:rPr>
              <a:t>學校端務必與專業人員確實聯絡，俾利專業人員瞭解學生情形與服務概況。</a:t>
            </a:r>
            <a:endParaRPr lang="en-US" altLang="zh-TW" sz="2400" dirty="0">
              <a:solidFill>
                <a:prstClr val="black"/>
              </a:solidFill>
              <a:latin typeface="標楷體" pitchFamily="65" charset="-120"/>
              <a:ea typeface="標楷體" pitchFamily="65" charset="-120"/>
            </a:endParaRPr>
          </a:p>
          <a:p>
            <a:pPr marL="468000" indent="-542925"/>
            <a:r>
              <a:rPr lang="zh-TW" altLang="en-US" sz="2400" dirty="0" smtClean="0">
                <a:solidFill>
                  <a:prstClr val="black"/>
                </a:solidFill>
                <a:latin typeface="標楷體" pitchFamily="65" charset="-120"/>
                <a:ea typeface="標楷體" pitchFamily="65" charset="-120"/>
              </a:rPr>
              <a:t>   </a:t>
            </a:r>
            <a:r>
              <a:rPr lang="en-US" altLang="zh-TW" sz="2400" dirty="0" smtClean="0">
                <a:solidFill>
                  <a:prstClr val="black"/>
                </a:solidFill>
                <a:latin typeface="標楷體" pitchFamily="65" charset="-120"/>
                <a:ea typeface="標楷體" pitchFamily="65" charset="-120"/>
              </a:rPr>
              <a:t>2.</a:t>
            </a:r>
            <a:r>
              <a:rPr lang="zh-TW" altLang="en-US" sz="2400" dirty="0" smtClean="0">
                <a:solidFill>
                  <a:prstClr val="black"/>
                </a:solidFill>
                <a:latin typeface="標楷體" pitchFamily="65" charset="-120"/>
                <a:ea typeface="標楷體" pitchFamily="65" charset="-120"/>
              </a:rPr>
              <a:t>請</a:t>
            </a:r>
            <a:r>
              <a:rPr lang="zh-TW" altLang="en-US" sz="2400" dirty="0">
                <a:solidFill>
                  <a:prstClr val="black"/>
                </a:solidFill>
                <a:latin typeface="標楷體" pitchFamily="65" charset="-120"/>
                <a:ea typeface="標楷體" pitchFamily="65" charset="-120"/>
              </a:rPr>
              <a:t>學校端注意，個別學生在申請專業服務時，請於同一區間申請完整，勿</a:t>
            </a:r>
            <a:r>
              <a:rPr lang="zh-TW" altLang="en-US" sz="2400" dirty="0" smtClean="0">
                <a:solidFill>
                  <a:prstClr val="black"/>
                </a:solidFill>
                <a:latin typeface="標楷體" pitchFamily="65" charset="-120"/>
                <a:ea typeface="標楷體" pitchFamily="65" charset="-120"/>
              </a:rPr>
              <a:t>於其他</a:t>
            </a:r>
            <a:endParaRPr lang="en-US" altLang="zh-TW" sz="2400" dirty="0" smtClean="0">
              <a:solidFill>
                <a:prstClr val="black"/>
              </a:solidFill>
              <a:latin typeface="標楷體" pitchFamily="65" charset="-120"/>
              <a:ea typeface="標楷體" pitchFamily="65" charset="-120"/>
            </a:endParaRPr>
          </a:p>
          <a:p>
            <a:pPr marL="468000" indent="-542925"/>
            <a:r>
              <a:rPr lang="zh-TW" altLang="en-US" sz="2400" dirty="0">
                <a:solidFill>
                  <a:prstClr val="black"/>
                </a:solidFill>
                <a:latin typeface="標楷體" pitchFamily="65" charset="-120"/>
                <a:ea typeface="標楷體" pitchFamily="65" charset="-120"/>
              </a:rPr>
              <a:t> </a:t>
            </a:r>
            <a:r>
              <a:rPr lang="zh-TW" altLang="en-US" sz="2400" dirty="0" smtClean="0">
                <a:solidFill>
                  <a:prstClr val="black"/>
                </a:solidFill>
                <a:latin typeface="標楷體" pitchFamily="65" charset="-120"/>
                <a:ea typeface="標楷體" pitchFamily="65" charset="-120"/>
              </a:rPr>
              <a:t>    區間重複</a:t>
            </a:r>
            <a:r>
              <a:rPr lang="zh-TW" altLang="en-US" sz="2400" dirty="0">
                <a:solidFill>
                  <a:prstClr val="black"/>
                </a:solidFill>
                <a:latin typeface="標楷體" pitchFamily="65" charset="-120"/>
                <a:ea typeface="標楷體" pitchFamily="65" charset="-120"/>
              </a:rPr>
              <a:t>申請，以免造成系統問題。</a:t>
            </a:r>
            <a:endParaRPr lang="en-US" altLang="zh-TW" sz="2400" dirty="0">
              <a:solidFill>
                <a:prstClr val="black"/>
              </a:solidFill>
              <a:latin typeface="標楷體" pitchFamily="65" charset="-120"/>
              <a:ea typeface="標楷體" pitchFamily="65" charset="-120"/>
            </a:endParaRPr>
          </a:p>
          <a:p>
            <a:pPr marL="468000"/>
            <a:r>
              <a:rPr lang="en-US" altLang="zh-TW" sz="2400" dirty="0" smtClean="0">
                <a:solidFill>
                  <a:prstClr val="black"/>
                </a:solidFill>
                <a:latin typeface="標楷體" pitchFamily="65" charset="-120"/>
                <a:ea typeface="標楷體" pitchFamily="65" charset="-120"/>
              </a:rPr>
              <a:t>3.108</a:t>
            </a:r>
            <a:r>
              <a:rPr lang="zh-TW" altLang="en-US" sz="2400" dirty="0">
                <a:solidFill>
                  <a:prstClr val="black"/>
                </a:solidFill>
                <a:latin typeface="標楷體" pitchFamily="65" charset="-120"/>
                <a:ea typeface="標楷體" pitchFamily="65" charset="-120"/>
              </a:rPr>
              <a:t>年</a:t>
            </a:r>
            <a:r>
              <a:rPr lang="en-US" altLang="zh-TW" sz="2400" dirty="0">
                <a:solidFill>
                  <a:prstClr val="black"/>
                </a:solidFill>
                <a:latin typeface="標楷體" pitchFamily="65" charset="-120"/>
                <a:ea typeface="標楷體" pitchFamily="65" charset="-120"/>
              </a:rPr>
              <a:t>1</a:t>
            </a:r>
            <a:r>
              <a:rPr lang="zh-TW" altLang="en-US" sz="2400" dirty="0">
                <a:solidFill>
                  <a:prstClr val="black"/>
                </a:solidFill>
                <a:latin typeface="標楷體" pitchFamily="65" charset="-120"/>
                <a:ea typeface="標楷體" pitchFamily="65" charset="-120"/>
              </a:rPr>
              <a:t>月</a:t>
            </a:r>
            <a:r>
              <a:rPr lang="en-US" altLang="zh-TW" sz="2400" dirty="0">
                <a:solidFill>
                  <a:prstClr val="black"/>
                </a:solidFill>
                <a:latin typeface="標楷體" pitchFamily="65" charset="-120"/>
                <a:ea typeface="標楷體" pitchFamily="65" charset="-120"/>
              </a:rPr>
              <a:t>1</a:t>
            </a:r>
            <a:r>
              <a:rPr lang="zh-TW" altLang="en-US" sz="2400" dirty="0">
                <a:solidFill>
                  <a:prstClr val="black"/>
                </a:solidFill>
                <a:latin typeface="標楷體" pitchFamily="65" charset="-120"/>
                <a:ea typeface="標楷體" pitchFamily="65" charset="-120"/>
              </a:rPr>
              <a:t>日起融合教育計畫相關專業人力部分已併入相關專業服務</a:t>
            </a:r>
            <a:r>
              <a:rPr lang="zh-TW" altLang="en-US" sz="2400" dirty="0" smtClean="0">
                <a:solidFill>
                  <a:prstClr val="black"/>
                </a:solidFill>
                <a:latin typeface="標楷體" pitchFamily="65" charset="-120"/>
                <a:ea typeface="標楷體" pitchFamily="65" charset="-120"/>
              </a:rPr>
              <a:t>中心</a:t>
            </a:r>
            <a:r>
              <a:rPr lang="zh-TW" altLang="en-US" sz="2400" dirty="0">
                <a:solidFill>
                  <a:prstClr val="black"/>
                </a:solidFill>
                <a:latin typeface="標楷體" pitchFamily="65" charset="-120"/>
                <a:ea typeface="標楷體" pitchFamily="65" charset="-120"/>
              </a:rPr>
              <a:t>申請流程。</a:t>
            </a:r>
            <a:endParaRPr lang="en-US" altLang="zh-TW" sz="2400" dirty="0">
              <a:solidFill>
                <a:prstClr val="black"/>
              </a:solidFill>
              <a:latin typeface="標楷體" pitchFamily="65" charset="-120"/>
              <a:ea typeface="標楷體" pitchFamily="65" charset="-120"/>
            </a:endParaRPr>
          </a:p>
          <a:p>
            <a:pPr marL="468000"/>
            <a:r>
              <a:rPr lang="en-US" altLang="zh-TW" sz="2400" dirty="0" smtClean="0">
                <a:latin typeface="標楷體" pitchFamily="65" charset="-120"/>
                <a:ea typeface="標楷體" pitchFamily="65" charset="-120"/>
              </a:rPr>
              <a:t>4</a:t>
            </a:r>
            <a:r>
              <a:rPr lang="zh-TW" altLang="en-US" sz="2400" dirty="0" smtClean="0">
                <a:latin typeface="標楷體" pitchFamily="65" charset="-120"/>
                <a:ea typeface="標楷體" pitchFamily="65" charset="-120"/>
              </a:rPr>
              <a:t>、</a:t>
            </a:r>
            <a:r>
              <a:rPr lang="zh-TW" altLang="en-US" sz="2400" dirty="0">
                <a:latin typeface="標楷體" pitchFamily="65" charset="-120"/>
                <a:ea typeface="標楷體" pitchFamily="65" charset="-120"/>
              </a:rPr>
              <a:t>依據教育部</a:t>
            </a:r>
            <a:r>
              <a:rPr lang="en-US" altLang="zh-TW" sz="2400" dirty="0">
                <a:latin typeface="標楷體" pitchFamily="65" charset="-120"/>
                <a:ea typeface="標楷體" pitchFamily="65" charset="-120"/>
              </a:rPr>
              <a:t>108</a:t>
            </a:r>
            <a:r>
              <a:rPr lang="zh-TW" altLang="en-US" sz="2400" dirty="0">
                <a:latin typeface="標楷體" pitchFamily="65" charset="-120"/>
                <a:ea typeface="標楷體" pitchFamily="65" charset="-120"/>
              </a:rPr>
              <a:t>年</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月</a:t>
            </a:r>
            <a:r>
              <a:rPr lang="en-US" altLang="zh-TW" sz="2400" dirty="0">
                <a:latin typeface="標楷體" pitchFamily="65" charset="-120"/>
                <a:ea typeface="標楷體" pitchFamily="65" charset="-120"/>
              </a:rPr>
              <a:t>11</a:t>
            </a:r>
            <a:r>
              <a:rPr lang="zh-TW" altLang="en-US" sz="2400" dirty="0">
                <a:latin typeface="標楷體" pitchFamily="65" charset="-120"/>
                <a:ea typeface="標楷體" pitchFamily="65" charset="-120"/>
              </a:rPr>
              <a:t>日臺教國署原字第</a:t>
            </a:r>
            <a:r>
              <a:rPr lang="en-US" altLang="zh-TW" sz="2400" dirty="0">
                <a:latin typeface="標楷體" pitchFamily="65" charset="-120"/>
                <a:ea typeface="標楷體" pitchFamily="65" charset="-120"/>
              </a:rPr>
              <a:t>1080002698</a:t>
            </a:r>
            <a:r>
              <a:rPr lang="zh-TW" altLang="en-US" sz="2400" dirty="0">
                <a:latin typeface="標楷體" pitchFamily="65" charset="-120"/>
                <a:ea typeface="標楷體" pitchFamily="65" charset="-120"/>
              </a:rPr>
              <a:t>號函示</a:t>
            </a:r>
            <a:endParaRPr lang="en-US" altLang="zh-TW" sz="2400" dirty="0">
              <a:latin typeface="標楷體" pitchFamily="65" charset="-120"/>
              <a:ea typeface="標楷體" pitchFamily="65" charset="-120"/>
            </a:endParaRPr>
          </a:p>
          <a:p>
            <a:pPr marL="1188000" indent="-540000"/>
            <a:r>
              <a:rPr lang="en-US" altLang="zh-TW" sz="2400" dirty="0" smtClean="0">
                <a:latin typeface="標楷體" pitchFamily="65" charset="-120"/>
                <a:ea typeface="標楷體" pitchFamily="65" charset="-120"/>
              </a:rPr>
              <a:t>(1)</a:t>
            </a:r>
            <a:r>
              <a:rPr lang="zh-TW" altLang="en-US" sz="2400" dirty="0" smtClean="0">
                <a:latin typeface="標楷體" pitchFamily="65" charset="-120"/>
                <a:ea typeface="標楷體" pitchFamily="65" charset="-120"/>
              </a:rPr>
              <a:t> </a:t>
            </a:r>
            <a:r>
              <a:rPr lang="zh-TW" altLang="en-US" sz="2400" dirty="0">
                <a:latin typeface="標楷體" pitchFamily="65" charset="-120"/>
                <a:ea typeface="標楷體" pitchFamily="65" charset="-120"/>
              </a:rPr>
              <a:t>各校之特教生有相關專業服務需求，各校於召開個別化教育計畫，確實依據特殊教育法第</a:t>
            </a:r>
            <a:r>
              <a:rPr lang="en-US" altLang="zh-TW" sz="2400" dirty="0">
                <a:latin typeface="標楷體" pitchFamily="65" charset="-120"/>
                <a:ea typeface="標楷體" pitchFamily="65" charset="-120"/>
              </a:rPr>
              <a:t>28</a:t>
            </a:r>
            <a:r>
              <a:rPr lang="zh-TW" altLang="en-US" sz="2400" dirty="0">
                <a:latin typeface="標楷體" pitchFamily="65" charset="-120"/>
                <a:ea typeface="標楷體" pitchFamily="65" charset="-120"/>
              </a:rPr>
              <a:t>條擬定個別化教育計畫時由專業團隊成員共同先就個案討論、評估，確定教育及相關支持服務之重點及目標，完成個別化教育計畫之擬訂，並徵詢其學生及法定代理人之同意，以便申請專業團隊服務作業。</a:t>
            </a:r>
            <a:endParaRPr lang="en-US" altLang="zh-TW" sz="2400" dirty="0">
              <a:latin typeface="標楷體" pitchFamily="65" charset="-120"/>
              <a:ea typeface="標楷體" pitchFamily="65" charset="-120"/>
            </a:endParaRPr>
          </a:p>
          <a:p>
            <a:pPr marL="1188000" indent="-540000"/>
            <a:r>
              <a:rPr lang="en-US" altLang="zh-TW" sz="2400" dirty="0" smtClean="0">
                <a:latin typeface="標楷體" pitchFamily="65" charset="-120"/>
                <a:ea typeface="標楷體" pitchFamily="65" charset="-120"/>
              </a:rPr>
              <a:t>(2)</a:t>
            </a:r>
            <a:r>
              <a:rPr lang="zh-TW" altLang="en-US" sz="2400" dirty="0" smtClean="0">
                <a:latin typeface="標楷體" pitchFamily="65" charset="-120"/>
                <a:ea typeface="標楷體" pitchFamily="65" charset="-120"/>
              </a:rPr>
              <a:t> </a:t>
            </a:r>
            <a:r>
              <a:rPr lang="zh-TW" altLang="en-US" sz="2400" dirty="0">
                <a:latin typeface="標楷體" pitchFamily="65" charset="-120"/>
                <a:ea typeface="標楷體" pitchFamily="65" charset="-120"/>
              </a:rPr>
              <a:t>依據高級中等以下學校特殊教育推行委員會設置辦法第</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條第</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款特教推行委員會任務應審議特殊教育學生個別化教育計畫，另第</a:t>
            </a:r>
            <a:r>
              <a:rPr lang="en-US" altLang="zh-TW" sz="2400" dirty="0">
                <a:latin typeface="標楷體" pitchFamily="65" charset="-120"/>
                <a:ea typeface="標楷體" pitchFamily="65" charset="-120"/>
              </a:rPr>
              <a:t>5</a:t>
            </a:r>
            <a:r>
              <a:rPr lang="zh-TW" altLang="en-US" sz="2400" dirty="0">
                <a:latin typeface="標楷體" pitchFamily="65" charset="-120"/>
                <a:ea typeface="標楷體" pitchFamily="65" charset="-120"/>
              </a:rPr>
              <a:t>款明訂應審議特教生之專業服務及相關支持服務等事宜，各校對於特教生有相關專業服務需求者，應提特教推行委員會完成法定的申請程序</a:t>
            </a:r>
            <a:r>
              <a:rPr lang="zh-TW" altLang="en-US" sz="2400" dirty="0" smtClean="0">
                <a:latin typeface="標楷體" pitchFamily="65" charset="-120"/>
                <a:ea typeface="標楷體" pitchFamily="65" charset="-120"/>
              </a:rPr>
              <a:t>。</a:t>
            </a:r>
            <a:endParaRPr lang="en-US" altLang="zh-TW" sz="2400" dirty="0">
              <a:latin typeface="標楷體" pitchFamily="65" charset="-120"/>
              <a:ea typeface="標楷體" pitchFamily="65" charset="-120"/>
            </a:endParaRPr>
          </a:p>
        </p:txBody>
      </p:sp>
    </p:spTree>
    <p:extLst>
      <p:ext uri="{BB962C8B-B14F-4D97-AF65-F5344CB8AC3E}">
        <p14:creationId xmlns:p14="http://schemas.microsoft.com/office/powerpoint/2010/main" val="3695506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1768" y="-141316"/>
            <a:ext cx="10972800" cy="1143000"/>
          </a:xfrm>
        </p:spPr>
        <p:txBody>
          <a:bodyPr/>
          <a:lstStyle/>
          <a:p>
            <a:r>
              <a:rPr lang="zh-TW" altLang="en-US" dirty="0">
                <a:latin typeface="標楷體" pitchFamily="65" charset="-120"/>
                <a:ea typeface="標楷體" pitchFamily="65" charset="-120"/>
              </a:rPr>
              <a:t>二、學校承辦人注意事項</a:t>
            </a:r>
          </a:p>
        </p:txBody>
      </p:sp>
      <p:sp>
        <p:nvSpPr>
          <p:cNvPr id="4" name="文字方塊 3"/>
          <p:cNvSpPr txBox="1"/>
          <p:nvPr/>
        </p:nvSpPr>
        <p:spPr>
          <a:xfrm>
            <a:off x="96415" y="980728"/>
            <a:ext cx="11907164" cy="2369880"/>
          </a:xfrm>
          <a:prstGeom prst="rect">
            <a:avLst/>
          </a:prstGeom>
          <a:noFill/>
        </p:spPr>
        <p:txBody>
          <a:bodyPr wrap="square" rtlCol="0">
            <a:spAutoFit/>
          </a:bodyPr>
          <a:lstStyle/>
          <a:p>
            <a:pPr marL="542925" indent="-542925"/>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三</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提醒</a:t>
            </a:r>
            <a:r>
              <a:rPr lang="zh-TW" altLang="en-US" sz="2800" dirty="0">
                <a:latin typeface="標楷體" pitchFamily="65" charset="-120"/>
                <a:ea typeface="標楷體" pitchFamily="65" charset="-120"/>
              </a:rPr>
              <a:t>事項</a:t>
            </a:r>
          </a:p>
          <a:p>
            <a:pPr marL="468000"/>
            <a:r>
              <a:rPr lang="en-US" altLang="zh-TW" sz="2400" dirty="0" smtClean="0">
                <a:solidFill>
                  <a:prstClr val="black"/>
                </a:solidFill>
                <a:latin typeface="標楷體" pitchFamily="65" charset="-120"/>
                <a:ea typeface="標楷體" pitchFamily="65" charset="-120"/>
              </a:rPr>
              <a:t>5</a:t>
            </a:r>
            <a:r>
              <a:rPr lang="en-US" altLang="zh-TW" sz="2400" dirty="0">
                <a:solidFill>
                  <a:prstClr val="black"/>
                </a:solidFill>
                <a:latin typeface="標楷體" pitchFamily="65" charset="-120"/>
                <a:ea typeface="標楷體" pitchFamily="65" charset="-120"/>
              </a:rPr>
              <a:t>.</a:t>
            </a:r>
            <a:r>
              <a:rPr lang="zh-TW" altLang="en-US" sz="2400" dirty="0" smtClean="0">
                <a:solidFill>
                  <a:prstClr val="black"/>
                </a:solidFill>
                <a:latin typeface="標楷體" pitchFamily="65" charset="-120"/>
                <a:ea typeface="標楷體" pitchFamily="65" charset="-120"/>
              </a:rPr>
              <a:t>依據</a:t>
            </a:r>
            <a:r>
              <a:rPr lang="zh-TW" altLang="en-US" sz="2400" dirty="0">
                <a:solidFill>
                  <a:prstClr val="black"/>
                </a:solidFill>
                <a:latin typeface="標楷體" pitchFamily="65" charset="-120"/>
                <a:ea typeface="標楷體" pitchFamily="65" charset="-120"/>
              </a:rPr>
              <a:t>教育部國民及學前教育署</a:t>
            </a:r>
            <a:r>
              <a:rPr lang="en-US" altLang="zh-TW" sz="2400" dirty="0">
                <a:solidFill>
                  <a:prstClr val="black"/>
                </a:solidFill>
                <a:latin typeface="標楷體" pitchFamily="65" charset="-120"/>
                <a:ea typeface="標楷體" pitchFamily="65" charset="-120"/>
              </a:rPr>
              <a:t>108</a:t>
            </a:r>
            <a:r>
              <a:rPr lang="zh-TW" altLang="en-US" sz="2400" dirty="0">
                <a:solidFill>
                  <a:prstClr val="black"/>
                </a:solidFill>
                <a:latin typeface="標楷體" pitchFamily="65" charset="-120"/>
                <a:ea typeface="標楷體" pitchFamily="65" charset="-120"/>
              </a:rPr>
              <a:t>年</a:t>
            </a:r>
            <a:r>
              <a:rPr lang="en-US" altLang="zh-TW" sz="2400" dirty="0">
                <a:solidFill>
                  <a:prstClr val="black"/>
                </a:solidFill>
                <a:latin typeface="標楷體" pitchFamily="65" charset="-120"/>
                <a:ea typeface="標楷體" pitchFamily="65" charset="-120"/>
              </a:rPr>
              <a:t>2</a:t>
            </a:r>
            <a:r>
              <a:rPr lang="zh-TW" altLang="en-US" sz="2400" dirty="0">
                <a:solidFill>
                  <a:prstClr val="black"/>
                </a:solidFill>
                <a:latin typeface="標楷體" pitchFamily="65" charset="-120"/>
                <a:ea typeface="標楷體" pitchFamily="65" charset="-120"/>
              </a:rPr>
              <a:t>月</a:t>
            </a:r>
            <a:r>
              <a:rPr lang="en-US" altLang="zh-TW" sz="2400" dirty="0">
                <a:solidFill>
                  <a:prstClr val="black"/>
                </a:solidFill>
                <a:latin typeface="標楷體" pitchFamily="65" charset="-120"/>
                <a:ea typeface="標楷體" pitchFamily="65" charset="-120"/>
              </a:rPr>
              <a:t>1</a:t>
            </a:r>
            <a:r>
              <a:rPr lang="zh-TW" altLang="en-US" sz="2400" dirty="0">
                <a:solidFill>
                  <a:prstClr val="black"/>
                </a:solidFill>
                <a:latin typeface="標楷體" pitchFamily="65" charset="-120"/>
                <a:ea typeface="標楷體" pitchFamily="65" charset="-120"/>
              </a:rPr>
              <a:t>日臺教國署原字第</a:t>
            </a:r>
            <a:r>
              <a:rPr lang="en-US" altLang="zh-TW" sz="2400" dirty="0">
                <a:solidFill>
                  <a:prstClr val="black"/>
                </a:solidFill>
                <a:latin typeface="標楷體" pitchFamily="65" charset="-120"/>
                <a:ea typeface="標楷體" pitchFamily="65" charset="-120"/>
              </a:rPr>
              <a:t>1080012217</a:t>
            </a:r>
            <a:r>
              <a:rPr lang="zh-TW" altLang="en-US" sz="2400" dirty="0">
                <a:solidFill>
                  <a:prstClr val="black"/>
                </a:solidFill>
                <a:latin typeface="標楷體" pitchFamily="65" charset="-120"/>
                <a:ea typeface="標楷體" pitchFamily="65" charset="-120"/>
              </a:rPr>
              <a:t>號</a:t>
            </a:r>
            <a:r>
              <a:rPr lang="zh-TW" altLang="en-US" sz="2400" dirty="0" smtClean="0">
                <a:solidFill>
                  <a:prstClr val="black"/>
                </a:solidFill>
                <a:latin typeface="標楷體" pitchFamily="65" charset="-120"/>
                <a:ea typeface="標楷體" pitchFamily="65" charset="-120"/>
              </a:rPr>
              <a:t>相關專業</a:t>
            </a:r>
            <a:endParaRPr lang="en-US" altLang="zh-TW" sz="2400" dirty="0" smtClean="0">
              <a:solidFill>
                <a:prstClr val="black"/>
              </a:solidFill>
              <a:latin typeface="標楷體" pitchFamily="65" charset="-120"/>
              <a:ea typeface="標楷體" pitchFamily="65" charset="-120"/>
            </a:endParaRPr>
          </a:p>
          <a:p>
            <a:pPr marL="468000"/>
            <a:r>
              <a:rPr lang="zh-TW" altLang="en-US" sz="2400" dirty="0">
                <a:solidFill>
                  <a:prstClr val="black"/>
                </a:solidFill>
                <a:latin typeface="標楷體" pitchFamily="65" charset="-120"/>
                <a:ea typeface="標楷體" pitchFamily="65" charset="-120"/>
              </a:rPr>
              <a:t> </a:t>
            </a:r>
            <a:r>
              <a:rPr lang="zh-TW" altLang="en-US" sz="2400" dirty="0" smtClean="0">
                <a:solidFill>
                  <a:prstClr val="black"/>
                </a:solidFill>
                <a:latin typeface="標楷體" pitchFamily="65" charset="-120"/>
                <a:ea typeface="標楷體" pitchFamily="65" charset="-120"/>
              </a:rPr>
              <a:t> 服務中心</a:t>
            </a:r>
            <a:r>
              <a:rPr lang="en-US" altLang="zh-TW" sz="2400" dirty="0">
                <a:solidFill>
                  <a:prstClr val="black"/>
                </a:solidFill>
                <a:latin typeface="標楷體" pitchFamily="65" charset="-120"/>
                <a:ea typeface="標楷體" pitchFamily="65" charset="-120"/>
              </a:rPr>
              <a:t>108</a:t>
            </a:r>
            <a:r>
              <a:rPr lang="zh-TW" altLang="en-US" sz="2400" dirty="0">
                <a:solidFill>
                  <a:prstClr val="black"/>
                </a:solidFill>
                <a:latin typeface="標楷體" pitchFamily="65" charset="-120"/>
                <a:ea typeface="標楷體" pitchFamily="65" charset="-120"/>
              </a:rPr>
              <a:t>年度第一次工作會議記錄決議各校申請各類別相關專業</a:t>
            </a:r>
            <a:r>
              <a:rPr lang="zh-TW" altLang="en-US" sz="2400" dirty="0" smtClean="0">
                <a:solidFill>
                  <a:prstClr val="black"/>
                </a:solidFill>
                <a:latin typeface="標楷體" pitchFamily="65" charset="-120"/>
                <a:ea typeface="標楷體" pitchFamily="65" charset="-120"/>
              </a:rPr>
              <a:t>服務</a:t>
            </a:r>
            <a:r>
              <a:rPr lang="zh-TW" altLang="en-US" sz="2400" dirty="0" smtClean="0">
                <a:latin typeface="標楷體" pitchFamily="65" charset="-120"/>
                <a:ea typeface="標楷體" pitchFamily="65" charset="-120"/>
              </a:rPr>
              <a:t>為</a:t>
            </a:r>
            <a:r>
              <a:rPr lang="en-US" altLang="zh-TW" sz="2400" dirty="0" smtClean="0">
                <a:latin typeface="標楷體" pitchFamily="65" charset="-120"/>
                <a:ea typeface="標楷體" pitchFamily="65" charset="-120"/>
              </a:rPr>
              <a:t>3</a:t>
            </a:r>
            <a:r>
              <a:rPr lang="zh-TW" altLang="en-US" sz="2400" dirty="0" smtClean="0">
                <a:latin typeface="標楷體" pitchFamily="65" charset="-120"/>
                <a:ea typeface="標楷體" pitchFamily="65" charset="-120"/>
              </a:rPr>
              <a:t>小</a:t>
            </a:r>
            <a:r>
              <a:rPr lang="zh-TW" altLang="en-US" sz="2400" dirty="0" smtClean="0">
                <a:solidFill>
                  <a:prstClr val="black"/>
                </a:solidFill>
                <a:latin typeface="標楷體" pitchFamily="65" charset="-120"/>
                <a:ea typeface="標楷體" pitchFamily="65" charset="-120"/>
              </a:rPr>
              <a:t>時，</a:t>
            </a:r>
            <a:endParaRPr lang="en-US" altLang="zh-TW" sz="2400" dirty="0" smtClean="0">
              <a:solidFill>
                <a:prstClr val="black"/>
              </a:solidFill>
              <a:latin typeface="標楷體" pitchFamily="65" charset="-120"/>
              <a:ea typeface="標楷體" pitchFamily="65" charset="-120"/>
            </a:endParaRPr>
          </a:p>
          <a:p>
            <a:pPr marL="468000"/>
            <a:r>
              <a:rPr lang="zh-TW" altLang="en-US" sz="2400" dirty="0">
                <a:solidFill>
                  <a:prstClr val="black"/>
                </a:solidFill>
                <a:latin typeface="標楷體" pitchFamily="65" charset="-120"/>
                <a:ea typeface="標楷體" pitchFamily="65" charset="-120"/>
              </a:rPr>
              <a:t> </a:t>
            </a:r>
            <a:r>
              <a:rPr lang="zh-TW" altLang="en-US" sz="2400" dirty="0" smtClean="0">
                <a:solidFill>
                  <a:prstClr val="black"/>
                </a:solidFill>
                <a:latin typeface="標楷體" pitchFamily="65" charset="-120"/>
                <a:ea typeface="標楷體" pitchFamily="65" charset="-120"/>
              </a:rPr>
              <a:t> </a:t>
            </a:r>
            <a:r>
              <a:rPr lang="zh-TW" altLang="en-US" sz="2400" dirty="0" smtClean="0">
                <a:solidFill>
                  <a:srgbClr val="7030A0"/>
                </a:solidFill>
                <a:latin typeface="標楷體" pitchFamily="65" charset="-120"/>
                <a:ea typeface="標楷體" pitchFamily="65" charset="-120"/>
              </a:rPr>
              <a:t>申請學校需檢附特推會紀錄，函文至所屬分區學校備查；若申請個別專業服務時</a:t>
            </a:r>
            <a:endParaRPr lang="en-US" altLang="zh-TW" sz="2400" dirty="0" smtClean="0">
              <a:solidFill>
                <a:srgbClr val="7030A0"/>
              </a:solidFill>
              <a:latin typeface="標楷體" pitchFamily="65" charset="-120"/>
              <a:ea typeface="標楷體" pitchFamily="65" charset="-120"/>
            </a:endParaRPr>
          </a:p>
          <a:p>
            <a:pPr marL="468000"/>
            <a:r>
              <a:rPr lang="zh-TW" altLang="en-US" sz="2400" dirty="0">
                <a:solidFill>
                  <a:srgbClr val="7030A0"/>
                </a:solidFill>
                <a:latin typeface="標楷體" pitchFamily="65" charset="-120"/>
                <a:ea typeface="標楷體" pitchFamily="65" charset="-120"/>
              </a:rPr>
              <a:t> </a:t>
            </a:r>
            <a:r>
              <a:rPr lang="zh-TW" altLang="en-US" sz="2400" dirty="0" smtClean="0">
                <a:solidFill>
                  <a:srgbClr val="7030A0"/>
                </a:solidFill>
                <a:latin typeface="標楷體" pitchFamily="65" charset="-120"/>
                <a:ea typeface="標楷體" pitchFamily="65" charset="-120"/>
              </a:rPr>
              <a:t> 數非</a:t>
            </a:r>
            <a:r>
              <a:rPr lang="en-US" altLang="zh-TW" sz="2400" dirty="0" smtClean="0">
                <a:solidFill>
                  <a:srgbClr val="7030A0"/>
                </a:solidFill>
                <a:latin typeface="標楷體" pitchFamily="65" charset="-120"/>
                <a:ea typeface="標楷體" pitchFamily="65" charset="-120"/>
              </a:rPr>
              <a:t>3</a:t>
            </a:r>
            <a:r>
              <a:rPr lang="zh-TW" altLang="en-US" sz="2400" dirty="0" smtClean="0">
                <a:solidFill>
                  <a:srgbClr val="7030A0"/>
                </a:solidFill>
                <a:latin typeface="標楷體" pitchFamily="65" charset="-120"/>
                <a:ea typeface="標楷體" pitchFamily="65" charset="-120"/>
              </a:rPr>
              <a:t>小時，申請</a:t>
            </a:r>
            <a:r>
              <a:rPr lang="zh-TW" altLang="en-US" sz="2400" dirty="0">
                <a:solidFill>
                  <a:srgbClr val="7030A0"/>
                </a:solidFill>
                <a:latin typeface="標楷體" pitchFamily="65" charset="-120"/>
                <a:ea typeface="標楷體" pitchFamily="65" charset="-120"/>
              </a:rPr>
              <a:t>學校</a:t>
            </a:r>
            <a:r>
              <a:rPr lang="zh-TW" altLang="en-US" sz="2400" dirty="0" smtClean="0">
                <a:solidFill>
                  <a:srgbClr val="7030A0"/>
                </a:solidFill>
                <a:latin typeface="標楷體" pitchFamily="65" charset="-120"/>
                <a:ea typeface="標楷體" pitchFamily="65" charset="-120"/>
              </a:rPr>
              <a:t>需於檢附之特</a:t>
            </a:r>
            <a:r>
              <a:rPr lang="zh-TW" altLang="en-US" sz="2400" dirty="0">
                <a:solidFill>
                  <a:srgbClr val="7030A0"/>
                </a:solidFill>
                <a:latin typeface="標楷體" pitchFamily="65" charset="-120"/>
                <a:ea typeface="標楷體" pitchFamily="65" charset="-120"/>
              </a:rPr>
              <a:t>推</a:t>
            </a:r>
            <a:r>
              <a:rPr lang="zh-TW" altLang="en-US" sz="2400" dirty="0" smtClean="0">
                <a:solidFill>
                  <a:srgbClr val="7030A0"/>
                </a:solidFill>
                <a:latin typeface="標楷體" pitchFamily="65" charset="-120"/>
                <a:ea typeface="標楷體" pitchFamily="65" charset="-120"/>
              </a:rPr>
              <a:t>會紀錄及欲申請時數並</a:t>
            </a:r>
            <a:r>
              <a:rPr lang="zh-TW" altLang="en-US" sz="2400" u="sng" dirty="0" smtClean="0">
                <a:solidFill>
                  <a:srgbClr val="FF0000"/>
                </a:solidFill>
                <a:latin typeface="標楷體" pitchFamily="65" charset="-120"/>
                <a:ea typeface="標楷體" pitchFamily="65" charset="-120"/>
              </a:rPr>
              <a:t>敘明原因</a:t>
            </a:r>
            <a:r>
              <a:rPr lang="zh-TW" altLang="en-US" sz="2400" dirty="0" smtClean="0">
                <a:latin typeface="標楷體" pitchFamily="65" charset="-120"/>
                <a:ea typeface="標楷體" pitchFamily="65" charset="-120"/>
              </a:rPr>
              <a:t>後</a:t>
            </a:r>
            <a:r>
              <a:rPr lang="zh-TW" altLang="en-US" sz="2400" dirty="0" smtClean="0">
                <a:solidFill>
                  <a:prstClr val="black"/>
                </a:solidFill>
                <a:latin typeface="標楷體" pitchFamily="65" charset="-120"/>
                <a:ea typeface="標楷體" pitchFamily="65" charset="-120"/>
              </a:rPr>
              <a:t>，</a:t>
            </a:r>
            <a:r>
              <a:rPr lang="zh-TW" altLang="en-US" sz="2400" dirty="0" smtClean="0">
                <a:solidFill>
                  <a:srgbClr val="7030A0"/>
                </a:solidFill>
                <a:latin typeface="標楷體" pitchFamily="65" charset="-120"/>
                <a:ea typeface="標楷體" pitchFamily="65" charset="-120"/>
              </a:rPr>
              <a:t>再行函</a:t>
            </a:r>
            <a:endParaRPr lang="en-US" altLang="zh-TW" sz="2400" dirty="0" smtClean="0">
              <a:solidFill>
                <a:srgbClr val="7030A0"/>
              </a:solidFill>
              <a:latin typeface="標楷體" pitchFamily="65" charset="-120"/>
              <a:ea typeface="標楷體" pitchFamily="65" charset="-120"/>
            </a:endParaRPr>
          </a:p>
          <a:p>
            <a:pPr marL="468000"/>
            <a:r>
              <a:rPr lang="zh-TW" altLang="en-US" sz="2400" dirty="0">
                <a:solidFill>
                  <a:srgbClr val="7030A0"/>
                </a:solidFill>
                <a:latin typeface="標楷體" pitchFamily="65" charset="-120"/>
                <a:ea typeface="標楷體" pitchFamily="65" charset="-120"/>
              </a:rPr>
              <a:t> </a:t>
            </a:r>
            <a:r>
              <a:rPr lang="zh-TW" altLang="en-US" sz="2400" dirty="0" smtClean="0">
                <a:solidFill>
                  <a:srgbClr val="7030A0"/>
                </a:solidFill>
                <a:latin typeface="標楷體" pitchFamily="65" charset="-120"/>
                <a:ea typeface="標楷體" pitchFamily="65" charset="-120"/>
              </a:rPr>
              <a:t> 文至所屬分區學校</a:t>
            </a:r>
            <a:r>
              <a:rPr lang="zh-TW" altLang="en-US" sz="2400" dirty="0">
                <a:solidFill>
                  <a:srgbClr val="7030A0"/>
                </a:solidFill>
                <a:latin typeface="標楷體" pitchFamily="65" charset="-120"/>
                <a:ea typeface="標楷體" pitchFamily="65" charset="-120"/>
              </a:rPr>
              <a:t>備查。</a:t>
            </a:r>
            <a:endParaRPr lang="en-US" altLang="zh-TW" sz="2400" dirty="0">
              <a:solidFill>
                <a:srgbClr val="7030A0"/>
              </a:solidFill>
              <a:latin typeface="標楷體" pitchFamily="65" charset="-120"/>
              <a:ea typeface="標楷體" pitchFamily="65" charset="-120"/>
            </a:endParaRPr>
          </a:p>
        </p:txBody>
      </p:sp>
    </p:spTree>
    <p:extLst>
      <p:ext uri="{BB962C8B-B14F-4D97-AF65-F5344CB8AC3E}">
        <p14:creationId xmlns:p14="http://schemas.microsoft.com/office/powerpoint/2010/main" val="214670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7605" y="-90264"/>
            <a:ext cx="10972800" cy="1143000"/>
          </a:xfrm>
        </p:spPr>
        <p:txBody>
          <a:bodyPr>
            <a:noAutofit/>
          </a:bodyPr>
          <a:lstStyle/>
          <a:p>
            <a:r>
              <a:rPr lang="zh-TW" altLang="en-US" dirty="0" smtClean="0">
                <a:latin typeface="標楷體" pitchFamily="65" charset="-120"/>
                <a:ea typeface="標楷體" pitchFamily="65" charset="-120"/>
              </a:rPr>
              <a:t>三、</a:t>
            </a:r>
            <a:r>
              <a:rPr lang="zh-TW" altLang="en-US" dirty="0">
                <a:latin typeface="標楷體" pitchFamily="65" charset="-120"/>
                <a:ea typeface="標楷體" pitchFamily="65" charset="-120"/>
              </a:rPr>
              <a:t>學校承辦人</a:t>
            </a:r>
            <a:r>
              <a:rPr lang="zh-TW" altLang="en-US" dirty="0" smtClean="0">
                <a:latin typeface="標楷體" pitchFamily="65" charset="-120"/>
                <a:ea typeface="標楷體" pitchFamily="65" charset="-120"/>
              </a:rPr>
              <a:t>工作執</a:t>
            </a:r>
            <a:r>
              <a:rPr lang="zh-TW" altLang="en-US" dirty="0">
                <a:latin typeface="標楷體" pitchFamily="65" charset="-120"/>
                <a:ea typeface="標楷體" pitchFamily="65" charset="-120"/>
              </a:rPr>
              <a:t>行</a:t>
            </a:r>
            <a:r>
              <a:rPr lang="zh-TW" altLang="en-US" dirty="0" smtClean="0">
                <a:latin typeface="標楷體" pitchFamily="65" charset="-120"/>
                <a:ea typeface="標楷體" pitchFamily="65" charset="-120"/>
              </a:rPr>
              <a:t>流程</a:t>
            </a:r>
            <a:endParaRPr lang="zh-TW" altLang="en-US" dirty="0"/>
          </a:p>
        </p:txBody>
      </p:sp>
      <p:pic>
        <p:nvPicPr>
          <p:cNvPr id="1026" name="Picture 2" descr="D:\資料\108年度\相關專業服務中心\相關專業服務中心服務流程圖.jpg"/>
          <p:cNvPicPr>
            <a:picLocks noChangeAspect="1" noChangeArrowheads="1"/>
          </p:cNvPicPr>
          <p:nvPr/>
        </p:nvPicPr>
        <p:blipFill rotWithShape="1">
          <a:blip r:embed="rId2">
            <a:extLst>
              <a:ext uri="{28A0092B-C50C-407E-A947-70E740481C1C}">
                <a14:useLocalDpi xmlns:a14="http://schemas.microsoft.com/office/drawing/2010/main" val="0"/>
              </a:ext>
            </a:extLst>
          </a:blip>
          <a:srcRect l="8134" t="13099" r="4830" b="10582"/>
          <a:stretch/>
        </p:blipFill>
        <p:spPr bwMode="auto">
          <a:xfrm>
            <a:off x="2927648" y="790793"/>
            <a:ext cx="6240693" cy="580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15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09600" y="1412776"/>
            <a:ext cx="11247040" cy="4392488"/>
          </a:xfrm>
        </p:spPr>
        <p:txBody>
          <a:bodyPr>
            <a:norm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一</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申請方面</a:t>
            </a:r>
            <a:endParaRPr lang="en-US" altLang="zh-TW" sz="2800" dirty="0">
              <a:latin typeface="標楷體" pitchFamily="65" charset="-120"/>
              <a:ea typeface="標楷體" pitchFamily="65" charset="-120"/>
            </a:endParaRPr>
          </a:p>
          <a:p>
            <a:pPr marL="1076325" indent="-355600">
              <a:buNone/>
            </a:pPr>
            <a:r>
              <a:rPr lang="en-US" altLang="zh-TW" sz="2800" dirty="0">
                <a:latin typeface="標楷體" pitchFamily="65" charset="-120"/>
                <a:ea typeface="標楷體" pitchFamily="65" charset="-120"/>
              </a:rPr>
              <a:t>1</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參</a:t>
            </a:r>
            <a:r>
              <a:rPr lang="zh-TW" altLang="en-US" sz="2800" dirty="0">
                <a:latin typeface="標楷體" pitchFamily="65" charset="-120"/>
                <a:ea typeface="標楷體" pitchFamily="65" charset="-120"/>
              </a:rPr>
              <a:t>與所轄屬分區之申請說明會議，了解操作流程</a:t>
            </a:r>
            <a:r>
              <a:rPr lang="zh-TW" altLang="en-US" sz="2800" dirty="0" smtClean="0">
                <a:latin typeface="標楷體" pitchFamily="65" charset="-120"/>
                <a:ea typeface="標楷體" pitchFamily="65" charset="-120"/>
              </a:rPr>
              <a:t>及注意事項</a:t>
            </a:r>
            <a:r>
              <a:rPr lang="zh-TW" altLang="en-US" sz="2800" dirty="0">
                <a:latin typeface="標楷體" pitchFamily="65" charset="-120"/>
                <a:ea typeface="標楷體" pitchFamily="65" charset="-120"/>
              </a:rPr>
              <a:t>。 </a:t>
            </a:r>
          </a:p>
          <a:p>
            <a:pPr marL="1076325" indent="-355600">
              <a:buNone/>
            </a:pPr>
            <a:r>
              <a:rPr lang="en-US" altLang="zh-TW" sz="2800" dirty="0">
                <a:latin typeface="標楷體" pitchFamily="65" charset="-120"/>
                <a:ea typeface="標楷體" pitchFamily="65" charset="-120"/>
              </a:rPr>
              <a:t>2</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如</a:t>
            </a:r>
            <a:r>
              <a:rPr lang="zh-TW" altLang="en-US" sz="2800" dirty="0">
                <a:latin typeface="標楷體" pitchFamily="65" charset="-120"/>
                <a:ea typeface="標楷體" pitchFamily="65" charset="-120"/>
              </a:rPr>
              <a:t>需提出申請服務，擬定該生個別化教育</a:t>
            </a:r>
            <a:r>
              <a:rPr lang="zh-TW" altLang="en-US" sz="2800" dirty="0" smtClean="0">
                <a:latin typeface="標楷體" pitchFamily="65" charset="-120"/>
                <a:ea typeface="標楷體" pitchFamily="65" charset="-120"/>
              </a:rPr>
              <a:t>計畫時應取得家長</a:t>
            </a:r>
            <a:r>
              <a:rPr lang="zh-TW" altLang="en-US" sz="2800" dirty="0">
                <a:latin typeface="標楷體" pitchFamily="65" charset="-120"/>
                <a:ea typeface="標楷體" pitchFamily="65" charset="-120"/>
              </a:rPr>
              <a:t>同意。 </a:t>
            </a:r>
          </a:p>
          <a:p>
            <a:pPr marL="1076325" indent="-355600">
              <a:buNone/>
            </a:pPr>
            <a:r>
              <a:rPr lang="en-US" altLang="zh-TW" sz="2800" dirty="0">
                <a:latin typeface="標楷體" pitchFamily="65" charset="-120"/>
                <a:ea typeface="標楷體" pitchFamily="65" charset="-120"/>
              </a:rPr>
              <a:t>3</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召開</a:t>
            </a:r>
            <a:r>
              <a:rPr lang="zh-TW" altLang="en-US" sz="2800" dirty="0">
                <a:latin typeface="標楷體" pitchFamily="65" charset="-120"/>
                <a:ea typeface="標楷體" pitchFamily="65" charset="-120"/>
              </a:rPr>
              <a:t>特教推行委員會審議學生各專業需求。 </a:t>
            </a:r>
          </a:p>
          <a:p>
            <a:pPr marL="1076325" indent="-355600">
              <a:buNone/>
            </a:pPr>
            <a:r>
              <a:rPr lang="en-US" altLang="zh-TW" sz="2800" dirty="0">
                <a:latin typeface="標楷體" pitchFamily="65" charset="-120"/>
                <a:ea typeface="標楷體" pitchFamily="65" charset="-120"/>
              </a:rPr>
              <a:t>4</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特</a:t>
            </a:r>
            <a:r>
              <a:rPr lang="zh-TW" altLang="en-US" sz="2800" dirty="0">
                <a:latin typeface="標楷體" pitchFamily="65" charset="-120"/>
                <a:ea typeface="標楷體" pitchFamily="65" charset="-120"/>
              </a:rPr>
              <a:t>教推行委員會會議記錄應函文</a:t>
            </a:r>
            <a:r>
              <a:rPr lang="zh-TW" altLang="en-US" sz="2800" dirty="0" smtClean="0">
                <a:latin typeface="標楷體" pitchFamily="65" charset="-120"/>
                <a:ea typeface="標楷體" pitchFamily="65" charset="-120"/>
              </a:rPr>
              <a:t>至分區</a:t>
            </a:r>
            <a:r>
              <a:rPr lang="zh-TW" altLang="en-US" sz="2800" dirty="0">
                <a:latin typeface="標楷體" pitchFamily="65" charset="-120"/>
                <a:ea typeface="標楷體" pitchFamily="65" charset="-120"/>
              </a:rPr>
              <a:t>，會議</a:t>
            </a:r>
            <a:r>
              <a:rPr lang="zh-TW" altLang="en-US" sz="2800" dirty="0" smtClean="0">
                <a:latin typeface="標楷體" pitchFamily="65" charset="-120"/>
                <a:ea typeface="標楷體" pitchFamily="65" charset="-120"/>
              </a:rPr>
              <a:t>記錄應詳實</a:t>
            </a:r>
            <a:r>
              <a:rPr lang="zh-TW" altLang="en-US" sz="2800" dirty="0">
                <a:latin typeface="標楷體" pitchFamily="65" charset="-120"/>
                <a:ea typeface="標楷體" pitchFamily="65" charset="-120"/>
              </a:rPr>
              <a:t>該校學生申請之專業類</a:t>
            </a:r>
            <a:r>
              <a:rPr lang="zh-TW" altLang="en-US" sz="2800" dirty="0" smtClean="0">
                <a:latin typeface="標楷體" pitchFamily="65" charset="-120"/>
                <a:ea typeface="標楷體" pitchFamily="65" charset="-120"/>
              </a:rPr>
              <a:t>別及申請時數備查</a:t>
            </a:r>
            <a:r>
              <a:rPr lang="zh-TW" altLang="en-US" sz="2800" dirty="0">
                <a:latin typeface="標楷體" pitchFamily="65" charset="-120"/>
                <a:ea typeface="標楷體" pitchFamily="65" charset="-120"/>
              </a:rPr>
              <a:t>。 </a:t>
            </a:r>
          </a:p>
          <a:p>
            <a:pPr marL="1076325" indent="-355600">
              <a:buNone/>
            </a:pPr>
            <a:r>
              <a:rPr lang="en-US" altLang="zh-TW" sz="2800" dirty="0">
                <a:latin typeface="標楷體" pitchFamily="65" charset="-120"/>
                <a:ea typeface="標楷體" pitchFamily="65" charset="-120"/>
              </a:rPr>
              <a:t>5</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由</a:t>
            </a:r>
            <a:r>
              <a:rPr lang="zh-TW" altLang="en-US" sz="2800" dirty="0">
                <a:latin typeface="標楷體" pitchFamily="65" charset="-120"/>
                <a:ea typeface="標楷體" pitchFamily="65" charset="-120"/>
              </a:rPr>
              <a:t>特教通報</a:t>
            </a:r>
            <a:r>
              <a:rPr lang="zh-TW" altLang="en-US" sz="2800" dirty="0" smtClean="0">
                <a:latin typeface="標楷體" pitchFamily="65" charset="-120"/>
                <a:ea typeface="標楷體" pitchFamily="65" charset="-120"/>
              </a:rPr>
              <a:t>網進入，以「</a:t>
            </a:r>
            <a:r>
              <a:rPr lang="zh-TW" altLang="en-US" sz="2800" dirty="0">
                <a:latin typeface="標楷體" pitchFamily="65" charset="-120"/>
                <a:ea typeface="標楷體" pitchFamily="65" charset="-120"/>
              </a:rPr>
              <a:t>學務帳號</a:t>
            </a:r>
            <a:r>
              <a:rPr lang="zh-TW" altLang="en-US" sz="2800" dirty="0" smtClean="0">
                <a:latin typeface="標楷體" pitchFamily="65" charset="-120"/>
                <a:ea typeface="標楷體" pitchFamily="65" charset="-120"/>
              </a:rPr>
              <a:t>」登入進</a:t>
            </a:r>
            <a:r>
              <a:rPr lang="zh-TW" altLang="en-US" sz="2800" dirty="0">
                <a:latin typeface="標楷體" pitchFamily="65" charset="-120"/>
                <a:ea typeface="標楷體" pitchFamily="65" charset="-120"/>
              </a:rPr>
              <a:t>行申請。 </a:t>
            </a:r>
          </a:p>
        </p:txBody>
      </p:sp>
      <p:sp>
        <p:nvSpPr>
          <p:cNvPr id="4" name="標題 3"/>
          <p:cNvSpPr>
            <a:spLocks noGrp="1"/>
          </p:cNvSpPr>
          <p:nvPr>
            <p:ph type="title"/>
          </p:nvPr>
        </p:nvSpPr>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Tree>
    <p:extLst>
      <p:ext uri="{BB962C8B-B14F-4D97-AF65-F5344CB8AC3E}">
        <p14:creationId xmlns:p14="http://schemas.microsoft.com/office/powerpoint/2010/main" val="443895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09600" y="1412776"/>
            <a:ext cx="11247040" cy="5256584"/>
          </a:xfrm>
        </p:spPr>
        <p:txBody>
          <a:bodyPr>
            <a:norm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一</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申請方面</a:t>
            </a:r>
            <a:endParaRPr lang="en-US" altLang="zh-TW" sz="2800" dirty="0">
              <a:latin typeface="標楷體" pitchFamily="65" charset="-120"/>
              <a:ea typeface="標楷體" pitchFamily="65" charset="-120"/>
            </a:endParaRPr>
          </a:p>
          <a:p>
            <a:pPr marL="1076325" indent="-355600">
              <a:buNone/>
            </a:pP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學校承辦人應於區間內至特教通報網線上申請，填寫</a:t>
            </a:r>
            <a:r>
              <a:rPr lang="zh-TW" altLang="en-US" sz="2800" dirty="0" smtClean="0">
                <a:latin typeface="標楷體" pitchFamily="65" charset="-120"/>
                <a:ea typeface="標楷體" pitchFamily="65" charset="-120"/>
              </a:rPr>
              <a:t>、確定</a:t>
            </a:r>
            <a:r>
              <a:rPr lang="zh-TW" altLang="en-US" sz="2800" dirty="0">
                <a:latin typeface="標楷體" pitchFamily="65" charset="-120"/>
                <a:ea typeface="標楷體" pitchFamily="65" charset="-120"/>
              </a:rPr>
              <a:t>學生基本資料及學校承辦人之聯繫資料，後依</a:t>
            </a:r>
            <a:r>
              <a:rPr lang="zh-TW" altLang="en-US" sz="2800" dirty="0" smtClean="0">
                <a:latin typeface="標楷體" pitchFamily="65" charset="-120"/>
                <a:ea typeface="標楷體" pitchFamily="65" charset="-120"/>
              </a:rPr>
              <a:t>學生之</a:t>
            </a:r>
            <a:r>
              <a:rPr lang="zh-TW" altLang="en-US" sz="2800" dirty="0">
                <a:latin typeface="標楷體" pitchFamily="65" charset="-120"/>
                <a:ea typeface="標楷體" pitchFamily="65" charset="-120"/>
              </a:rPr>
              <a:t>學習狀況撰寫各類組通用轉介表，完成申請程序。</a:t>
            </a:r>
            <a:endParaRPr lang="en-US" altLang="zh-TW" sz="2800" dirty="0">
              <a:latin typeface="標楷體" pitchFamily="65" charset="-120"/>
              <a:ea typeface="標楷體" pitchFamily="65" charset="-120"/>
            </a:endParaRPr>
          </a:p>
          <a:p>
            <a:pPr marL="990600" lvl="0" indent="-269875">
              <a:buNone/>
            </a:pPr>
            <a:r>
              <a:rPr lang="en-US" altLang="zh-TW" sz="2800" dirty="0" smtClean="0"/>
              <a:t>7</a:t>
            </a:r>
            <a:r>
              <a:rPr lang="en-US" altLang="zh-TW" sz="2800" dirty="0">
                <a:latin typeface="標楷體" pitchFamily="65" charset="-120"/>
                <a:ea typeface="標楷體" pitchFamily="65" charset="-120"/>
              </a:rPr>
              <a:t>.</a:t>
            </a:r>
            <a:r>
              <a:rPr lang="zh-TW" altLang="zh-TW" sz="2800" dirty="0" smtClean="0">
                <a:latin typeface="標楷體" pitchFamily="65" charset="-120"/>
                <a:ea typeface="標楷體" pitchFamily="65" charset="-120"/>
              </a:rPr>
              <a:t>每位</a:t>
            </a:r>
            <a:r>
              <a:rPr lang="zh-TW" altLang="zh-TW" sz="2800" dirty="0">
                <a:latin typeface="標楷體" pitchFamily="65" charset="-120"/>
                <a:ea typeface="標楷體" pitchFamily="65" charset="-120"/>
              </a:rPr>
              <a:t>學生一學期中僅能於一個申請</a:t>
            </a:r>
            <a:r>
              <a:rPr lang="zh-TW" altLang="zh-TW" sz="2800" dirty="0" smtClean="0">
                <a:latin typeface="標楷體" pitchFamily="65" charset="-120"/>
                <a:ea typeface="標楷體" pitchFamily="65" charset="-120"/>
              </a:rPr>
              <a:t>區間</a:t>
            </a:r>
            <a:r>
              <a:rPr lang="zh-TW" altLang="en-US" sz="2800" dirty="0" smtClean="0">
                <a:latin typeface="標楷體" pitchFamily="65" charset="-120"/>
                <a:ea typeface="標楷體" pitchFamily="65" charset="-120"/>
              </a:rPr>
              <a:t>內</a:t>
            </a:r>
            <a:r>
              <a:rPr lang="zh-TW" altLang="zh-TW" sz="2800" dirty="0" smtClean="0">
                <a:latin typeface="標楷體" pitchFamily="65" charset="-120"/>
                <a:ea typeface="標楷體" pitchFamily="65" charset="-120"/>
              </a:rPr>
              <a:t>申請</a:t>
            </a:r>
            <a:r>
              <a:rPr lang="zh-TW" altLang="zh-TW" sz="2800" dirty="0">
                <a:latin typeface="標楷體" pitchFamily="65" charset="-120"/>
                <a:ea typeface="標楷體" pitchFamily="65" charset="-120"/>
              </a:rPr>
              <a:t>專業服務。如：甲生於本學期</a:t>
            </a:r>
            <a:r>
              <a:rPr lang="zh-TW" altLang="zh-TW" sz="2800" dirty="0" smtClean="0">
                <a:latin typeface="標楷體" pitchFamily="65" charset="-120"/>
                <a:ea typeface="標楷體" pitchFamily="65" charset="-120"/>
              </a:rPr>
              <a:t>第</a:t>
            </a:r>
            <a:r>
              <a:rPr lang="en-US" altLang="zh-TW" sz="2800" dirty="0" smtClean="0">
                <a:latin typeface="標楷體" pitchFamily="65" charset="-120"/>
                <a:ea typeface="標楷體" pitchFamily="65" charset="-120"/>
              </a:rPr>
              <a:t>1</a:t>
            </a:r>
            <a:r>
              <a:rPr lang="zh-TW" altLang="zh-TW" sz="2800" dirty="0" smtClean="0">
                <a:latin typeface="標楷體" pitchFamily="65" charset="-120"/>
                <a:ea typeface="標楷體" pitchFamily="65" charset="-120"/>
              </a:rPr>
              <a:t>次</a:t>
            </a:r>
            <a:r>
              <a:rPr lang="zh-TW" altLang="zh-TW" sz="2800" dirty="0">
                <a:latin typeface="標楷體" pitchFamily="65" charset="-120"/>
                <a:ea typeface="標楷體" pitchFamily="65" charset="-120"/>
              </a:rPr>
              <a:t>區間申請物理治療後，不能於</a:t>
            </a:r>
            <a:r>
              <a:rPr lang="zh-TW" altLang="zh-TW" sz="2800" dirty="0" smtClean="0">
                <a:latin typeface="標楷體" pitchFamily="65" charset="-120"/>
                <a:ea typeface="標楷體" pitchFamily="65" charset="-120"/>
              </a:rPr>
              <a:t>第</a:t>
            </a:r>
            <a:r>
              <a:rPr lang="en-US" altLang="zh-TW" sz="2800" dirty="0" smtClean="0">
                <a:latin typeface="標楷體" pitchFamily="65" charset="-120"/>
                <a:ea typeface="標楷體" pitchFamily="65" charset="-120"/>
              </a:rPr>
              <a:t>2</a:t>
            </a:r>
            <a:r>
              <a:rPr lang="zh-TW" altLang="zh-TW" sz="2800" dirty="0" smtClean="0">
                <a:latin typeface="標楷體" pitchFamily="65" charset="-120"/>
                <a:ea typeface="標楷體" pitchFamily="65" charset="-120"/>
              </a:rPr>
              <a:t>次</a:t>
            </a:r>
            <a:r>
              <a:rPr lang="zh-TW" altLang="zh-TW" sz="2800" dirty="0">
                <a:latin typeface="標楷體" pitchFamily="65" charset="-120"/>
                <a:ea typeface="標楷體" pitchFamily="65" charset="-120"/>
              </a:rPr>
              <a:t>區間申請</a:t>
            </a:r>
            <a:r>
              <a:rPr lang="zh-TW" altLang="zh-TW" sz="2800" dirty="0" smtClean="0">
                <a:latin typeface="標楷體" pitchFamily="65" charset="-120"/>
                <a:ea typeface="標楷體" pitchFamily="65" charset="-120"/>
              </a:rPr>
              <a:t>其</a:t>
            </a:r>
            <a:r>
              <a:rPr lang="zh-TW" altLang="en-US" sz="2800" dirty="0" smtClean="0">
                <a:latin typeface="標楷體" pitchFamily="65" charset="-120"/>
                <a:ea typeface="標楷體" pitchFamily="65" charset="-120"/>
              </a:rPr>
              <a:t>他</a:t>
            </a:r>
            <a:r>
              <a:rPr lang="zh-TW" altLang="zh-TW" sz="2800" dirty="0" smtClean="0">
                <a:latin typeface="標楷體" pitchFamily="65" charset="-120"/>
                <a:ea typeface="標楷體" pitchFamily="65" charset="-120"/>
              </a:rPr>
              <a:t>專業</a:t>
            </a:r>
            <a:r>
              <a:rPr lang="zh-TW" altLang="en-US" sz="2800" dirty="0" smtClean="0">
                <a:latin typeface="標楷體" pitchFamily="65" charset="-120"/>
                <a:ea typeface="標楷體" pitchFamily="65" charset="-120"/>
              </a:rPr>
              <a:t>類別之</a:t>
            </a:r>
            <a:r>
              <a:rPr lang="zh-TW" altLang="zh-TW" sz="2800" dirty="0" smtClean="0">
                <a:latin typeface="標楷體" pitchFamily="65" charset="-120"/>
                <a:ea typeface="標楷體" pitchFamily="65" charset="-120"/>
              </a:rPr>
              <a:t>服務</a:t>
            </a:r>
            <a:r>
              <a:rPr lang="zh-TW" altLang="zh-TW" sz="2800" dirty="0">
                <a:latin typeface="標楷體" pitchFamily="65" charset="-120"/>
                <a:ea typeface="標楷體" pitchFamily="65" charset="-120"/>
              </a:rPr>
              <a:t>，如需</a:t>
            </a:r>
            <a:r>
              <a:rPr lang="zh-TW" altLang="zh-TW" sz="2800" dirty="0" smtClean="0">
                <a:latin typeface="標楷體" pitchFamily="65" charset="-120"/>
                <a:ea typeface="標楷體" pitchFamily="65" charset="-120"/>
              </a:rPr>
              <a:t>服務請</a:t>
            </a:r>
            <a:r>
              <a:rPr lang="zh-TW" altLang="zh-TW" sz="2800" dirty="0">
                <a:latin typeface="標楷體" pitchFamily="65" charset="-120"/>
                <a:ea typeface="標楷體" pitchFamily="65" charset="-120"/>
              </a:rPr>
              <a:t>轉為紙本</a:t>
            </a:r>
            <a:r>
              <a:rPr lang="zh-TW" altLang="zh-TW" sz="2800" dirty="0" smtClean="0">
                <a:latin typeface="標楷體" pitchFamily="65" charset="-120"/>
                <a:ea typeface="標楷體" pitchFamily="65" charset="-120"/>
              </a:rPr>
              <a:t>申請。</a:t>
            </a:r>
            <a:endParaRPr lang="en-US" altLang="zh-TW" sz="2800" dirty="0" smtClean="0">
              <a:latin typeface="標楷體" pitchFamily="65" charset="-120"/>
              <a:ea typeface="標楷體" pitchFamily="65" charset="-120"/>
            </a:endParaRPr>
          </a:p>
          <a:p>
            <a:pPr marL="990600" lvl="0" indent="-269875">
              <a:buNone/>
            </a:pPr>
            <a:r>
              <a:rPr lang="en-US" altLang="zh-TW" sz="2800" dirty="0" smtClean="0">
                <a:latin typeface="標楷體" pitchFamily="65" charset="-120"/>
                <a:ea typeface="標楷體" pitchFamily="65" charset="-120"/>
              </a:rPr>
              <a:t>8.</a:t>
            </a:r>
            <a:r>
              <a:rPr lang="zh-TW" altLang="en-US" sz="2800" dirty="0" smtClean="0">
                <a:latin typeface="標楷體" pitchFamily="65" charset="-120"/>
                <a:ea typeface="標楷體" pitchFamily="65" charset="-120"/>
              </a:rPr>
              <a:t>學生每次申請個別專業類別之基本時數為</a:t>
            </a:r>
            <a:r>
              <a:rPr lang="en-US" altLang="zh-TW" sz="2800" dirty="0" smtClean="0">
                <a:latin typeface="標楷體" pitchFamily="65" charset="-120"/>
                <a:ea typeface="標楷體" pitchFamily="65" charset="-120"/>
              </a:rPr>
              <a:t>3</a:t>
            </a:r>
            <a:r>
              <a:rPr lang="zh-TW" altLang="en-US" sz="2800" dirty="0" smtClean="0">
                <a:latin typeface="標楷體" pitchFamily="65" charset="-120"/>
                <a:ea typeface="標楷體" pitchFamily="65" charset="-120"/>
              </a:rPr>
              <a:t>小時，如個別專業需求超過</a:t>
            </a:r>
            <a:r>
              <a:rPr lang="en-US" altLang="zh-TW" sz="2800" dirty="0" smtClean="0">
                <a:latin typeface="標楷體" pitchFamily="65" charset="-120"/>
                <a:ea typeface="標楷體" pitchFamily="65" charset="-120"/>
              </a:rPr>
              <a:t>3</a:t>
            </a:r>
            <a:r>
              <a:rPr lang="zh-TW" altLang="en-US" sz="2800" dirty="0" smtClean="0">
                <a:latin typeface="標楷體" pitchFamily="65" charset="-120"/>
                <a:ea typeface="標楷體" pitchFamily="65" charset="-120"/>
              </a:rPr>
              <a:t>小時，應函文至分區說明原因及學生所需的專業服務時數。</a:t>
            </a:r>
            <a:endParaRPr lang="zh-TW" altLang="zh-TW" sz="2800" dirty="0" smtClean="0">
              <a:latin typeface="標楷體" pitchFamily="65" charset="-120"/>
              <a:ea typeface="標楷體" pitchFamily="65" charset="-120"/>
            </a:endParaRPr>
          </a:p>
        </p:txBody>
      </p:sp>
      <p:sp>
        <p:nvSpPr>
          <p:cNvPr id="4" name="標題 3"/>
          <p:cNvSpPr>
            <a:spLocks noGrp="1"/>
          </p:cNvSpPr>
          <p:nvPr>
            <p:ph type="title"/>
          </p:nvPr>
        </p:nvSpPr>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Tree>
    <p:extLst>
      <p:ext uri="{BB962C8B-B14F-4D97-AF65-F5344CB8AC3E}">
        <p14:creationId xmlns:p14="http://schemas.microsoft.com/office/powerpoint/2010/main" val="335593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92" y="116632"/>
            <a:ext cx="10972800" cy="1143000"/>
          </a:xfrm>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
        <p:nvSpPr>
          <p:cNvPr id="3" name="內容版面配置區 2"/>
          <p:cNvSpPr>
            <a:spLocks noGrp="1"/>
          </p:cNvSpPr>
          <p:nvPr>
            <p:ph idx="1"/>
          </p:nvPr>
        </p:nvSpPr>
        <p:spPr>
          <a:xfrm>
            <a:off x="239349" y="1052736"/>
            <a:ext cx="11568608" cy="5472608"/>
          </a:xfrm>
        </p:spPr>
        <p:txBody>
          <a:bodyPr>
            <a:noAutofit/>
          </a:bodyPr>
          <a:lstStyle/>
          <a:p>
            <a:pPr marL="0" indent="0">
              <a:buNone/>
            </a:pP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二</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審核方面</a:t>
            </a:r>
            <a:endParaRPr lang="en-US" altLang="zh-TW" sz="2800" dirty="0">
              <a:latin typeface="標楷體" pitchFamily="65" charset="-120"/>
              <a:ea typeface="標楷體" pitchFamily="65" charset="-120"/>
            </a:endParaRPr>
          </a:p>
          <a:p>
            <a:pPr marL="809625" indent="-6350">
              <a:buNone/>
            </a:pPr>
            <a:r>
              <a:rPr lang="zh-TW" altLang="en-US" sz="2800" dirty="0" smtClean="0">
                <a:latin typeface="標楷體" pitchFamily="65" charset="-120"/>
                <a:ea typeface="標楷體" pitchFamily="65" charset="-120"/>
              </a:rPr>
              <a:t>審核</a:t>
            </a:r>
            <a:r>
              <a:rPr lang="zh-TW" altLang="en-US" sz="2800" dirty="0">
                <a:latin typeface="標楷體" pitchFamily="65" charset="-120"/>
                <a:ea typeface="標楷體" pitchFamily="65" charset="-120"/>
              </a:rPr>
              <a:t>通過後</a:t>
            </a:r>
            <a:r>
              <a:rPr lang="zh-TW" altLang="en-US" sz="2800" dirty="0" smtClean="0">
                <a:latin typeface="標楷體" pitchFamily="65" charset="-120"/>
                <a:ea typeface="標楷體" pitchFamily="65" charset="-120"/>
              </a:rPr>
              <a:t>，即可聘任專業人員，應</a:t>
            </a:r>
            <a:r>
              <a:rPr lang="zh-TW" altLang="en-US" sz="2800" u="sng" dirty="0" smtClean="0">
                <a:latin typeface="標楷體" pitchFamily="65" charset="-120"/>
                <a:ea typeface="標楷體" pitchFamily="65" charset="-120"/>
              </a:rPr>
              <a:t>優先</a:t>
            </a:r>
            <a:r>
              <a:rPr lang="zh-TW" altLang="en-US" sz="2800" dirty="0" smtClean="0">
                <a:latin typeface="標楷體" pitchFamily="65" charset="-120"/>
                <a:ea typeface="標楷體" pitchFamily="65" charset="-120"/>
              </a:rPr>
              <a:t>聘任歷年</a:t>
            </a:r>
            <a:r>
              <a:rPr lang="zh-TW" altLang="en-US" sz="2800" dirty="0">
                <a:latin typeface="標楷體" pitchFamily="65" charset="-120"/>
                <a:ea typeface="標楷體" pitchFamily="65" charset="-120"/>
              </a:rPr>
              <a:t>通過職前訓</a:t>
            </a:r>
            <a:r>
              <a:rPr lang="zh-TW" altLang="en-US" sz="2800" dirty="0" smtClean="0">
                <a:latin typeface="標楷體" pitchFamily="65" charset="-120"/>
                <a:ea typeface="標楷體" pitchFamily="65" charset="-120"/>
              </a:rPr>
              <a:t>練</a:t>
            </a:r>
            <a:endParaRPr lang="en-US" altLang="zh-TW" sz="2800" dirty="0" smtClean="0">
              <a:latin typeface="標楷體" pitchFamily="65" charset="-120"/>
              <a:ea typeface="標楷體" pitchFamily="65" charset="-120"/>
            </a:endParaRPr>
          </a:p>
          <a:p>
            <a:pPr marL="809625" indent="-6350">
              <a:buNone/>
            </a:pPr>
            <a:r>
              <a:rPr lang="en-US" altLang="zh-TW" sz="2800" dirty="0" smtClean="0">
                <a:solidFill>
                  <a:srgbClr val="FF0000"/>
                </a:solidFill>
                <a:latin typeface="標楷體" pitchFamily="65" charset="-120"/>
                <a:ea typeface="標楷體" pitchFamily="65" charset="-120"/>
              </a:rPr>
              <a:t>54</a:t>
            </a:r>
            <a:r>
              <a:rPr lang="zh-TW" altLang="en-US" sz="2800" dirty="0" smtClean="0">
                <a:solidFill>
                  <a:srgbClr val="FF0000"/>
                </a:solidFill>
                <a:latin typeface="標楷體" pitchFamily="65" charset="-120"/>
                <a:ea typeface="標楷體" pitchFamily="65" charset="-120"/>
              </a:rPr>
              <a:t>小時</a:t>
            </a:r>
            <a:r>
              <a:rPr lang="zh-TW" altLang="en-US" sz="2800" dirty="0" smtClean="0">
                <a:latin typeface="標楷體" pitchFamily="65" charset="-120"/>
                <a:ea typeface="標楷體" pitchFamily="65" charset="-120"/>
              </a:rPr>
              <a:t>之特教通報網人</a:t>
            </a:r>
            <a:r>
              <a:rPr lang="zh-TW" altLang="en-US" sz="2800" dirty="0">
                <a:latin typeface="標楷體" pitchFamily="65" charset="-120"/>
                <a:ea typeface="標楷體" pitchFamily="65" charset="-120"/>
              </a:rPr>
              <a:t>力資料</a:t>
            </a:r>
            <a:r>
              <a:rPr lang="zh-TW" altLang="en-US" sz="2800" dirty="0" smtClean="0">
                <a:latin typeface="標楷體" pitchFamily="65" charset="-120"/>
                <a:ea typeface="標楷體" pitchFamily="65" charset="-120"/>
              </a:rPr>
              <a:t>庫內人員。</a:t>
            </a:r>
            <a:endParaRPr lang="en-US" altLang="zh-TW" sz="2800" dirty="0" smtClean="0">
              <a:latin typeface="標楷體" pitchFamily="65" charset="-120"/>
              <a:ea typeface="標楷體" pitchFamily="65" charset="-120"/>
            </a:endParaRPr>
          </a:p>
          <a:p>
            <a:pPr marL="809625" indent="-6350">
              <a:buNone/>
            </a:pP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特教</a:t>
            </a:r>
            <a:r>
              <a:rPr lang="zh-TW" altLang="en-US" sz="2800" dirty="0" smtClean="0">
                <a:latin typeface="標楷體" pitchFamily="65" charset="-120"/>
                <a:ea typeface="標楷體" pitchFamily="65" charset="-120"/>
              </a:rPr>
              <a:t>通報網</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國教署相關專業團隊</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全國專業人員資訊</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 </a:t>
            </a:r>
          </a:p>
        </p:txBody>
      </p:sp>
    </p:spTree>
    <p:extLst>
      <p:ext uri="{BB962C8B-B14F-4D97-AF65-F5344CB8AC3E}">
        <p14:creationId xmlns:p14="http://schemas.microsoft.com/office/powerpoint/2010/main" val="3269637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197768"/>
            <a:ext cx="10972800" cy="1143000"/>
          </a:xfrm>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
        <p:nvSpPr>
          <p:cNvPr id="3" name="內容版面配置區 2"/>
          <p:cNvSpPr>
            <a:spLocks noGrp="1"/>
          </p:cNvSpPr>
          <p:nvPr>
            <p:ph idx="1"/>
          </p:nvPr>
        </p:nvSpPr>
        <p:spPr>
          <a:xfrm>
            <a:off x="609600" y="1268760"/>
            <a:ext cx="10972800" cy="5328592"/>
          </a:xfrm>
        </p:spPr>
        <p:txBody>
          <a:bodyPr>
            <a:no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三</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執行方面</a:t>
            </a:r>
            <a:endParaRPr lang="en-US" altLang="zh-TW" sz="2800" dirty="0">
              <a:latin typeface="標楷體" pitchFamily="65" charset="-120"/>
              <a:ea typeface="標楷體" pitchFamily="65" charset="-120"/>
            </a:endParaRPr>
          </a:p>
          <a:p>
            <a:pPr marL="1076325" indent="-355600">
              <a:buNone/>
            </a:pPr>
            <a:r>
              <a:rPr lang="en-US" altLang="zh-TW" sz="2600" dirty="0" smtClean="0">
                <a:latin typeface="標楷體" pitchFamily="65" charset="-120"/>
                <a:ea typeface="標楷體" pitchFamily="65" charset="-120"/>
              </a:rPr>
              <a:t>1.</a:t>
            </a:r>
            <a:r>
              <a:rPr lang="zh-TW" altLang="en-US" sz="2600" dirty="0">
                <a:latin typeface="標楷體" pitchFamily="65" charset="-120"/>
                <a:ea typeface="標楷體" pitchFamily="65" charset="-120"/>
              </a:rPr>
              <a:t>應</a:t>
            </a:r>
            <a:r>
              <a:rPr lang="zh-TW" altLang="en-US" sz="2600" dirty="0">
                <a:solidFill>
                  <a:srgbClr val="FF0000"/>
                </a:solidFill>
                <a:latin typeface="標楷體" pitchFamily="65" charset="-120"/>
                <a:ea typeface="標楷體" pitchFamily="65" charset="-120"/>
              </a:rPr>
              <a:t>主動聯繫</a:t>
            </a:r>
            <a:r>
              <a:rPr lang="zh-TW" altLang="en-US" sz="2600" dirty="0">
                <a:latin typeface="標楷體" pitchFamily="65" charset="-120"/>
                <a:ea typeface="標楷體" pitchFamily="65" charset="-120"/>
              </a:rPr>
              <a:t>專業人員安排巡迴服務時間</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1076325" indent="-355600">
              <a:buNone/>
            </a:pPr>
            <a:r>
              <a:rPr lang="en-US" altLang="zh-TW" sz="2600" dirty="0" smtClean="0">
                <a:latin typeface="標楷體" pitchFamily="65" charset="-120"/>
                <a:ea typeface="標楷體" pitchFamily="65" charset="-120"/>
              </a:rPr>
              <a:t>2.</a:t>
            </a:r>
            <a:r>
              <a:rPr lang="zh-TW" altLang="en-US" sz="2600" dirty="0" smtClean="0">
                <a:latin typeface="標楷體" pitchFamily="65" charset="-120"/>
                <a:ea typeface="標楷體" pitchFamily="65" charset="-120"/>
              </a:rPr>
              <a:t>提供「相關</a:t>
            </a:r>
            <a:r>
              <a:rPr lang="zh-TW" altLang="en-US" sz="2600" dirty="0">
                <a:latin typeface="標楷體" pitchFamily="65" charset="-120"/>
                <a:ea typeface="標楷體" pitchFamily="65" charset="-120"/>
              </a:rPr>
              <a:t>專業服務</a:t>
            </a:r>
            <a:r>
              <a:rPr lang="zh-TW" altLang="en-US" sz="2600" dirty="0" smtClean="0">
                <a:latin typeface="標楷體" pitchFamily="65" charset="-120"/>
                <a:ea typeface="標楷體" pitchFamily="65" charset="-120"/>
              </a:rPr>
              <a:t>中心專業人員到校輔導諮詢簽到表」予出席者</a:t>
            </a:r>
            <a:r>
              <a:rPr lang="en-US" altLang="zh-TW" sz="2600" dirty="0" smtClean="0">
                <a:latin typeface="標楷體" pitchFamily="65" charset="-120"/>
                <a:ea typeface="標楷體" pitchFamily="65" charset="-120"/>
              </a:rPr>
              <a:t>(</a:t>
            </a:r>
            <a:r>
              <a:rPr lang="zh-TW" altLang="en-US" sz="2600" dirty="0" smtClean="0">
                <a:latin typeface="標楷體" pitchFamily="65" charset="-120"/>
                <a:ea typeface="標楷體" pitchFamily="65" charset="-120"/>
              </a:rPr>
              <a:t>學生</a:t>
            </a:r>
            <a:r>
              <a:rPr lang="zh-TW" altLang="en-US" sz="2600" dirty="0">
                <a:latin typeface="標楷體" pitchFamily="65" charset="-120"/>
                <a:ea typeface="標楷體" pitchFamily="65" charset="-120"/>
              </a:rPr>
              <a:t>、家長、</a:t>
            </a:r>
            <a:r>
              <a:rPr lang="zh-TW" altLang="en-US" sz="2600" dirty="0" smtClean="0">
                <a:latin typeface="標楷體" pitchFamily="65" charset="-120"/>
                <a:ea typeface="標楷體" pitchFamily="65" charset="-120"/>
              </a:rPr>
              <a:t>教師</a:t>
            </a:r>
            <a:r>
              <a:rPr lang="en-US" altLang="zh-TW" sz="2600" dirty="0" smtClean="0">
                <a:latin typeface="標楷體" pitchFamily="65" charset="-120"/>
                <a:ea typeface="標楷體" pitchFamily="65" charset="-120"/>
              </a:rPr>
              <a:t>)</a:t>
            </a:r>
            <a:r>
              <a:rPr lang="zh-TW" altLang="en-US" sz="2600" dirty="0" smtClean="0">
                <a:latin typeface="標楷體" pitchFamily="65" charset="-120"/>
                <a:ea typeface="標楷體" pitchFamily="65" charset="-120"/>
              </a:rPr>
              <a:t>、業務</a:t>
            </a:r>
            <a:r>
              <a:rPr lang="zh-TW" altLang="en-US" sz="2600" dirty="0">
                <a:latin typeface="標楷體" pitchFamily="65" charset="-120"/>
                <a:ea typeface="標楷體" pitchFamily="65" charset="-120"/>
              </a:rPr>
              <a:t>承辦</a:t>
            </a:r>
            <a:r>
              <a:rPr lang="zh-TW" altLang="en-US" sz="2600" dirty="0" smtClean="0">
                <a:latin typeface="標楷體" pitchFamily="65" charset="-120"/>
                <a:ea typeface="標楷體" pitchFamily="65" charset="-120"/>
              </a:rPr>
              <a:t>人及專業人員等簽章</a:t>
            </a:r>
            <a:r>
              <a:rPr lang="zh-TW" altLang="en-US" sz="2600" dirty="0">
                <a:latin typeface="標楷體" pitchFamily="65" charset="-120"/>
                <a:ea typeface="標楷體" pitchFamily="65" charset="-120"/>
              </a:rPr>
              <a:t>，</a:t>
            </a:r>
            <a:r>
              <a:rPr lang="zh-TW" altLang="en-US" sz="2600" dirty="0" smtClean="0">
                <a:latin typeface="標楷體" pitchFamily="65" charset="-120"/>
                <a:ea typeface="標楷體" pitchFamily="65" charset="-120"/>
              </a:rPr>
              <a:t>以</a:t>
            </a:r>
            <a:r>
              <a:rPr lang="zh-TW" altLang="en-US" sz="2600" dirty="0">
                <a:latin typeface="標楷體" pitchFamily="65" charset="-120"/>
                <a:ea typeface="標楷體" pitchFamily="65" charset="-120"/>
              </a:rPr>
              <a:t>符合</a:t>
            </a:r>
            <a:r>
              <a:rPr lang="zh-TW" altLang="en-US" sz="2600" dirty="0" smtClean="0">
                <a:latin typeface="標楷體" pitchFamily="65" charset="-120"/>
                <a:ea typeface="標楷體" pitchFamily="65" charset="-120"/>
              </a:rPr>
              <a:t>法規。 </a:t>
            </a:r>
            <a:endParaRPr lang="zh-TW" altLang="en-US" sz="2600" dirty="0">
              <a:latin typeface="標楷體" pitchFamily="65" charset="-120"/>
              <a:ea typeface="標楷體" pitchFamily="65" charset="-120"/>
            </a:endParaRPr>
          </a:p>
          <a:p>
            <a:pPr marL="1076325" indent="-355600">
              <a:buNone/>
            </a:pPr>
            <a:r>
              <a:rPr lang="en-US" altLang="zh-TW" sz="2600" dirty="0" smtClean="0">
                <a:latin typeface="標楷體" pitchFamily="65" charset="-120"/>
                <a:ea typeface="標楷體" pitchFamily="65" charset="-120"/>
              </a:rPr>
              <a:t>3.</a:t>
            </a:r>
            <a:r>
              <a:rPr lang="zh-TW" altLang="en-US" sz="2600" dirty="0" smtClean="0">
                <a:latin typeface="標楷體" pitchFamily="65" charset="-120"/>
                <a:ea typeface="標楷體" pitchFamily="65" charset="-120"/>
              </a:rPr>
              <a:t>國教</a:t>
            </a:r>
            <a:r>
              <a:rPr lang="zh-TW" altLang="en-US" sz="2600" dirty="0">
                <a:latin typeface="標楷體" pitchFamily="65" charset="-120"/>
                <a:ea typeface="標楷體" pitchFamily="65" charset="-120"/>
              </a:rPr>
              <a:t>署相關專業服務中心分區到校巡迴服務</a:t>
            </a:r>
            <a:r>
              <a:rPr lang="zh-TW" altLang="en-US" sz="2600" dirty="0" smtClean="0">
                <a:latin typeface="標楷體" pitchFamily="65" charset="-120"/>
                <a:ea typeface="標楷體" pitchFamily="65" charset="-120"/>
              </a:rPr>
              <a:t>簽到表應寄</a:t>
            </a:r>
            <a:r>
              <a:rPr lang="zh-TW" altLang="en-US" sz="2600" dirty="0">
                <a:latin typeface="標楷體" pitchFamily="65" charset="-120"/>
                <a:ea typeface="標楷體" pitchFamily="65" charset="-120"/>
              </a:rPr>
              <a:t>回所轄屬分區。 </a:t>
            </a:r>
          </a:p>
          <a:p>
            <a:pPr marL="1076325" indent="-355600">
              <a:buNone/>
            </a:pPr>
            <a:r>
              <a:rPr lang="en-US" altLang="zh-TW" sz="2600" dirty="0">
                <a:latin typeface="標楷體" pitchFamily="65" charset="-120"/>
                <a:ea typeface="標楷體" pitchFamily="65" charset="-120"/>
              </a:rPr>
              <a:t>4</a:t>
            </a:r>
            <a:r>
              <a:rPr lang="en-US" altLang="zh-TW" sz="2600" dirty="0" smtClean="0">
                <a:latin typeface="標楷體" pitchFamily="65" charset="-120"/>
                <a:ea typeface="標楷體" pitchFamily="65" charset="-120"/>
              </a:rPr>
              <a:t>.</a:t>
            </a:r>
            <a:r>
              <a:rPr lang="zh-TW" altLang="en-US" sz="2600" dirty="0" smtClean="0">
                <a:latin typeface="標楷體" pitchFamily="65" charset="-120"/>
                <a:ea typeface="標楷體" pitchFamily="65" charset="-120"/>
              </a:rPr>
              <a:t>專業人員對</a:t>
            </a:r>
            <a:r>
              <a:rPr lang="zh-TW" altLang="en-US" sz="2600" dirty="0">
                <a:latin typeface="標楷體" pitchFamily="65" charset="-120"/>
                <a:ea typeface="標楷體" pitchFamily="65" charset="-120"/>
              </a:rPr>
              <a:t>個案學生之整體服務以小時為單位</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981075" indent="0">
              <a:buNone/>
            </a:pPr>
            <a:r>
              <a:rPr lang="zh-TW" altLang="en-US" sz="2600" dirty="0" smtClean="0">
                <a:latin typeface="標楷體" pitchFamily="65" charset="-120"/>
                <a:ea typeface="標楷體" pitchFamily="65" charset="-120"/>
              </a:rPr>
              <a:t>如當日</a:t>
            </a:r>
            <a:r>
              <a:rPr lang="zh-TW" altLang="en-US" sz="2600" dirty="0">
                <a:latin typeface="標楷體" pitchFamily="65" charset="-120"/>
                <a:ea typeface="標楷體" pitchFamily="65" charset="-120"/>
              </a:rPr>
              <a:t>學生臨時缺席，則與該生之教師晤談學生</a:t>
            </a:r>
            <a:r>
              <a:rPr lang="zh-TW" altLang="en-US" sz="2600" dirty="0" smtClean="0">
                <a:latin typeface="標楷體" pitchFamily="65" charset="-120"/>
                <a:ea typeface="標楷體" pitchFamily="65" charset="-120"/>
              </a:rPr>
              <a:t>相關問題</a:t>
            </a:r>
            <a:r>
              <a:rPr lang="zh-TW" altLang="en-US" sz="2600" dirty="0">
                <a:latin typeface="標楷體" pitchFamily="65" charset="-120"/>
                <a:ea typeface="標楷體" pitchFamily="65" charset="-120"/>
              </a:rPr>
              <a:t>，共同解決該生之主要需求，以擬定</a:t>
            </a:r>
            <a:r>
              <a:rPr lang="zh-TW" altLang="en-US" sz="2600" dirty="0" smtClean="0">
                <a:latin typeface="標楷體" pitchFamily="65" charset="-120"/>
                <a:ea typeface="標楷體" pitchFamily="65" charset="-120"/>
              </a:rPr>
              <a:t>最佳策</a:t>
            </a:r>
            <a:r>
              <a:rPr lang="zh-TW" altLang="en-US" sz="2600" dirty="0">
                <a:latin typeface="標楷體" pitchFamily="65" charset="-120"/>
                <a:ea typeface="標楷體" pitchFamily="65" charset="-120"/>
              </a:rPr>
              <a:t>略或</a:t>
            </a:r>
            <a:r>
              <a:rPr lang="zh-TW" altLang="en-US" sz="2600" dirty="0" smtClean="0">
                <a:latin typeface="標楷體" pitchFamily="65" charset="-120"/>
                <a:ea typeface="標楷體" pitchFamily="65" charset="-120"/>
              </a:rPr>
              <a:t>調整環境</a:t>
            </a:r>
            <a:r>
              <a:rPr lang="zh-TW" altLang="en-US" sz="2600" dirty="0">
                <a:latin typeface="標楷體" pitchFamily="65" charset="-120"/>
                <a:ea typeface="標楷體" pitchFamily="65" charset="-120"/>
              </a:rPr>
              <a:t>。 </a:t>
            </a:r>
          </a:p>
          <a:p>
            <a:pPr marL="1076325" indent="-355600">
              <a:buNone/>
            </a:pPr>
            <a:r>
              <a:rPr lang="en-US" altLang="zh-TW" sz="2600" dirty="0">
                <a:latin typeface="標楷體" pitchFamily="65" charset="-120"/>
                <a:ea typeface="標楷體" pitchFamily="65" charset="-120"/>
              </a:rPr>
              <a:t>5</a:t>
            </a:r>
            <a:r>
              <a:rPr lang="en-US" altLang="zh-TW" sz="2600" dirty="0" smtClean="0">
                <a:latin typeface="標楷體" pitchFamily="65" charset="-120"/>
                <a:ea typeface="標楷體" pitchFamily="65" charset="-120"/>
              </a:rPr>
              <a:t>.</a:t>
            </a:r>
            <a:r>
              <a:rPr lang="zh-TW" altLang="en-US" sz="2600" dirty="0" smtClean="0">
                <a:latin typeface="標楷體" pitchFamily="65" charset="-120"/>
                <a:ea typeface="標楷體" pitchFamily="65" charset="-120"/>
              </a:rPr>
              <a:t>服務</a:t>
            </a:r>
            <a:r>
              <a:rPr lang="zh-TW" altLang="en-US" sz="2600" dirty="0">
                <a:latin typeface="標楷體" pitchFamily="65" charset="-120"/>
                <a:ea typeface="標楷體" pitchFamily="65" charset="-120"/>
              </a:rPr>
              <a:t>或會談地點安排以安全舒適、隱密處為主</a:t>
            </a:r>
            <a:r>
              <a:rPr lang="zh-TW" altLang="en-US" sz="2600" dirty="0" smtClean="0">
                <a:latin typeface="標楷體" pitchFamily="65" charset="-120"/>
                <a:ea typeface="標楷體" pitchFamily="65" charset="-120"/>
              </a:rPr>
              <a:t>，切</a:t>
            </a:r>
            <a:r>
              <a:rPr lang="zh-TW" altLang="en-US" sz="2600" dirty="0">
                <a:latin typeface="標楷體" pitchFamily="65" charset="-120"/>
                <a:ea typeface="標楷體" pitchFamily="65" charset="-120"/>
              </a:rPr>
              <a:t>勿在</a:t>
            </a:r>
            <a:r>
              <a:rPr lang="zh-TW" altLang="en-US" sz="2600" dirty="0" smtClean="0">
                <a:latin typeface="標楷體" pitchFamily="65" charset="-120"/>
                <a:ea typeface="標楷體" pitchFamily="65" charset="-120"/>
              </a:rPr>
              <a:t>公共</a:t>
            </a:r>
            <a:r>
              <a:rPr lang="zh-TW" altLang="en-US" sz="2600" dirty="0">
                <a:latin typeface="標楷體" pitchFamily="65" charset="-120"/>
                <a:ea typeface="標楷體" pitchFamily="65" charset="-120"/>
              </a:rPr>
              <a:t>或開放式空間進行</a:t>
            </a:r>
            <a:r>
              <a:rPr lang="zh-TW" altLang="en-US" sz="2600" dirty="0" smtClean="0">
                <a:latin typeface="標楷體" pitchFamily="65" charset="-120"/>
                <a:ea typeface="標楷體" pitchFamily="65" charset="-120"/>
              </a:rPr>
              <a:t>。</a:t>
            </a:r>
            <a:endParaRPr lang="zh-TW" altLang="en-US" sz="2600" dirty="0">
              <a:latin typeface="標楷體" pitchFamily="65" charset="-120"/>
              <a:ea typeface="標楷體" pitchFamily="65" charset="-120"/>
            </a:endParaRPr>
          </a:p>
        </p:txBody>
      </p:sp>
    </p:spTree>
    <p:extLst>
      <p:ext uri="{BB962C8B-B14F-4D97-AF65-F5344CB8AC3E}">
        <p14:creationId xmlns:p14="http://schemas.microsoft.com/office/powerpoint/2010/main" val="2296502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
        <p:nvSpPr>
          <p:cNvPr id="3" name="內容版面配置區 2"/>
          <p:cNvSpPr>
            <a:spLocks noGrp="1"/>
          </p:cNvSpPr>
          <p:nvPr>
            <p:ph idx="1"/>
          </p:nvPr>
        </p:nvSpPr>
        <p:spPr>
          <a:xfrm>
            <a:off x="609600" y="1600200"/>
            <a:ext cx="10972800" cy="4997152"/>
          </a:xfrm>
        </p:spPr>
        <p:txBody>
          <a:bodyPr>
            <a:no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三</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執行方面</a:t>
            </a:r>
            <a:endParaRPr lang="en-US" altLang="zh-TW" sz="2800" dirty="0">
              <a:latin typeface="標楷體" pitchFamily="65" charset="-120"/>
              <a:ea typeface="標楷體" pitchFamily="65" charset="-120"/>
            </a:endParaRPr>
          </a:p>
          <a:p>
            <a:pPr marL="1076325" indent="-355600">
              <a:buNone/>
            </a:pPr>
            <a:r>
              <a:rPr lang="en-US" altLang="zh-TW" sz="2800" dirty="0" smtClean="0">
                <a:latin typeface="標楷體" pitchFamily="65" charset="-120"/>
                <a:ea typeface="標楷體" pitchFamily="65" charset="-120"/>
              </a:rPr>
              <a:t>6.</a:t>
            </a:r>
            <a:r>
              <a:rPr lang="zh-TW" altLang="en-US" sz="2800" dirty="0" smtClean="0">
                <a:latin typeface="標楷體" pitchFamily="65" charset="-120"/>
                <a:ea typeface="標楷體" pitchFamily="65" charset="-120"/>
              </a:rPr>
              <a:t>專業人員服務</a:t>
            </a:r>
            <a:r>
              <a:rPr lang="zh-TW" altLang="en-US" sz="2800" dirty="0">
                <a:latin typeface="標楷體" pitchFamily="65" charset="-120"/>
                <a:ea typeface="標楷體" pitchFamily="65" charset="-120"/>
              </a:rPr>
              <a:t>當日，學校務必安排該生導師、任</a:t>
            </a:r>
            <a:r>
              <a:rPr lang="zh-TW" altLang="en-US" sz="2800" dirty="0" smtClean="0">
                <a:latin typeface="標楷體" pitchFamily="65" charset="-120"/>
                <a:ea typeface="標楷體" pitchFamily="65" charset="-120"/>
              </a:rPr>
              <a:t>課老</a:t>
            </a:r>
            <a:r>
              <a:rPr lang="zh-TW" altLang="en-US" sz="2800" dirty="0">
                <a:latin typeface="標楷體" pitchFamily="65" charset="-120"/>
                <a:ea typeface="標楷體" pitchFamily="65" charset="-120"/>
              </a:rPr>
              <a:t>師、</a:t>
            </a:r>
            <a:r>
              <a:rPr lang="zh-TW" altLang="en-US" sz="2800" dirty="0" smtClean="0">
                <a:latin typeface="標楷體" pitchFamily="65" charset="-120"/>
                <a:ea typeface="標楷體" pitchFamily="65" charset="-120"/>
              </a:rPr>
              <a:t>特教</a:t>
            </a:r>
            <a:r>
              <a:rPr lang="zh-TW" altLang="en-US" sz="2800" dirty="0">
                <a:latin typeface="標楷體" pitchFamily="65" charset="-120"/>
                <a:ea typeface="標楷體" pitchFamily="65" charset="-120"/>
              </a:rPr>
              <a:t>老師或家長參與</a:t>
            </a:r>
            <a:r>
              <a:rPr lang="zh-TW" altLang="en-US" sz="2800" dirty="0" smtClean="0">
                <a:latin typeface="標楷體" pitchFamily="65" charset="-120"/>
                <a:ea typeface="標楷體" pitchFamily="65" charset="-120"/>
              </a:rPr>
              <a:t>，專業人員應</a:t>
            </a:r>
            <a:r>
              <a:rPr lang="zh-TW" altLang="en-US" sz="2800" dirty="0">
                <a:latin typeface="標楷體" pitchFamily="65" charset="-120"/>
                <a:ea typeface="標楷體" pitchFamily="65" charset="-120"/>
              </a:rPr>
              <a:t>與</a:t>
            </a:r>
            <a:r>
              <a:rPr lang="zh-TW" altLang="en-US" sz="2800" dirty="0" smtClean="0">
                <a:latin typeface="標楷體" pitchFamily="65" charset="-120"/>
                <a:ea typeface="標楷體" pitchFamily="65" charset="-120"/>
              </a:rPr>
              <a:t>以上人員討論後方可結案離開學校。 </a:t>
            </a:r>
          </a:p>
          <a:p>
            <a:pPr marL="1076325" indent="-355600">
              <a:buNone/>
            </a:pPr>
            <a:r>
              <a:rPr lang="en-US" altLang="zh-TW" sz="2800" dirty="0">
                <a:latin typeface="標楷體" pitchFamily="65" charset="-120"/>
                <a:ea typeface="標楷體" pitchFamily="65" charset="-120"/>
              </a:rPr>
              <a:t>7</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學校</a:t>
            </a:r>
            <a:r>
              <a:rPr lang="zh-TW" altLang="en-US" sz="2800" dirty="0">
                <a:latin typeface="標楷體" pitchFamily="65" charset="-120"/>
                <a:ea typeface="標楷體" pitchFamily="65" charset="-120"/>
              </a:rPr>
              <a:t>端</a:t>
            </a:r>
            <a:r>
              <a:rPr lang="zh-TW" altLang="en-US" sz="2800" dirty="0" smtClean="0">
                <a:latin typeface="標楷體" pitchFamily="65" charset="-120"/>
                <a:ea typeface="標楷體" pitchFamily="65" charset="-120"/>
              </a:rPr>
              <a:t>教師須與專業人員共同</a:t>
            </a:r>
            <a:r>
              <a:rPr lang="zh-TW" altLang="en-US" sz="2800" dirty="0">
                <a:latin typeface="標楷體" pitchFamily="65" charset="-120"/>
                <a:ea typeface="標楷體" pitchFamily="65" charset="-120"/>
              </a:rPr>
              <a:t>研擬策略或方案</a:t>
            </a:r>
            <a:r>
              <a:rPr lang="zh-TW" altLang="en-US" sz="2800" dirty="0" smtClean="0">
                <a:latin typeface="標楷體" pitchFamily="65" charset="-120"/>
                <a:ea typeface="標楷體" pitchFamily="65" charset="-120"/>
              </a:rPr>
              <a:t>，教師</a:t>
            </a:r>
            <a:r>
              <a:rPr lang="zh-TW" altLang="en-US" sz="2800" dirty="0">
                <a:latin typeface="標楷體" pitchFamily="65" charset="-120"/>
                <a:ea typeface="標楷體" pitchFamily="65" charset="-120"/>
              </a:rPr>
              <a:t>應</a:t>
            </a:r>
            <a:r>
              <a:rPr lang="zh-TW" altLang="en-US" sz="2800" dirty="0" smtClean="0">
                <a:latin typeface="標楷體" pitchFamily="65" charset="-120"/>
                <a:ea typeface="標楷體" pitchFamily="65" charset="-120"/>
              </a:rPr>
              <a:t>將專業人員提出</a:t>
            </a:r>
            <a:r>
              <a:rPr lang="zh-TW" altLang="en-US" sz="2800" dirty="0">
                <a:latin typeface="標楷體" pitchFamily="65" charset="-120"/>
                <a:ea typeface="標楷體" pitchFamily="65" charset="-120"/>
              </a:rPr>
              <a:t>之建議融入相關課程教學</a:t>
            </a:r>
            <a:r>
              <a:rPr lang="zh-TW" altLang="en-US"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a:p>
            <a:pPr marL="1076325" indent="-355600">
              <a:buNone/>
            </a:pPr>
            <a:r>
              <a:rPr lang="en-US" altLang="zh-TW" sz="2800" dirty="0" smtClean="0">
                <a:latin typeface="標楷體" pitchFamily="65" charset="-120"/>
                <a:ea typeface="標楷體" pitchFamily="65" charset="-120"/>
              </a:rPr>
              <a:t>8.</a:t>
            </a:r>
            <a:r>
              <a:rPr lang="zh-TW" altLang="en-US" sz="2800" dirty="0" smtClean="0">
                <a:latin typeface="標楷體" pitchFamily="65" charset="-120"/>
                <a:ea typeface="標楷體" pitchFamily="65" charset="-120"/>
              </a:rPr>
              <a:t>高</a:t>
            </a:r>
            <a:r>
              <a:rPr lang="zh-TW" altLang="en-US" sz="2800" dirty="0">
                <a:latin typeface="標楷體" pitchFamily="65" charset="-120"/>
                <a:ea typeface="標楷體" pitchFamily="65" charset="-120"/>
              </a:rPr>
              <a:t>三年段學生因</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月即將畢業，應優先服務。 </a:t>
            </a:r>
          </a:p>
          <a:p>
            <a:pPr marL="1076325" indent="-355600">
              <a:buNone/>
            </a:pPr>
            <a:r>
              <a:rPr lang="en-US" altLang="zh-TW" sz="2800" dirty="0">
                <a:latin typeface="標楷體" pitchFamily="65" charset="-120"/>
                <a:ea typeface="標楷體" pitchFamily="65" charset="-120"/>
              </a:rPr>
              <a:t>9</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專業人員之</a:t>
            </a:r>
            <a:r>
              <a:rPr lang="zh-TW" altLang="en-US" sz="2800" dirty="0">
                <a:latin typeface="標楷體" pitchFamily="65" charset="-120"/>
                <a:ea typeface="標楷體" pitchFamily="65" charset="-120"/>
              </a:rPr>
              <a:t>建議應後附於該生個別化教育</a:t>
            </a:r>
            <a:r>
              <a:rPr lang="zh-TW" altLang="en-US" sz="2800" dirty="0" smtClean="0">
                <a:latin typeface="標楷體" pitchFamily="65" charset="-120"/>
                <a:ea typeface="標楷體" pitchFamily="65" charset="-120"/>
              </a:rPr>
              <a:t>計畫中</a:t>
            </a:r>
            <a:r>
              <a:rPr lang="zh-TW" altLang="en-US" sz="2800" dirty="0">
                <a:latin typeface="標楷體" pitchFamily="65" charset="-120"/>
                <a:ea typeface="標楷體" pitchFamily="65" charset="-120"/>
              </a:rPr>
              <a:t>，作為</a:t>
            </a:r>
            <a:r>
              <a:rPr lang="zh-TW" altLang="en-US" sz="2800" dirty="0" smtClean="0">
                <a:latin typeface="標楷體" pitchFamily="65" charset="-120"/>
                <a:ea typeface="標楷體" pitchFamily="65" charset="-120"/>
              </a:rPr>
              <a:t>教學</a:t>
            </a:r>
            <a:r>
              <a:rPr lang="zh-TW" altLang="en-US" sz="2800" dirty="0">
                <a:latin typeface="標楷體" pitchFamily="65" charset="-120"/>
                <a:ea typeface="標楷體" pitchFamily="65" charset="-120"/>
              </a:rPr>
              <a:t>與環境</a:t>
            </a:r>
            <a:r>
              <a:rPr lang="zh-TW" altLang="en-US" sz="2800" dirty="0" smtClean="0">
                <a:latin typeface="標楷體" pitchFamily="65" charset="-120"/>
                <a:ea typeface="標楷體" pitchFamily="65" charset="-120"/>
              </a:rPr>
              <a:t>調整之參考依據</a:t>
            </a:r>
            <a:r>
              <a:rPr lang="zh-TW" altLang="en-US" sz="2800" dirty="0">
                <a:latin typeface="標楷體" pitchFamily="65" charset="-120"/>
                <a:ea typeface="標楷體" pitchFamily="65" charset="-120"/>
              </a:rPr>
              <a:t>。 </a:t>
            </a:r>
          </a:p>
          <a:p>
            <a:pPr marL="1076325" indent="-355600">
              <a:buNone/>
            </a:pPr>
            <a:endParaRPr lang="en-US" altLang="zh-TW" sz="1800" dirty="0" smtClean="0">
              <a:latin typeface="標楷體" pitchFamily="65" charset="-120"/>
              <a:ea typeface="標楷體" pitchFamily="65" charset="-120"/>
            </a:endParaRPr>
          </a:p>
          <a:p>
            <a:pPr marL="1076325" indent="-355600">
              <a:buNone/>
            </a:pPr>
            <a:r>
              <a:rPr lang="zh-TW" altLang="en-US" sz="1800" dirty="0" smtClean="0">
                <a:latin typeface="標楷體" pitchFamily="65" charset="-120"/>
                <a:ea typeface="標楷體" pitchFamily="65" charset="-120"/>
              </a:rPr>
              <a:t> </a:t>
            </a:r>
            <a:endParaRPr lang="zh-TW" altLang="en-US" sz="1800" dirty="0">
              <a:latin typeface="標楷體" pitchFamily="65" charset="-120"/>
              <a:ea typeface="標楷體" pitchFamily="65" charset="-120"/>
            </a:endParaRPr>
          </a:p>
        </p:txBody>
      </p:sp>
    </p:spTree>
    <p:extLst>
      <p:ext uri="{BB962C8B-B14F-4D97-AF65-F5344CB8AC3E}">
        <p14:creationId xmlns:p14="http://schemas.microsoft.com/office/powerpoint/2010/main" val="1981666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
        <p:nvSpPr>
          <p:cNvPr id="3" name="內容版面配置區 2"/>
          <p:cNvSpPr>
            <a:spLocks noGrp="1"/>
          </p:cNvSpPr>
          <p:nvPr>
            <p:ph idx="1"/>
          </p:nvPr>
        </p:nvSpPr>
        <p:spPr>
          <a:xfrm>
            <a:off x="609600" y="1196752"/>
            <a:ext cx="10972800" cy="5400600"/>
          </a:xfrm>
        </p:spPr>
        <p:txBody>
          <a:bodyPr>
            <a:no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三</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執行方面</a:t>
            </a:r>
            <a:endParaRPr lang="en-US" altLang="zh-TW" sz="2800" dirty="0">
              <a:latin typeface="標楷體" pitchFamily="65" charset="-120"/>
              <a:ea typeface="標楷體" pitchFamily="65" charset="-120"/>
            </a:endParaRPr>
          </a:p>
          <a:p>
            <a:pPr marL="1165225" indent="-444500">
              <a:buNone/>
            </a:pPr>
            <a:r>
              <a:rPr lang="en-US" altLang="zh-TW" sz="2800" dirty="0" smtClean="0">
                <a:latin typeface="標楷體" pitchFamily="65" charset="-120"/>
                <a:ea typeface="標楷體" pitchFamily="65" charset="-120"/>
              </a:rPr>
              <a:t>10.</a:t>
            </a:r>
            <a:r>
              <a:rPr lang="zh-TW" altLang="en-US" sz="2800" dirty="0" smtClean="0">
                <a:latin typeface="標楷體" pitchFamily="65" charset="-120"/>
                <a:ea typeface="標楷體" pitchFamily="65" charset="-120"/>
              </a:rPr>
              <a:t>學校召開個別化教育計畫會議，必要時得邀請相關專業人員出席。 如相關專業人員未能出席時可提供口頭或書面資料，或以視訊會議方式進行，研擬適合學生進行之課程目標及教學方式或其他支持系統。 </a:t>
            </a:r>
            <a:endParaRPr lang="en-US" altLang="zh-TW" sz="2800" dirty="0" smtClean="0">
              <a:latin typeface="標楷體" pitchFamily="65" charset="-120"/>
              <a:ea typeface="標楷體" pitchFamily="65" charset="-120"/>
            </a:endParaRPr>
          </a:p>
          <a:p>
            <a:pPr marL="1165225" indent="-442913">
              <a:buNone/>
            </a:pPr>
            <a:r>
              <a:rPr lang="en-US" altLang="zh-TW" sz="2800" dirty="0" smtClean="0">
                <a:latin typeface="標楷體" pitchFamily="65" charset="-120"/>
                <a:ea typeface="標楷體" pitchFamily="65" charset="-120"/>
              </a:rPr>
              <a:t>11.</a:t>
            </a:r>
            <a:r>
              <a:rPr lang="zh-TW" altLang="en-US" sz="2800" dirty="0" smtClean="0">
                <a:latin typeface="標楷體" pitchFamily="65" charset="-120"/>
                <a:ea typeface="標楷體" pitchFamily="65" charset="-120"/>
              </a:rPr>
              <a:t>經評估後如須轉介其他專業人員、醫療單位或結案，須再與家長聯繫說明。</a:t>
            </a:r>
            <a:endParaRPr lang="en-US" altLang="zh-TW" sz="2800" dirty="0" smtClean="0">
              <a:latin typeface="標楷體" pitchFamily="65" charset="-120"/>
              <a:ea typeface="標楷體" pitchFamily="65" charset="-120"/>
            </a:endParaRPr>
          </a:p>
          <a:p>
            <a:pPr marL="1165225" indent="-442913">
              <a:buNone/>
            </a:pPr>
            <a:r>
              <a:rPr lang="en-US" altLang="zh-TW" sz="2800" dirty="0" smtClean="0">
                <a:latin typeface="標楷體" pitchFamily="65" charset="-120"/>
                <a:ea typeface="標楷體" pitchFamily="65" charset="-120"/>
              </a:rPr>
              <a:t>12.</a:t>
            </a:r>
            <a:r>
              <a:rPr lang="zh-TW" altLang="en-US" sz="2800" dirty="0" smtClean="0">
                <a:latin typeface="標楷體" pitchFamily="65" charset="-120"/>
                <a:ea typeface="標楷體" pitchFamily="65" charset="-120"/>
              </a:rPr>
              <a:t>學校端應於專業人員到校巡迴服務時，將專業人員服務情形拍照記錄，請注意避免拍攝學生正面，並將照片寄回所轄屬分區。</a:t>
            </a:r>
            <a:endParaRPr lang="en-US" altLang="zh-TW" sz="2800" dirty="0" smtClean="0">
              <a:latin typeface="標楷體" pitchFamily="65" charset="-120"/>
              <a:ea typeface="標楷體" pitchFamily="65" charset="-120"/>
            </a:endParaRPr>
          </a:p>
          <a:p>
            <a:pPr marL="1165225" indent="-442913">
              <a:buNone/>
            </a:pPr>
            <a:r>
              <a:rPr lang="en-US" altLang="zh-TW" sz="2800" dirty="0" smtClean="0">
                <a:latin typeface="標楷體" pitchFamily="65" charset="-120"/>
                <a:ea typeface="標楷體" pitchFamily="65" charset="-120"/>
              </a:rPr>
              <a:t>13.</a:t>
            </a:r>
            <a:r>
              <a:rPr lang="zh-TW" altLang="en-US" sz="2800" dirty="0" smtClean="0">
                <a:latin typeface="標楷體" pitchFamily="65" charset="-120"/>
                <a:ea typeface="標楷體" pitchFamily="65" charset="-120"/>
              </a:rPr>
              <a:t>學校端特教業務承辦人員，應負責聯繫接受服務學生、該生導師、任課老師或家長，以使整體服務順利完成。</a:t>
            </a:r>
            <a:endParaRPr lang="en-US" altLang="zh-TW" sz="2800" dirty="0">
              <a:latin typeface="標楷體" pitchFamily="65" charset="-120"/>
              <a:ea typeface="標楷體" pitchFamily="65" charset="-120"/>
            </a:endParaRPr>
          </a:p>
        </p:txBody>
      </p:sp>
    </p:spTree>
    <p:extLst>
      <p:ext uri="{BB962C8B-B14F-4D97-AF65-F5344CB8AC3E}">
        <p14:creationId xmlns:p14="http://schemas.microsoft.com/office/powerpoint/2010/main" val="123821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目錄</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p:txBody>
          <a:bodyPr>
            <a:normAutofit fontScale="92500" lnSpcReduction="10000"/>
          </a:bodyPr>
          <a:lstStyle/>
          <a:p>
            <a:pPr marL="0" indent="0">
              <a:buNone/>
            </a:pPr>
            <a:r>
              <a:rPr lang="zh-TW" altLang="en-US" sz="3000" dirty="0" smtClean="0">
                <a:latin typeface="標楷體" pitchFamily="65" charset="-120"/>
                <a:ea typeface="標楷體" pitchFamily="65" charset="-120"/>
              </a:rPr>
              <a:t>一、為什麼需要相關專業服務及線上作業</a:t>
            </a:r>
            <a:endParaRPr lang="en-US" altLang="zh-TW" sz="3000" dirty="0" smtClean="0">
              <a:latin typeface="標楷體" pitchFamily="65" charset="-120"/>
              <a:ea typeface="標楷體" pitchFamily="65" charset="-120"/>
            </a:endParaRPr>
          </a:p>
          <a:p>
            <a:pPr marL="0" indent="0">
              <a:buNone/>
            </a:pPr>
            <a:r>
              <a:rPr lang="zh-TW" altLang="en-US" sz="3000" dirty="0" smtClean="0">
                <a:latin typeface="標楷體" pitchFamily="65" charset="-120"/>
                <a:ea typeface="標楷體" pitchFamily="65" charset="-120"/>
              </a:rPr>
              <a:t>二、學校承辦人注意事項</a:t>
            </a:r>
            <a:endParaRPr lang="en-US" altLang="zh-TW" sz="3000" dirty="0" smtClean="0">
              <a:latin typeface="標楷體" pitchFamily="65" charset="-120"/>
              <a:ea typeface="標楷體" pitchFamily="65" charset="-120"/>
            </a:endParaRPr>
          </a:p>
          <a:p>
            <a:pPr marL="0" indent="0">
              <a:buNone/>
            </a:pPr>
            <a:r>
              <a:rPr lang="zh-TW" altLang="en-US" sz="3000" dirty="0">
                <a:latin typeface="標楷體" pitchFamily="65" charset="-120"/>
                <a:ea typeface="標楷體" pitchFamily="65" charset="-120"/>
              </a:rPr>
              <a:t>三、學校承辦人工作執行</a:t>
            </a:r>
            <a:r>
              <a:rPr lang="zh-TW" altLang="en-US" sz="3000" dirty="0" smtClean="0">
                <a:latin typeface="標楷體" pitchFamily="65" charset="-120"/>
                <a:ea typeface="標楷體" pitchFamily="65" charset="-120"/>
              </a:rPr>
              <a:t>流程</a:t>
            </a:r>
            <a:endParaRPr lang="en-US" altLang="zh-TW" sz="3000" dirty="0" smtClean="0">
              <a:latin typeface="標楷體" pitchFamily="65" charset="-120"/>
              <a:ea typeface="標楷體" pitchFamily="65" charset="-120"/>
            </a:endParaRPr>
          </a:p>
          <a:p>
            <a:pPr marL="0" indent="0">
              <a:buNone/>
            </a:pPr>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一</a:t>
            </a:r>
            <a:r>
              <a:rPr lang="en-US" altLang="zh-TW" sz="2400" dirty="0" smtClean="0">
                <a:latin typeface="標楷體" pitchFamily="65" charset="-120"/>
                <a:ea typeface="標楷體" pitchFamily="65" charset="-120"/>
              </a:rPr>
              <a:t>)</a:t>
            </a:r>
            <a:r>
              <a:rPr lang="zh-TW" altLang="en-US" sz="2400" dirty="0">
                <a:latin typeface="標楷體" pitchFamily="65" charset="-120"/>
                <a:ea typeface="標楷體" pitchFamily="65" charset="-120"/>
              </a:rPr>
              <a:t>學校承辦人</a:t>
            </a:r>
            <a:r>
              <a:rPr lang="zh-TW" altLang="en-US" sz="2400" b="1" dirty="0" smtClean="0">
                <a:latin typeface="標楷體" pitchFamily="65" charset="-120"/>
                <a:ea typeface="標楷體" pitchFamily="65" charset="-120"/>
              </a:rPr>
              <a:t>申請方面</a:t>
            </a:r>
            <a:endParaRPr lang="en-US" altLang="zh-TW" sz="2400" dirty="0" smtClean="0">
              <a:latin typeface="標楷體" pitchFamily="65" charset="-120"/>
              <a:ea typeface="標楷體" pitchFamily="65" charset="-120"/>
            </a:endParaRPr>
          </a:p>
          <a:p>
            <a:pPr marL="0" indent="0">
              <a:buNone/>
            </a:pPr>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二</a:t>
            </a:r>
            <a:r>
              <a:rPr lang="en-US" altLang="zh-TW" sz="2400" dirty="0" smtClean="0">
                <a:latin typeface="標楷體" pitchFamily="65" charset="-120"/>
                <a:ea typeface="標楷體" pitchFamily="65" charset="-120"/>
              </a:rPr>
              <a:t>)</a:t>
            </a:r>
            <a:r>
              <a:rPr lang="zh-TW" altLang="en-US" sz="2400" dirty="0">
                <a:latin typeface="標楷體" pitchFamily="65" charset="-120"/>
                <a:ea typeface="標楷體" pitchFamily="65" charset="-120"/>
              </a:rPr>
              <a:t>學校承辦人</a:t>
            </a:r>
            <a:r>
              <a:rPr lang="zh-TW" altLang="en-US" sz="2400" b="1" dirty="0" smtClean="0">
                <a:latin typeface="標楷體" pitchFamily="65" charset="-120"/>
                <a:ea typeface="標楷體" pitchFamily="65" charset="-120"/>
              </a:rPr>
              <a:t>審核方面</a:t>
            </a:r>
            <a:endParaRPr lang="en-US" altLang="zh-TW" sz="2400" dirty="0" smtClean="0">
              <a:latin typeface="標楷體" pitchFamily="65" charset="-120"/>
              <a:ea typeface="標楷體" pitchFamily="65" charset="-120"/>
            </a:endParaRPr>
          </a:p>
          <a:p>
            <a:pPr marL="0" indent="0">
              <a:buNone/>
            </a:pPr>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三</a:t>
            </a:r>
            <a:r>
              <a:rPr lang="en-US" altLang="zh-TW" sz="2400" dirty="0" smtClean="0">
                <a:latin typeface="標楷體" pitchFamily="65" charset="-120"/>
                <a:ea typeface="標楷體" pitchFamily="65" charset="-120"/>
              </a:rPr>
              <a:t>)</a:t>
            </a:r>
            <a:r>
              <a:rPr lang="zh-TW" altLang="en-US" sz="2400" dirty="0">
                <a:latin typeface="標楷體" pitchFamily="65" charset="-120"/>
                <a:ea typeface="標楷體" pitchFamily="65" charset="-120"/>
              </a:rPr>
              <a:t>學校承辦人</a:t>
            </a:r>
            <a:r>
              <a:rPr lang="zh-TW" altLang="en-US" sz="2400" b="1" dirty="0" smtClean="0">
                <a:latin typeface="標楷體" pitchFamily="65" charset="-120"/>
                <a:ea typeface="標楷體" pitchFamily="65" charset="-120"/>
              </a:rPr>
              <a:t>執行方面</a:t>
            </a:r>
            <a:endParaRPr lang="en-US" altLang="zh-TW" sz="2400" dirty="0" smtClean="0">
              <a:latin typeface="標楷體" pitchFamily="65" charset="-120"/>
              <a:ea typeface="標楷體" pitchFamily="65" charset="-120"/>
            </a:endParaRPr>
          </a:p>
          <a:p>
            <a:pPr marL="0" indent="0">
              <a:buNone/>
            </a:pPr>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四</a:t>
            </a:r>
            <a:r>
              <a:rPr lang="en-US" altLang="zh-TW" sz="2400" dirty="0" smtClean="0">
                <a:latin typeface="標楷體" pitchFamily="65" charset="-120"/>
                <a:ea typeface="標楷體" pitchFamily="65" charset="-120"/>
              </a:rPr>
              <a:t>)</a:t>
            </a:r>
            <a:r>
              <a:rPr lang="zh-TW" altLang="en-US" sz="2400" dirty="0">
                <a:latin typeface="標楷體" pitchFamily="65" charset="-120"/>
                <a:ea typeface="標楷體" pitchFamily="65" charset="-120"/>
              </a:rPr>
              <a:t>學校承辦人</a:t>
            </a:r>
            <a:r>
              <a:rPr lang="zh-TW" altLang="en-US" sz="2400" b="1" dirty="0" smtClean="0">
                <a:latin typeface="標楷體" pitchFamily="65" charset="-120"/>
                <a:ea typeface="標楷體" pitchFamily="65" charset="-120"/>
              </a:rPr>
              <a:t>服務</a:t>
            </a:r>
            <a:r>
              <a:rPr lang="zh-TW" altLang="en-US" sz="2400" b="1" dirty="0">
                <a:latin typeface="標楷體" pitchFamily="65" charset="-120"/>
                <a:ea typeface="標楷體" pitchFamily="65" charset="-120"/>
              </a:rPr>
              <a:t>績效與結案</a:t>
            </a:r>
            <a:r>
              <a:rPr lang="zh-TW" altLang="en-US" sz="2400" b="1" dirty="0" smtClean="0">
                <a:latin typeface="標楷體" pitchFamily="65" charset="-120"/>
                <a:ea typeface="標楷體" pitchFamily="65" charset="-120"/>
              </a:rPr>
              <a:t>方面</a:t>
            </a:r>
            <a:endParaRPr lang="en-US" altLang="zh-TW" sz="2400" b="1" dirty="0">
              <a:latin typeface="標楷體" pitchFamily="65" charset="-120"/>
              <a:ea typeface="標楷體" pitchFamily="65" charset="-120"/>
            </a:endParaRPr>
          </a:p>
          <a:p>
            <a:pPr marL="0" indent="0">
              <a:buNone/>
            </a:pPr>
            <a:r>
              <a:rPr lang="zh-TW" altLang="en-US" sz="3000" dirty="0">
                <a:latin typeface="標楷體" pitchFamily="65" charset="-120"/>
                <a:ea typeface="標楷體" pitchFamily="65" charset="-120"/>
              </a:rPr>
              <a:t>四、特殊教育通報網相關專業服務系統操作手冊</a:t>
            </a:r>
          </a:p>
          <a:p>
            <a:pPr marL="0" indent="0">
              <a:buNone/>
            </a:pPr>
            <a:r>
              <a:rPr lang="zh-TW" altLang="en-US" sz="3000" dirty="0" smtClean="0">
                <a:latin typeface="標楷體" panose="03000509000000000000" pitchFamily="65" charset="-120"/>
                <a:ea typeface="標楷體" panose="03000509000000000000" pitchFamily="65" charset="-120"/>
              </a:rPr>
              <a:t>五</a:t>
            </a:r>
            <a:r>
              <a:rPr lang="zh-TW" altLang="en-US" sz="3000" dirty="0">
                <a:latin typeface="標楷體" panose="03000509000000000000" pitchFamily="65" charset="-120"/>
                <a:ea typeface="標楷體" panose="03000509000000000000" pitchFamily="65" charset="-120"/>
              </a:rPr>
              <a:t>、教育部國民及學前教育署相關專業服務</a:t>
            </a:r>
            <a:r>
              <a:rPr lang="zh-TW" altLang="en-US" sz="3000" dirty="0" smtClean="0">
                <a:latin typeface="標楷體" panose="03000509000000000000" pitchFamily="65" charset="-120"/>
                <a:ea typeface="標楷體" panose="03000509000000000000" pitchFamily="65" charset="-120"/>
              </a:rPr>
              <a:t>中心</a:t>
            </a:r>
            <a:endParaRPr lang="en-US" altLang="zh-TW" sz="3000" dirty="0" smtClean="0">
              <a:latin typeface="標楷體" panose="03000509000000000000" pitchFamily="65" charset="-120"/>
              <a:ea typeface="標楷體" panose="03000509000000000000" pitchFamily="65" charset="-120"/>
            </a:endParaRPr>
          </a:p>
          <a:p>
            <a:pPr marL="0" indent="0">
              <a:buNone/>
            </a:pPr>
            <a:r>
              <a:rPr lang="zh-TW" altLang="en-US" sz="3000" dirty="0">
                <a:latin typeface="標楷體" panose="03000509000000000000" pitchFamily="65" charset="-120"/>
                <a:ea typeface="標楷體" panose="03000509000000000000" pitchFamily="65" charset="-120"/>
              </a:rPr>
              <a:t> </a:t>
            </a:r>
            <a:r>
              <a:rPr lang="zh-TW" altLang="en-US" sz="3000" dirty="0" smtClean="0">
                <a:latin typeface="標楷體" panose="03000509000000000000" pitchFamily="65" charset="-120"/>
                <a:ea typeface="標楷體" panose="03000509000000000000" pitchFamily="65" charset="-120"/>
              </a:rPr>
              <a:t>   分區</a:t>
            </a:r>
            <a:r>
              <a:rPr lang="zh-TW" altLang="en-US" sz="3000" dirty="0">
                <a:latin typeface="標楷體" panose="03000509000000000000" pitchFamily="65" charset="-120"/>
                <a:ea typeface="標楷體" panose="03000509000000000000" pitchFamily="65" charset="-120"/>
              </a:rPr>
              <a:t>通訊錄</a:t>
            </a:r>
          </a:p>
          <a:p>
            <a:pPr marL="0" indent="0">
              <a:buNone/>
            </a:pP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3846789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zh-TW" altLang="en-US" dirty="0">
                <a:latin typeface="標楷體" pitchFamily="65" charset="-120"/>
                <a:ea typeface="標楷體" pitchFamily="65" charset="-120"/>
              </a:rPr>
              <a:t>學校承辦人工作執行流程</a:t>
            </a:r>
            <a:endParaRPr lang="zh-TW" altLang="en-US" dirty="0"/>
          </a:p>
        </p:txBody>
      </p:sp>
      <p:sp>
        <p:nvSpPr>
          <p:cNvPr id="3" name="內容版面配置區 2"/>
          <p:cNvSpPr>
            <a:spLocks noGrp="1"/>
          </p:cNvSpPr>
          <p:nvPr>
            <p:ph idx="1"/>
          </p:nvPr>
        </p:nvSpPr>
        <p:spPr/>
        <p:txBody>
          <a:bodyPr>
            <a:normAutofit/>
          </a:bodyPr>
          <a:lstStyle/>
          <a:p>
            <a:pPr marL="0" indent="0">
              <a:buNone/>
            </a:pPr>
            <a:r>
              <a:rPr lang="en-US" altLang="zh-TW" sz="2700" dirty="0" smtClean="0">
                <a:latin typeface="標楷體" pitchFamily="65" charset="-120"/>
                <a:ea typeface="標楷體" pitchFamily="65" charset="-120"/>
              </a:rPr>
              <a:t>(</a:t>
            </a:r>
            <a:r>
              <a:rPr lang="zh-TW" altLang="en-US" sz="2700" dirty="0" smtClean="0">
                <a:latin typeface="標楷體" pitchFamily="65" charset="-120"/>
                <a:ea typeface="標楷體" pitchFamily="65" charset="-120"/>
              </a:rPr>
              <a:t>四</a:t>
            </a:r>
            <a:r>
              <a:rPr lang="en-US" altLang="zh-TW" sz="2700" dirty="0" smtClean="0">
                <a:latin typeface="標楷體" pitchFamily="65" charset="-120"/>
                <a:ea typeface="標楷體" pitchFamily="65" charset="-120"/>
              </a:rPr>
              <a:t>)</a:t>
            </a:r>
            <a:r>
              <a:rPr lang="zh-TW" altLang="en-US" sz="2800" dirty="0">
                <a:latin typeface="標楷體" pitchFamily="65" charset="-120"/>
                <a:ea typeface="標楷體" pitchFamily="65" charset="-120"/>
              </a:rPr>
              <a:t>學校承辦人</a:t>
            </a:r>
            <a:r>
              <a:rPr lang="zh-TW" altLang="en-US" sz="2800" b="1" dirty="0">
                <a:latin typeface="標楷體" pitchFamily="65" charset="-120"/>
                <a:ea typeface="標楷體" pitchFamily="65" charset="-120"/>
              </a:rPr>
              <a:t>服務績效與結案方面</a:t>
            </a:r>
            <a:endParaRPr lang="en-US" altLang="zh-TW" sz="2800" b="1" dirty="0">
              <a:latin typeface="標楷體" pitchFamily="65" charset="-120"/>
              <a:ea typeface="標楷體" pitchFamily="65" charset="-120"/>
            </a:endParaRPr>
          </a:p>
          <a:p>
            <a:pPr marL="1076325" indent="-355600">
              <a:buNone/>
            </a:pPr>
            <a:r>
              <a:rPr lang="en-US" altLang="zh-TW" sz="2800" dirty="0">
                <a:latin typeface="標楷體" pitchFamily="65" charset="-120"/>
                <a:ea typeface="標楷體" pitchFamily="65" charset="-120"/>
              </a:rPr>
              <a:t>1</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相關</a:t>
            </a:r>
            <a:r>
              <a:rPr lang="zh-TW" altLang="en-US" sz="2800" dirty="0">
                <a:latin typeface="標楷體" pitchFamily="65" charset="-120"/>
                <a:ea typeface="標楷體" pitchFamily="65" charset="-120"/>
              </a:rPr>
              <a:t>紀錄、簽到單及照片等資料，需列印後</a:t>
            </a:r>
            <a:r>
              <a:rPr lang="zh-TW" altLang="en-US" sz="2800" dirty="0" smtClean="0">
                <a:latin typeface="標楷體" pitchFamily="65" charset="-120"/>
                <a:ea typeface="標楷體" pitchFamily="65" charset="-120"/>
              </a:rPr>
              <a:t>附於</a:t>
            </a:r>
            <a:r>
              <a:rPr lang="zh-TW" altLang="en-US" sz="2800" dirty="0">
                <a:latin typeface="標楷體" pitchFamily="65" charset="-120"/>
                <a:ea typeface="標楷體" pitchFamily="65" charset="-120"/>
              </a:rPr>
              <a:t>學生</a:t>
            </a:r>
            <a:r>
              <a:rPr lang="zh-TW" altLang="en-US" sz="2800" dirty="0" smtClean="0">
                <a:latin typeface="標楷體" pitchFamily="65" charset="-120"/>
                <a:ea typeface="標楷體" pitchFamily="65" charset="-120"/>
              </a:rPr>
              <a:t>之個別</a:t>
            </a:r>
            <a:r>
              <a:rPr lang="zh-TW" altLang="en-US" sz="2800" dirty="0">
                <a:latin typeface="標楷體" pitchFamily="65" charset="-120"/>
                <a:ea typeface="標楷體" pitchFamily="65" charset="-120"/>
              </a:rPr>
              <a:t>化教育計畫之中。 </a:t>
            </a:r>
          </a:p>
          <a:p>
            <a:pPr marL="1076325" indent="-355600">
              <a:buNone/>
            </a:pPr>
            <a:r>
              <a:rPr lang="en-US" altLang="zh-TW" sz="2800" dirty="0">
                <a:latin typeface="標楷體" pitchFamily="65" charset="-120"/>
                <a:ea typeface="標楷體" pitchFamily="65" charset="-120"/>
              </a:rPr>
              <a:t>2</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監督</a:t>
            </a:r>
            <a:r>
              <a:rPr lang="zh-TW" altLang="en-US" sz="2800" dirty="0">
                <a:latin typeface="標楷體" pitchFamily="65" charset="-120"/>
                <a:ea typeface="標楷體" pitchFamily="65" charset="-120"/>
              </a:rPr>
              <a:t>並於線上</a:t>
            </a:r>
            <a:r>
              <a:rPr lang="zh-TW" altLang="en-US" sz="2800" dirty="0" smtClean="0">
                <a:latin typeface="標楷體" pitchFamily="65" charset="-120"/>
                <a:ea typeface="標楷體" pitchFamily="65" charset="-120"/>
              </a:rPr>
              <a:t>填寫專業人員是否</a:t>
            </a:r>
            <a:r>
              <a:rPr lang="zh-TW" altLang="en-US" sz="2800" dirty="0">
                <a:latin typeface="標楷體" pitchFamily="65" charset="-120"/>
                <a:ea typeface="標楷體" pitchFamily="65" charset="-120"/>
              </a:rPr>
              <a:t>準時到校。 </a:t>
            </a:r>
          </a:p>
          <a:p>
            <a:pPr marL="1076325" indent="-355600">
              <a:buNone/>
            </a:pPr>
            <a:r>
              <a:rPr lang="en-US" altLang="zh-TW" sz="2800" dirty="0">
                <a:latin typeface="標楷體" pitchFamily="65" charset="-120"/>
                <a:ea typeface="標楷體" pitchFamily="65" charset="-120"/>
              </a:rPr>
              <a:t>3</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特教業務承辦</a:t>
            </a:r>
            <a:r>
              <a:rPr lang="zh-TW" altLang="en-US" sz="2800" dirty="0" smtClean="0">
                <a:latin typeface="標楷體" pitchFamily="65" charset="-120"/>
                <a:ea typeface="標楷體" pitchFamily="65" charset="-120"/>
              </a:rPr>
              <a:t>人員須填寫</a:t>
            </a:r>
            <a:r>
              <a:rPr lang="zh-TW" altLang="en-US" sz="2800" dirty="0">
                <a:latin typeface="標楷體" pitchFamily="65" charset="-120"/>
                <a:ea typeface="標楷體" pitchFamily="65" charset="-120"/>
              </a:rPr>
              <a:t>績效評估表</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學校端</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，針對專業人員之服務準時與否、態度熱忱、配合度等評核、專業人員之所提建議是否可行、建議之成效、是否願意繼續與該專業人員合作等進行評核</a:t>
            </a:r>
            <a:r>
              <a:rPr lang="zh-TW" altLang="en-US"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a:p>
            <a:pPr marL="1076325" indent="-355600">
              <a:buNone/>
            </a:pPr>
            <a:r>
              <a:rPr lang="en-US" altLang="zh-TW" sz="2800" dirty="0" smtClean="0">
                <a:latin typeface="標楷體" pitchFamily="65" charset="-120"/>
                <a:ea typeface="標楷體" pitchFamily="65" charset="-120"/>
              </a:rPr>
              <a:t>4.</a:t>
            </a:r>
            <a:r>
              <a:rPr lang="zh-TW" altLang="en-US" sz="2800" dirty="0" smtClean="0">
                <a:latin typeface="標楷體" pitchFamily="65" charset="-120"/>
                <a:ea typeface="標楷體" pitchFamily="65" charset="-120"/>
              </a:rPr>
              <a:t>以上填寫</a:t>
            </a:r>
            <a:r>
              <a:rPr lang="zh-TW" altLang="en-US" sz="2800" dirty="0">
                <a:latin typeface="標楷體" pitchFamily="65" charset="-120"/>
                <a:ea typeface="標楷體" pitchFamily="65" charset="-120"/>
              </a:rPr>
              <a:t>單位以學校聘任之</a:t>
            </a:r>
            <a:r>
              <a:rPr lang="zh-TW" altLang="en-US" sz="2800" dirty="0" smtClean="0">
                <a:latin typeface="標楷體" pitchFamily="65" charset="-120"/>
                <a:ea typeface="標楷體" pitchFamily="65" charset="-120"/>
              </a:rPr>
              <a:t>專業專業人員人數</a:t>
            </a:r>
            <a:r>
              <a:rPr lang="zh-TW" altLang="en-US" sz="2800" dirty="0">
                <a:latin typeface="標楷體" pitchFamily="65" charset="-120"/>
                <a:ea typeface="標楷體" pitchFamily="65" charset="-120"/>
              </a:rPr>
              <a:t>為準。 </a:t>
            </a:r>
            <a:endParaRPr lang="zh-TW" altLang="en-US" sz="2800" dirty="0"/>
          </a:p>
        </p:txBody>
      </p:sp>
    </p:spTree>
    <p:extLst>
      <p:ext uri="{BB962C8B-B14F-4D97-AF65-F5344CB8AC3E}">
        <p14:creationId xmlns:p14="http://schemas.microsoft.com/office/powerpoint/2010/main" val="11838678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normAutofit fontScale="90000"/>
          </a:bodyPr>
          <a:lstStyle/>
          <a:p>
            <a:pPr eaLnBrk="1" hangingPunct="1"/>
            <a:r>
              <a:rPr lang="zh-TW" altLang="en-US" sz="4800" b="0" smtClean="0"/>
              <a:t>特殊教育通報網相關專業服務系統操作研習</a:t>
            </a:r>
            <a:endParaRPr lang="zh-TW" altLang="en-US" sz="3600" b="0" smtClean="0"/>
          </a:p>
        </p:txBody>
      </p:sp>
      <p:pic>
        <p:nvPicPr>
          <p:cNvPr id="3" name="圖片 2"/>
          <p:cNvPicPr/>
          <p:nvPr/>
        </p:nvPicPr>
        <p:blipFill>
          <a:blip r:embed="rId2"/>
          <a:stretch>
            <a:fillRect/>
          </a:stretch>
        </p:blipFill>
        <p:spPr>
          <a:xfrm>
            <a:off x="551384" y="930336"/>
            <a:ext cx="11017224" cy="5949280"/>
          </a:xfrm>
          <a:prstGeom prst="rect">
            <a:avLst/>
          </a:prstGeom>
        </p:spPr>
      </p:pic>
      <p:sp>
        <p:nvSpPr>
          <p:cNvPr id="4" name="文字方塊 3"/>
          <p:cNvSpPr txBox="1"/>
          <p:nvPr/>
        </p:nvSpPr>
        <p:spPr>
          <a:xfrm>
            <a:off x="1919536" y="199860"/>
            <a:ext cx="8280920" cy="553998"/>
          </a:xfrm>
          <a:prstGeom prst="rect">
            <a:avLst/>
          </a:prstGeom>
          <a:noFill/>
        </p:spPr>
        <p:txBody>
          <a:bodyPr wrap="square" rtlCol="0">
            <a:spAutoFit/>
          </a:bodyPr>
          <a:lstStyle/>
          <a:p>
            <a:r>
              <a:rPr lang="zh-TW" altLang="en-US" sz="3000" dirty="0" smtClean="0">
                <a:solidFill>
                  <a:prstClr val="black"/>
                </a:solidFill>
                <a:latin typeface="標楷體" panose="03000509000000000000" pitchFamily="65" charset="-120"/>
                <a:ea typeface="標楷體" panose="03000509000000000000" pitchFamily="65" charset="-120"/>
              </a:rPr>
              <a:t>四、特殊教育通報網相關專業服務系統操作手冊</a:t>
            </a:r>
            <a:endParaRPr lang="zh-TW" altLang="en-US" sz="3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5933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spcAft>
                <a:spcPts val="0"/>
              </a:spcAft>
              <a:defRPr/>
            </a:pPr>
            <a:r>
              <a:rPr lang="en-US" altLang="zh-TW" sz="4400" smtClean="0">
                <a:solidFill>
                  <a:srgbClr val="002060"/>
                </a:solidFill>
                <a:latin typeface="Arial Black" panose="020B0A04020102020204" pitchFamily="34" charset="0"/>
                <a:ea typeface="+mn-ea"/>
                <a:cs typeface="+mn-cs"/>
              </a:rPr>
              <a:t>Outline</a:t>
            </a:r>
            <a:r>
              <a:rPr lang="en-US" altLang="zh-TW" sz="4400" smtClean="0">
                <a:solidFill>
                  <a:srgbClr val="002060"/>
                </a:solidFill>
                <a:latin typeface="+mj-lt"/>
              </a:rPr>
              <a:t> </a:t>
            </a:r>
            <a:r>
              <a:rPr lang="zh-TW" altLang="en-US" sz="4400" smtClean="0">
                <a:solidFill>
                  <a:srgbClr val="002060"/>
                </a:solidFill>
              </a:rPr>
              <a:t>課程大綱</a:t>
            </a:r>
            <a:endParaRPr lang="zh-TW" altLang="en-US" sz="4400" dirty="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540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9996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249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a:t>
            </a:r>
            <a:r>
              <a:rPr lang="en-US" altLang="zh-TW" sz="4000" smtClean="0">
                <a:solidFill>
                  <a:srgbClr val="7030A0"/>
                </a:solidFill>
                <a:latin typeface="Bodoni MT Black" panose="02070A03080606020203" pitchFamily="18" charset="0"/>
              </a:rPr>
              <a:t> </a:t>
            </a:r>
            <a:r>
              <a:rPr lang="zh-TW" altLang="en-US" sz="4000" smtClean="0"/>
              <a:t>申請專業服務</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62559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A1-1</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學校提報日期設定</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0274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A1-2</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新增申請</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363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A1-2</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刪除申請</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9448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A1-3</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填寫申請表</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4495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0" indent="0"/>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en-US" altLang="zh-TW" dirty="0">
              <a:latin typeface="標楷體" pitchFamily="65" charset="-120"/>
              <a:ea typeface="標楷體" pitchFamily="65" charset="-120"/>
            </a:endParaRPr>
          </a:p>
        </p:txBody>
      </p:sp>
      <p:sp>
        <p:nvSpPr>
          <p:cNvPr id="3" name="內容版面配置區 2"/>
          <p:cNvSpPr>
            <a:spLocks noGrp="1"/>
          </p:cNvSpPr>
          <p:nvPr>
            <p:ph idx="1"/>
          </p:nvPr>
        </p:nvSpPr>
        <p:spPr>
          <a:xfrm>
            <a:off x="623392" y="1412776"/>
            <a:ext cx="10972800" cy="4464496"/>
          </a:xfrm>
        </p:spPr>
        <p:txBody>
          <a:bodyPr>
            <a:norm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一</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法令依據：</a:t>
            </a:r>
            <a:endParaRPr lang="en-US" altLang="zh-TW" sz="2800" dirty="0" smtClean="0">
              <a:latin typeface="標楷體" pitchFamily="65" charset="-120"/>
              <a:ea typeface="標楷體" pitchFamily="65" charset="-120"/>
            </a:endParaRPr>
          </a:p>
          <a:p>
            <a:pPr marL="541338" indent="-269875">
              <a:buNone/>
            </a:pPr>
            <a:r>
              <a:rPr lang="en-US" altLang="zh-TW" sz="2800" dirty="0" smtClean="0">
                <a:latin typeface="標楷體" pitchFamily="65" charset="-120"/>
                <a:ea typeface="標楷體" pitchFamily="65" charset="-120"/>
              </a:rPr>
              <a:t>1.</a:t>
            </a:r>
            <a:r>
              <a:rPr lang="zh-TW" altLang="en-US" sz="2800" b="1" dirty="0" smtClean="0">
                <a:latin typeface="標楷體" pitchFamily="65" charset="-120"/>
                <a:ea typeface="標楷體" pitchFamily="65" charset="-120"/>
              </a:rPr>
              <a:t>依據特殊教育法第 </a:t>
            </a:r>
            <a:r>
              <a:rPr lang="en-US" altLang="zh-TW" sz="2800" b="1" dirty="0">
                <a:latin typeface="標楷體" pitchFamily="65" charset="-120"/>
                <a:ea typeface="標楷體" pitchFamily="65" charset="-120"/>
              </a:rPr>
              <a:t>24 </a:t>
            </a:r>
            <a:r>
              <a:rPr lang="zh-TW" altLang="en-US" sz="2800" b="1" dirty="0" smtClean="0">
                <a:latin typeface="標楷體" pitchFamily="65" charset="-120"/>
                <a:ea typeface="標楷體" pitchFamily="65" charset="-120"/>
              </a:rPr>
              <a:t>條</a:t>
            </a:r>
            <a:r>
              <a:rPr lang="zh-TW" altLang="en-US" sz="2800" dirty="0">
                <a:latin typeface="標楷體" pitchFamily="65" charset="-120"/>
                <a:ea typeface="標楷體" pitchFamily="65" charset="-120"/>
              </a:rPr>
              <a:t>各級</a:t>
            </a:r>
            <a:r>
              <a:rPr lang="zh-TW" altLang="en-US" sz="2800" dirty="0" smtClean="0">
                <a:latin typeface="標楷體" pitchFamily="65" charset="-120"/>
                <a:ea typeface="標楷體" pitchFamily="65" charset="-120"/>
              </a:rPr>
              <a:t>主管機關</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略以</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各</a:t>
            </a:r>
            <a:r>
              <a:rPr lang="zh-TW" altLang="en-US" sz="2800" dirty="0">
                <a:latin typeface="標楷體" pitchFamily="65" charset="-120"/>
                <a:ea typeface="標楷體" pitchFamily="65" charset="-120"/>
              </a:rPr>
              <a:t>級學校對於身心障礙學生之評量、教學及輔導工作，應以專業團隊合作進行為原則，並得視需要結合衛生醫療、教育、社會工作、獨立生活、職業重建相關等專業人員，共同提供學習、生活、心理、復健訓練、職業輔導評量及轉銜輔導與服務等協助</a:t>
            </a:r>
            <a:r>
              <a:rPr lang="zh-TW" altLang="en-US"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a:p>
            <a:pPr marL="541338" indent="-269875">
              <a:buNone/>
            </a:pP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依據特殊教育法施行細則第 </a:t>
            </a:r>
            <a:r>
              <a:rPr lang="en-US" altLang="zh-TW" sz="2800" dirty="0">
                <a:latin typeface="標楷體" pitchFamily="65" charset="-120"/>
                <a:ea typeface="標楷體" pitchFamily="65" charset="-120"/>
              </a:rPr>
              <a:t>9 </a:t>
            </a:r>
            <a:r>
              <a:rPr lang="zh-TW" altLang="en-US" sz="2800" dirty="0">
                <a:latin typeface="標楷體" pitchFamily="65" charset="-120"/>
                <a:ea typeface="標楷體" pitchFamily="65" charset="-120"/>
              </a:rPr>
              <a:t>條，特殊教育法第 </a:t>
            </a:r>
            <a:r>
              <a:rPr lang="en-US" altLang="zh-TW" sz="2800" dirty="0">
                <a:latin typeface="標楷體" pitchFamily="65" charset="-120"/>
                <a:ea typeface="標楷體" pitchFamily="65" charset="-120"/>
              </a:rPr>
              <a:t>28 </a:t>
            </a:r>
            <a:r>
              <a:rPr lang="zh-TW" altLang="en-US" sz="2800" dirty="0">
                <a:latin typeface="標楷體" pitchFamily="65" charset="-120"/>
                <a:ea typeface="標楷體" pitchFamily="65" charset="-120"/>
              </a:rPr>
              <a:t>條所稱個別化教育計畫，指運用團隊合作方式，針對身心障礙學生個別特性所訂定之特殊教育及相關服務計畫；其內容包括下列事項</a:t>
            </a:r>
            <a:r>
              <a:rPr lang="zh-TW" altLang="en-US" sz="2800" dirty="0" smtClean="0">
                <a:latin typeface="標楷體" pitchFamily="65" charset="-120"/>
                <a:ea typeface="標楷體" pitchFamily="65" charset="-120"/>
              </a:rPr>
              <a:t>：</a:t>
            </a:r>
            <a:endParaRPr lang="en-US" altLang="zh-TW" sz="2800" dirty="0">
              <a:latin typeface="標楷體" pitchFamily="65" charset="-120"/>
              <a:ea typeface="標楷體" pitchFamily="65" charset="-120"/>
            </a:endParaRPr>
          </a:p>
        </p:txBody>
      </p:sp>
    </p:spTree>
    <p:extLst>
      <p:ext uri="{BB962C8B-B14F-4D97-AF65-F5344CB8AC3E}">
        <p14:creationId xmlns:p14="http://schemas.microsoft.com/office/powerpoint/2010/main" val="3351597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A1-3</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填寫申請表</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872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A1-4</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cs typeface="Times New Roman" panose="02020603050405020304" pitchFamily="18" charset="0"/>
              </a:rPr>
              <a:t>儲存</a:t>
            </a:r>
            <a:r>
              <a:rPr lang="en-US" altLang="zh-TW" sz="4000" smtClean="0">
                <a:cs typeface="Times New Roman" panose="02020603050405020304" pitchFamily="18" charset="0"/>
              </a:rPr>
              <a:t>/</a:t>
            </a:r>
            <a:r>
              <a:rPr lang="zh-TW" altLang="en-US" sz="4000" smtClean="0">
                <a:cs typeface="Times New Roman" panose="02020603050405020304" pitchFamily="18" charset="0"/>
              </a:rPr>
              <a:t>核定申請時數</a:t>
            </a:r>
            <a:r>
              <a:rPr lang="zh-TW" altLang="en-US" sz="4000" smtClean="0"/>
              <a:t> </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8929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A1-5</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列印申請表或評估報告</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5639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A1-6</a:t>
            </a:r>
            <a:r>
              <a:rPr lang="zh-TW" altLang="en-US" sz="4000" smtClean="0">
                <a:solidFill>
                  <a:srgbClr val="7030A0"/>
                </a:solidFill>
                <a:latin typeface="Bodoni MT Black" panose="02070A03080606020203" pitchFamily="18" charset="0"/>
              </a:rPr>
              <a:t> </a:t>
            </a:r>
            <a:r>
              <a:rPr lang="zh-TW" altLang="en-US" sz="4000" smtClean="0"/>
              <a:t>審核增加時數</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9116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5352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0925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a:t>
            </a:r>
            <a:r>
              <a:rPr lang="zh-TW" altLang="en-US" sz="4000" smtClean="0">
                <a:solidFill>
                  <a:schemeClr val="accent6"/>
                </a:solidFill>
                <a:latin typeface="Bodoni MT Black" panose="02070A03080606020203" pitchFamily="18" charset="0"/>
              </a:rPr>
              <a:t> </a:t>
            </a:r>
            <a:r>
              <a:rPr lang="zh-TW" altLang="en-US" sz="4000" smtClean="0"/>
              <a:t>專業人員聘用及派案</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6936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A2-1</a:t>
            </a:r>
            <a:r>
              <a:rPr lang="zh-TW" altLang="en-US" sz="4000" smtClean="0">
                <a:solidFill>
                  <a:schemeClr val="accent6"/>
                </a:solidFill>
                <a:latin typeface="Bodoni MT Black" panose="02070A03080606020203" pitchFamily="18" charset="0"/>
              </a:rPr>
              <a:t> </a:t>
            </a:r>
            <a:r>
              <a:rPr lang="zh-TW" altLang="en-US" sz="4000" smtClean="0"/>
              <a:t>專業人員聘用及派案</a:t>
            </a:r>
            <a:r>
              <a:rPr lang="en-US" altLang="zh-TW" sz="4000" smtClean="0"/>
              <a:t>-</a:t>
            </a:r>
            <a:r>
              <a:rPr lang="zh-TW" altLang="en-US" sz="4000" smtClean="0"/>
              <a:t>聘用專業人員</a:t>
            </a:r>
            <a:r>
              <a:rPr lang="en-US" altLang="zh-TW" sz="4000" smtClean="0"/>
              <a:t>(</a:t>
            </a:r>
            <a:r>
              <a:rPr lang="zh-TW" altLang="en-US" sz="4000" smtClean="0"/>
              <a:t>新增</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49018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A2-1</a:t>
            </a:r>
            <a:r>
              <a:rPr lang="zh-TW" altLang="en-US" sz="4000" smtClean="0">
                <a:solidFill>
                  <a:schemeClr val="accent6"/>
                </a:solidFill>
                <a:latin typeface="Bodoni MT Black" panose="02070A03080606020203" pitchFamily="18" charset="0"/>
              </a:rPr>
              <a:t> </a:t>
            </a:r>
            <a:r>
              <a:rPr lang="zh-TW" altLang="en-US" sz="4000" smtClean="0"/>
              <a:t>專業人員聘用及派案</a:t>
            </a:r>
            <a:r>
              <a:rPr lang="en-US" altLang="zh-TW" sz="4000" smtClean="0"/>
              <a:t>-</a:t>
            </a:r>
            <a:r>
              <a:rPr lang="zh-TW" altLang="en-US" sz="4000" smtClean="0"/>
              <a:t>聘用專業人員</a:t>
            </a:r>
            <a:r>
              <a:rPr lang="en-US" altLang="zh-TW" sz="4000" smtClean="0"/>
              <a:t>(</a:t>
            </a:r>
            <a:r>
              <a:rPr lang="zh-TW" altLang="en-US" sz="4000" smtClean="0"/>
              <a:t>聘用</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5379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A2-1</a:t>
            </a:r>
            <a:r>
              <a:rPr lang="zh-TW" altLang="en-US" sz="4000" smtClean="0">
                <a:solidFill>
                  <a:schemeClr val="accent6"/>
                </a:solidFill>
                <a:latin typeface="Bodoni MT Black" panose="02070A03080606020203" pitchFamily="18" charset="0"/>
              </a:rPr>
              <a:t> </a:t>
            </a:r>
            <a:r>
              <a:rPr lang="zh-TW" altLang="en-US" sz="4000" smtClean="0"/>
              <a:t>專業人員聘用及派案</a:t>
            </a:r>
            <a:r>
              <a:rPr lang="en-US" altLang="zh-TW" sz="4000" smtClean="0"/>
              <a:t>-</a:t>
            </a:r>
            <a:r>
              <a:rPr lang="zh-TW" altLang="en-US" sz="4000" smtClean="0"/>
              <a:t>聘用專業人員</a:t>
            </a:r>
            <a:r>
              <a:rPr lang="en-US" altLang="zh-TW" sz="4000" smtClean="0"/>
              <a:t>(</a:t>
            </a:r>
            <a:r>
              <a:rPr lang="zh-TW" altLang="en-US" sz="4000" smtClean="0"/>
              <a:t>取消</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26934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0" indent="0"/>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en-US" altLang="zh-TW" dirty="0">
              <a:latin typeface="標楷體" pitchFamily="65" charset="-120"/>
              <a:ea typeface="標楷體" pitchFamily="65" charset="-120"/>
            </a:endParaRPr>
          </a:p>
        </p:txBody>
      </p:sp>
      <p:sp>
        <p:nvSpPr>
          <p:cNvPr id="3" name="內容版面配置區 2"/>
          <p:cNvSpPr>
            <a:spLocks noGrp="1"/>
          </p:cNvSpPr>
          <p:nvPr>
            <p:ph idx="1"/>
          </p:nvPr>
        </p:nvSpPr>
        <p:spPr>
          <a:xfrm>
            <a:off x="609600" y="1412776"/>
            <a:ext cx="10972800" cy="5256584"/>
          </a:xfrm>
        </p:spPr>
        <p:txBody>
          <a:bodyPr>
            <a:noAutofit/>
          </a:bodyPr>
          <a:lstStyle/>
          <a:p>
            <a:pPr marL="1163638" indent="-449263">
              <a:buNone/>
            </a:pPr>
            <a:r>
              <a:rPr lang="zh-TW" altLang="en-US" sz="2600" dirty="0" smtClean="0">
                <a:latin typeface="標楷體" pitchFamily="65" charset="-120"/>
                <a:ea typeface="標楷體" pitchFamily="65" charset="-120"/>
              </a:rPr>
              <a:t>一</a:t>
            </a:r>
            <a:r>
              <a:rPr lang="zh-TW" altLang="en-US" sz="2600" dirty="0">
                <a:latin typeface="標楷體" pitchFamily="65" charset="-120"/>
                <a:ea typeface="標楷體" pitchFamily="65" charset="-120"/>
              </a:rPr>
              <a:t>、學生能力現況、家庭狀況及需求評估</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1163638" indent="-449263">
              <a:buNone/>
            </a:pPr>
            <a:r>
              <a:rPr lang="zh-TW" altLang="en-US" sz="2600" dirty="0" smtClean="0">
                <a:latin typeface="標楷體" pitchFamily="65" charset="-120"/>
                <a:ea typeface="標楷體" pitchFamily="65" charset="-120"/>
              </a:rPr>
              <a:t>二</a:t>
            </a:r>
            <a:r>
              <a:rPr lang="zh-TW" altLang="en-US" sz="2600" dirty="0">
                <a:latin typeface="標楷體" pitchFamily="65" charset="-120"/>
                <a:ea typeface="標楷體" pitchFamily="65" charset="-120"/>
              </a:rPr>
              <a:t>、學生所需特殊教育、</a:t>
            </a:r>
            <a:r>
              <a:rPr lang="zh-TW" altLang="en-US" sz="2600" b="1" dirty="0">
                <a:latin typeface="標楷體" pitchFamily="65" charset="-120"/>
                <a:ea typeface="標楷體" pitchFamily="65" charset="-120"/>
              </a:rPr>
              <a:t>相關服務及支持策略</a:t>
            </a:r>
            <a:r>
              <a:rPr lang="zh-TW" altLang="en-US" sz="2600" b="1" dirty="0" smtClean="0">
                <a:latin typeface="標楷體" pitchFamily="65" charset="-120"/>
                <a:ea typeface="標楷體" pitchFamily="65" charset="-120"/>
              </a:rPr>
              <a:t>。</a:t>
            </a:r>
            <a:endParaRPr lang="en-US" altLang="zh-TW" sz="2600" b="1" dirty="0" smtClean="0">
              <a:latin typeface="標楷體" pitchFamily="65" charset="-120"/>
              <a:ea typeface="標楷體" pitchFamily="65" charset="-120"/>
            </a:endParaRPr>
          </a:p>
          <a:p>
            <a:pPr marL="1163638" indent="-449263" defTabSz="982663">
              <a:buNone/>
            </a:pPr>
            <a:r>
              <a:rPr lang="zh-TW" altLang="en-US" sz="2600" dirty="0" smtClean="0">
                <a:latin typeface="標楷體" pitchFamily="65" charset="-120"/>
                <a:ea typeface="標楷體" pitchFamily="65" charset="-120"/>
              </a:rPr>
              <a:t>三</a:t>
            </a:r>
            <a:r>
              <a:rPr lang="zh-TW" altLang="en-US" sz="2600" dirty="0">
                <a:latin typeface="標楷體" pitchFamily="65" charset="-120"/>
                <a:ea typeface="標楷體" pitchFamily="65" charset="-120"/>
              </a:rPr>
              <a:t>、學年與學期教育目標、達成學期教育目標之評量方式、日期及標準</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1163638" indent="-449263">
              <a:buNone/>
            </a:pPr>
            <a:r>
              <a:rPr lang="zh-TW" altLang="en-US" sz="2600" dirty="0" smtClean="0">
                <a:latin typeface="標楷體" pitchFamily="65" charset="-120"/>
                <a:ea typeface="標楷體" pitchFamily="65" charset="-120"/>
              </a:rPr>
              <a:t>四</a:t>
            </a:r>
            <a:r>
              <a:rPr lang="zh-TW" altLang="en-US" sz="2600" dirty="0">
                <a:latin typeface="標楷體" pitchFamily="65" charset="-120"/>
                <a:ea typeface="標楷體" pitchFamily="65" charset="-120"/>
              </a:rPr>
              <a:t>、具情緒與行為問題學生所需之行為功能介入方案及行政支援</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1163638" indent="-449263">
              <a:buNone/>
            </a:pPr>
            <a:r>
              <a:rPr lang="zh-TW" altLang="en-US" sz="2600" dirty="0" smtClean="0">
                <a:latin typeface="標楷體" pitchFamily="65" charset="-120"/>
                <a:ea typeface="標楷體" pitchFamily="65" charset="-120"/>
              </a:rPr>
              <a:t>五</a:t>
            </a:r>
            <a:r>
              <a:rPr lang="zh-TW" altLang="en-US" sz="2600" dirty="0">
                <a:latin typeface="標楷體" pitchFamily="65" charset="-120"/>
                <a:ea typeface="標楷體" pitchFamily="65" charset="-120"/>
              </a:rPr>
              <a:t>、學生之轉銜輔導及服務內容</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449263" indent="0">
              <a:buNone/>
            </a:pPr>
            <a:r>
              <a:rPr lang="zh-TW" altLang="en-US" sz="2800" dirty="0" smtClean="0">
                <a:latin typeface="標楷體" pitchFamily="65" charset="-120"/>
                <a:ea typeface="標楷體" pitchFamily="65" charset="-120"/>
              </a:rPr>
              <a:t>前項</a:t>
            </a:r>
            <a:r>
              <a:rPr lang="zh-TW" altLang="en-US" sz="2800" dirty="0">
                <a:latin typeface="標楷體" pitchFamily="65" charset="-120"/>
                <a:ea typeface="標楷體" pitchFamily="65" charset="-120"/>
              </a:rPr>
              <a:t>第五款所定轉銜輔導及服務，包括升學輔導、生活、就業、心理</a:t>
            </a:r>
            <a:r>
              <a:rPr lang="zh-TW" altLang="en-US" sz="2800" dirty="0" smtClean="0">
                <a:latin typeface="標楷體" pitchFamily="65" charset="-120"/>
                <a:ea typeface="標楷體" pitchFamily="65" charset="-120"/>
              </a:rPr>
              <a:t>輔導</a:t>
            </a:r>
            <a:r>
              <a:rPr lang="zh-TW" altLang="en-US" sz="2800" dirty="0">
                <a:latin typeface="標楷體" pitchFamily="65" charset="-120"/>
                <a:ea typeface="標楷體" pitchFamily="65" charset="-120"/>
              </a:rPr>
              <a:t>、福利服務及</a:t>
            </a:r>
            <a:r>
              <a:rPr lang="zh-TW" altLang="en-US" sz="2800" b="1" dirty="0">
                <a:latin typeface="標楷體" pitchFamily="65" charset="-120"/>
                <a:ea typeface="標楷體" pitchFamily="65" charset="-120"/>
              </a:rPr>
              <a:t>其他相關專業服務等項目</a:t>
            </a:r>
            <a:r>
              <a:rPr lang="zh-TW" altLang="en-US" sz="2800" dirty="0">
                <a:latin typeface="標楷體" pitchFamily="65" charset="-120"/>
                <a:ea typeface="標楷體" pitchFamily="65" charset="-120"/>
              </a:rPr>
              <a:t>。參與訂定個別化教育計畫之人員，應包括學校行政人員、特殊教育與相關教師，</a:t>
            </a:r>
            <a:r>
              <a:rPr lang="zh-TW" altLang="en-US" sz="2800" b="1" dirty="0">
                <a:solidFill>
                  <a:srgbClr val="7030A0"/>
                </a:solidFill>
                <a:latin typeface="標楷體" pitchFamily="65" charset="-120"/>
                <a:ea typeface="標楷體" pitchFamily="65" charset="-120"/>
              </a:rPr>
              <a:t>並應邀請</a:t>
            </a:r>
            <a:r>
              <a:rPr lang="zh-TW" altLang="en-US" sz="2800" dirty="0">
                <a:latin typeface="標楷體" pitchFamily="65" charset="-120"/>
                <a:ea typeface="標楷體" pitchFamily="65" charset="-120"/>
              </a:rPr>
              <a:t>學生家長及</a:t>
            </a:r>
            <a:r>
              <a:rPr lang="zh-TW" altLang="en-US" sz="2800" u="sng" dirty="0">
                <a:solidFill>
                  <a:srgbClr val="7030A0"/>
                </a:solidFill>
                <a:latin typeface="標楷體" pitchFamily="65" charset="-120"/>
                <a:ea typeface="標楷體" pitchFamily="65" charset="-120"/>
              </a:rPr>
              <a:t>學生本人</a:t>
            </a:r>
            <a:r>
              <a:rPr lang="zh-TW" altLang="en-US" sz="2800" dirty="0">
                <a:latin typeface="標楷體" pitchFamily="65" charset="-120"/>
                <a:ea typeface="標楷體" pitchFamily="65" charset="-120"/>
              </a:rPr>
              <a:t>參與；必要時，得邀請相關專業人員參與，學生家長亦得邀請相關人員陪同</a:t>
            </a:r>
            <a:r>
              <a:rPr lang="zh-TW" altLang="en-US"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p:txBody>
      </p:sp>
    </p:spTree>
    <p:extLst>
      <p:ext uri="{BB962C8B-B14F-4D97-AF65-F5344CB8AC3E}">
        <p14:creationId xmlns:p14="http://schemas.microsoft.com/office/powerpoint/2010/main" val="720514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chemeClr val="accent2"/>
                </a:solidFill>
                <a:latin typeface="Arial Black" panose="020B0A04020102020204" pitchFamily="34" charset="0"/>
              </a:rPr>
              <a:t>A2-2 </a:t>
            </a:r>
            <a:r>
              <a:rPr lang="zh-TW" altLang="en-US" sz="4000" smtClean="0"/>
              <a:t>專業人員聘用及派案</a:t>
            </a:r>
            <a:r>
              <a:rPr lang="en-US" altLang="zh-TW" sz="4000" smtClean="0"/>
              <a:t>-</a:t>
            </a:r>
            <a:r>
              <a:rPr lang="zh-TW" altLang="en-US" sz="4000" smtClean="0"/>
              <a:t>專業人員帳號管理</a:t>
            </a:r>
            <a:r>
              <a:rPr lang="en-US" altLang="zh-TW" sz="4000" smtClean="0"/>
              <a:t>(</a:t>
            </a:r>
            <a:r>
              <a:rPr lang="zh-TW" altLang="en-US" sz="4000" smtClean="0"/>
              <a:t>新增</a:t>
            </a:r>
            <a:r>
              <a:rPr lang="en-US" altLang="zh-TW" sz="4000" smtClean="0"/>
              <a:t>)</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4295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chemeClr val="accent2"/>
                </a:solidFill>
                <a:latin typeface="Arial Black" panose="020B0A04020102020204" pitchFamily="34" charset="0"/>
              </a:rPr>
              <a:t>A2-2 </a:t>
            </a:r>
            <a:r>
              <a:rPr lang="zh-TW" altLang="en-US" sz="4000" smtClean="0"/>
              <a:t>專業人員聘用及派案</a:t>
            </a:r>
            <a:r>
              <a:rPr lang="en-US" altLang="zh-TW" sz="4000" smtClean="0"/>
              <a:t>-</a:t>
            </a:r>
            <a:r>
              <a:rPr lang="zh-TW" altLang="en-US" sz="4000" smtClean="0"/>
              <a:t>專業人員帳號管理</a:t>
            </a:r>
            <a:r>
              <a:rPr lang="en-US" altLang="zh-TW" sz="4000" smtClean="0"/>
              <a:t>(</a:t>
            </a:r>
            <a:r>
              <a:rPr lang="zh-TW" altLang="en-US" sz="4000" smtClean="0"/>
              <a:t>聘用</a:t>
            </a:r>
            <a:r>
              <a:rPr lang="en-US" altLang="zh-TW" sz="4000" smtClean="0"/>
              <a:t>)</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894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chemeClr val="accent2"/>
                </a:solidFill>
                <a:latin typeface="Arial Black" panose="020B0A04020102020204" pitchFamily="34" charset="0"/>
              </a:rPr>
              <a:t>A2-2 </a:t>
            </a:r>
            <a:r>
              <a:rPr lang="zh-TW" altLang="en-US" sz="4000" smtClean="0"/>
              <a:t>專業人員聘用及派案</a:t>
            </a:r>
            <a:r>
              <a:rPr lang="en-US" altLang="zh-TW" sz="4000" smtClean="0"/>
              <a:t>-</a:t>
            </a:r>
            <a:r>
              <a:rPr lang="zh-TW" altLang="en-US" sz="4000" smtClean="0"/>
              <a:t>專業人員帳號管理</a:t>
            </a:r>
            <a:r>
              <a:rPr lang="en-US" altLang="zh-TW" sz="4000" smtClean="0"/>
              <a:t>(</a:t>
            </a:r>
            <a:r>
              <a:rPr lang="zh-TW" altLang="en-US" sz="4000" smtClean="0"/>
              <a:t>寄送密碼</a:t>
            </a:r>
            <a:r>
              <a:rPr lang="en-US" altLang="zh-TW" sz="4000" smtClean="0"/>
              <a:t>)</a:t>
            </a:r>
            <a:endParaRPr lang="zh-TW" altLang="en-US" sz="2400" b="1" dirty="0"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53862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A2-3</a:t>
            </a:r>
            <a:r>
              <a:rPr lang="zh-TW" altLang="en-US" sz="4000" smtClean="0">
                <a:solidFill>
                  <a:schemeClr val="accent6"/>
                </a:solidFill>
                <a:latin typeface="Arial Black" panose="020B0A04020102020204" pitchFamily="34" charset="0"/>
              </a:rPr>
              <a:t> </a:t>
            </a:r>
            <a:r>
              <a:rPr lang="zh-TW" altLang="en-US" sz="4000" smtClean="0"/>
              <a:t>專業人員聘用及派案</a:t>
            </a:r>
            <a:r>
              <a:rPr lang="en-US" altLang="zh-TW" sz="4000" smtClean="0"/>
              <a:t>-</a:t>
            </a:r>
            <a:r>
              <a:rPr lang="zh-TW" altLang="en-US" sz="4000" smtClean="0"/>
              <a:t>專團服務派案</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793485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50906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5562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a:t>
            </a:r>
            <a:r>
              <a:rPr lang="zh-TW" altLang="en-US" sz="4000" smtClean="0">
                <a:solidFill>
                  <a:srgbClr val="7030A0"/>
                </a:solidFill>
                <a:latin typeface="Bodoni MT Black" panose="02070A03080606020203" pitchFamily="18" charset="0"/>
              </a:rPr>
              <a:t> </a:t>
            </a:r>
            <a:r>
              <a:rPr lang="zh-TW" altLang="en-US" sz="4000" smtClean="0">
                <a:latin typeface="Bodoni MT Black" panose="02070A03080606020203" pitchFamily="18" charset="0"/>
              </a:rPr>
              <a:t>執行專業團隊服務</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8234007"/>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A3-1</a:t>
            </a:r>
            <a:r>
              <a:rPr lang="zh-TW" altLang="en-US" sz="4000" smtClean="0">
                <a:solidFill>
                  <a:srgbClr val="7030A0"/>
                </a:solidFill>
                <a:latin typeface="Bodoni MT Black" panose="02070A03080606020203" pitchFamily="18" charset="0"/>
              </a:rPr>
              <a:t> </a:t>
            </a:r>
            <a:r>
              <a:rPr lang="zh-TW" altLang="en-US" sz="4000" smtClean="0"/>
              <a:t>專業人員基本資料</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4193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A3-1</a:t>
            </a:r>
            <a:r>
              <a:rPr lang="zh-TW" altLang="en-US" sz="4000" smtClean="0">
                <a:solidFill>
                  <a:srgbClr val="7030A0"/>
                </a:solidFill>
                <a:latin typeface="Bodoni MT Black" panose="02070A03080606020203" pitchFamily="18" charset="0"/>
              </a:rPr>
              <a:t> </a:t>
            </a:r>
            <a:r>
              <a:rPr lang="zh-TW" altLang="en-US" sz="4000" smtClean="0"/>
              <a:t>專業人員基本資料</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8532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週期性排課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511360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marL="0" indent="0"/>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en-US" altLang="zh-TW" dirty="0">
              <a:latin typeface="標楷體" pitchFamily="65" charset="-120"/>
              <a:ea typeface="標楷體" pitchFamily="65" charset="-120"/>
            </a:endParaRPr>
          </a:p>
        </p:txBody>
      </p:sp>
      <p:sp>
        <p:nvSpPr>
          <p:cNvPr id="3" name="內容版面配置區 2"/>
          <p:cNvSpPr>
            <a:spLocks noGrp="1"/>
          </p:cNvSpPr>
          <p:nvPr>
            <p:ph idx="1"/>
          </p:nvPr>
        </p:nvSpPr>
        <p:spPr>
          <a:xfrm>
            <a:off x="609600" y="1600200"/>
            <a:ext cx="10972800" cy="5141168"/>
          </a:xfrm>
        </p:spPr>
        <p:txBody>
          <a:bodyPr>
            <a:normAutofit/>
          </a:bodyPr>
          <a:lstStyle/>
          <a:p>
            <a:pPr marL="271463" indent="-271463">
              <a:buNone/>
            </a:pPr>
            <a:r>
              <a:rPr lang="en-US" altLang="zh-TW" sz="2700" b="1" dirty="0">
                <a:latin typeface="標楷體" pitchFamily="65" charset="-120"/>
                <a:ea typeface="標楷體" pitchFamily="65" charset="-120"/>
              </a:rPr>
              <a:t>3</a:t>
            </a:r>
            <a:r>
              <a:rPr lang="en-US" altLang="zh-TW" sz="2700" b="1" dirty="0" smtClean="0">
                <a:latin typeface="標楷體" pitchFamily="65" charset="-120"/>
                <a:ea typeface="標楷體" pitchFamily="65" charset="-120"/>
              </a:rPr>
              <a:t>.</a:t>
            </a:r>
            <a:r>
              <a:rPr lang="zh-TW" altLang="en-US" sz="2700" b="1" dirty="0">
                <a:latin typeface="標楷體" pitchFamily="65" charset="-120"/>
                <a:ea typeface="標楷體" pitchFamily="65" charset="-120"/>
              </a:rPr>
              <a:t>依據</a:t>
            </a:r>
            <a:r>
              <a:rPr lang="zh-TW" altLang="en-US" sz="2700" b="1" dirty="0" smtClean="0">
                <a:latin typeface="標楷體" pitchFamily="65" charset="-120"/>
                <a:ea typeface="標楷體" pitchFamily="65" charset="-120"/>
              </a:rPr>
              <a:t>特殊教育</a:t>
            </a:r>
            <a:r>
              <a:rPr lang="zh-TW" altLang="en-US" sz="2700" b="1" dirty="0">
                <a:latin typeface="標楷體" pitchFamily="65" charset="-120"/>
                <a:ea typeface="標楷體" pitchFamily="65" charset="-120"/>
              </a:rPr>
              <a:t>支援服務與專業團隊設置及實施辦法第 </a:t>
            </a:r>
            <a:r>
              <a:rPr lang="en-US" altLang="zh-TW" sz="2700" b="1" dirty="0">
                <a:latin typeface="標楷體" pitchFamily="65" charset="-120"/>
                <a:ea typeface="標楷體" pitchFamily="65" charset="-120"/>
              </a:rPr>
              <a:t>4 </a:t>
            </a:r>
            <a:r>
              <a:rPr lang="zh-TW" altLang="en-US" sz="2700" b="1" dirty="0">
                <a:latin typeface="標楷體" pitchFamily="65" charset="-120"/>
                <a:ea typeface="標楷體" pitchFamily="65" charset="-120"/>
              </a:rPr>
              <a:t>條</a:t>
            </a:r>
            <a:r>
              <a:rPr lang="zh-TW" altLang="en-US" sz="2700" dirty="0">
                <a:latin typeface="標楷體" pitchFamily="65" charset="-120"/>
                <a:ea typeface="標楷體" pitchFamily="65" charset="-120"/>
              </a:rPr>
              <a:t>各級學校對於身心障礙學生之評量、教學及輔導工作，應以專業團隊合作進行為原則，並得視需要結合衛生醫療、教育、社會工作、獨立生活、職業重建相關等專業人員，共同提供學習、生活、心理、復健訓練、職業輔導評量及轉銜輔導與服務等協助</a:t>
            </a:r>
            <a:r>
              <a:rPr lang="zh-TW" altLang="en-US" sz="2700" dirty="0" smtClean="0">
                <a:latin typeface="標楷體" pitchFamily="65" charset="-120"/>
                <a:ea typeface="標楷體" pitchFamily="65" charset="-120"/>
              </a:rPr>
              <a:t>。</a:t>
            </a:r>
            <a:endParaRPr lang="en-US" altLang="zh-TW" sz="2700" dirty="0" smtClean="0">
              <a:latin typeface="標楷體" pitchFamily="65" charset="-120"/>
              <a:ea typeface="標楷體" pitchFamily="65" charset="-120"/>
            </a:endParaRPr>
          </a:p>
          <a:p>
            <a:pPr marL="271463" indent="0">
              <a:buNone/>
            </a:pPr>
            <a:r>
              <a:rPr lang="zh-TW" altLang="en-US" sz="2700" dirty="0" smtClean="0">
                <a:latin typeface="標楷體" pitchFamily="65" charset="-120"/>
                <a:ea typeface="標楷體" pitchFamily="65" charset="-120"/>
              </a:rPr>
              <a:t>前項</a:t>
            </a:r>
            <a:r>
              <a:rPr lang="zh-TW" altLang="en-US" sz="2700" dirty="0">
                <a:latin typeface="標楷體" pitchFamily="65" charset="-120"/>
                <a:ea typeface="標楷體" pitchFamily="65" charset="-120"/>
              </a:rPr>
              <a:t>專業團隊，以由特殊教育教師、普通教育教師、特殊教育相關專業人員及學校行政人員等共同參與為原則，並得依學生之需要彈性調整之</a:t>
            </a:r>
            <a:r>
              <a:rPr lang="zh-TW" altLang="en-US" sz="2700" dirty="0" smtClean="0">
                <a:latin typeface="標楷體" pitchFamily="65" charset="-120"/>
                <a:ea typeface="標楷體" pitchFamily="65" charset="-120"/>
              </a:rPr>
              <a:t>。</a:t>
            </a:r>
            <a:endParaRPr lang="en-US" altLang="zh-TW" sz="2700" dirty="0" smtClean="0">
              <a:latin typeface="標楷體" pitchFamily="65" charset="-120"/>
              <a:ea typeface="標楷體" pitchFamily="65" charset="-120"/>
            </a:endParaRPr>
          </a:p>
          <a:p>
            <a:pPr marL="271463" indent="0">
              <a:buNone/>
            </a:pPr>
            <a:r>
              <a:rPr lang="zh-TW" altLang="en-US" sz="2700" dirty="0" smtClean="0">
                <a:latin typeface="標楷體" pitchFamily="65" charset="-120"/>
                <a:ea typeface="標楷體" pitchFamily="65" charset="-120"/>
              </a:rPr>
              <a:t>前項</a:t>
            </a:r>
            <a:r>
              <a:rPr lang="zh-TW" altLang="en-US" sz="2700" dirty="0">
                <a:latin typeface="標楷體" pitchFamily="65" charset="-120"/>
                <a:ea typeface="標楷體" pitchFamily="65" charset="-120"/>
              </a:rPr>
              <a:t>所稱特殊教育相關專業人員，指醫師、</a:t>
            </a:r>
            <a:r>
              <a:rPr lang="zh-TW" altLang="en-US" sz="2700" dirty="0" smtClean="0">
                <a:latin typeface="標楷體" pitchFamily="65" charset="-120"/>
                <a:ea typeface="標楷體" pitchFamily="65" charset="-120"/>
              </a:rPr>
              <a:t>物理專業人員、職能專業人員、</a:t>
            </a:r>
            <a:r>
              <a:rPr lang="zh-TW" altLang="en-US" sz="2700" dirty="0">
                <a:latin typeface="標楷體" pitchFamily="65" charset="-120"/>
                <a:ea typeface="標楷體" pitchFamily="65" charset="-120"/>
              </a:rPr>
              <a:t>臨床心理師、諮商心理師、</a:t>
            </a:r>
            <a:r>
              <a:rPr lang="zh-TW" altLang="en-US" sz="2700" dirty="0" smtClean="0">
                <a:latin typeface="標楷體" pitchFamily="65" charset="-120"/>
                <a:ea typeface="標楷體" pitchFamily="65" charset="-120"/>
              </a:rPr>
              <a:t>語言專業人員、</a:t>
            </a:r>
            <a:r>
              <a:rPr lang="zh-TW" altLang="en-US" sz="2700" dirty="0">
                <a:latin typeface="標楷體" pitchFamily="65" charset="-120"/>
                <a:ea typeface="標楷體" pitchFamily="65" charset="-120"/>
              </a:rPr>
              <a:t>聽力師、社會工作師及職業輔導、定向行動等專業人員</a:t>
            </a:r>
            <a:r>
              <a:rPr lang="zh-TW" altLang="en-US" sz="2700" dirty="0" smtClean="0">
                <a:latin typeface="標楷體" pitchFamily="65" charset="-120"/>
                <a:ea typeface="標楷體" pitchFamily="65" charset="-120"/>
              </a:rPr>
              <a:t>。</a:t>
            </a:r>
            <a:endParaRPr lang="en-US" altLang="zh-TW" sz="2700" dirty="0" smtClean="0">
              <a:latin typeface="標楷體" pitchFamily="65" charset="-120"/>
              <a:ea typeface="標楷體" pitchFamily="65" charset="-120"/>
            </a:endParaRPr>
          </a:p>
        </p:txBody>
      </p:sp>
    </p:spTree>
    <p:extLst>
      <p:ext uri="{BB962C8B-B14F-4D97-AF65-F5344CB8AC3E}">
        <p14:creationId xmlns:p14="http://schemas.microsoft.com/office/powerpoint/2010/main" val="18625385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週期性排課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609469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單堂排課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0811266"/>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刪除排課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884247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A3-3</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時段</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5525036"/>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個別</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721560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A3-3</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上傳照片</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9198180"/>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A3-3</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刪除照片</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766899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A3-4</a:t>
            </a:r>
            <a:r>
              <a:rPr lang="zh-TW" altLang="en-US" sz="4000" smtClean="0">
                <a:solidFill>
                  <a:srgbClr val="7030A0"/>
                </a:solidFill>
                <a:latin typeface="Bodoni MT Black" panose="02070A03080606020203" pitchFamily="18" charset="0"/>
              </a:rPr>
              <a:t> </a:t>
            </a:r>
            <a:r>
              <a:rPr lang="zh-TW" altLang="en-US" sz="4000" smtClean="0"/>
              <a:t>查閱</a:t>
            </a:r>
            <a:r>
              <a:rPr lang="en-US" altLang="zh-TW" sz="4000" smtClean="0"/>
              <a:t>/</a:t>
            </a:r>
            <a:r>
              <a:rPr lang="zh-TW" altLang="en-US" sz="4000" smtClean="0"/>
              <a:t>列印個別紀錄</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4448915"/>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A3-4</a:t>
            </a:r>
            <a:r>
              <a:rPr lang="zh-TW" altLang="en-US" sz="4000" smtClean="0">
                <a:solidFill>
                  <a:srgbClr val="7030A0"/>
                </a:solidFill>
                <a:latin typeface="Bodoni MT Black" panose="02070A03080606020203" pitchFamily="18" charset="0"/>
              </a:rPr>
              <a:t> </a:t>
            </a:r>
            <a:r>
              <a:rPr lang="zh-TW" altLang="en-US" sz="4000" smtClean="0"/>
              <a:t>查閱</a:t>
            </a:r>
            <a:r>
              <a:rPr lang="en-US" altLang="zh-TW" sz="4000" smtClean="0"/>
              <a:t>/</a:t>
            </a:r>
            <a:r>
              <a:rPr lang="zh-TW" altLang="en-US" sz="4000" smtClean="0"/>
              <a:t>列印個別紀錄</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1365696"/>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rgbClr val="0070C0"/>
                </a:solidFill>
                <a:latin typeface="Arial Black" panose="020B0A04020102020204" pitchFamily="34" charset="0"/>
              </a:rPr>
              <a:t>A3-5</a:t>
            </a:r>
            <a:r>
              <a:rPr lang="zh-TW" altLang="en-US" sz="4000" smtClean="0">
                <a:solidFill>
                  <a:schemeClr val="accent5"/>
                </a:solidFill>
                <a:latin typeface="Arial Black" panose="020B0A04020102020204" pitchFamily="34" charset="0"/>
              </a:rPr>
              <a:t> </a:t>
            </a:r>
            <a:r>
              <a:rPr lang="zh-TW" altLang="en-US" sz="4000" smtClean="0"/>
              <a:t>到校服務回報</a:t>
            </a:r>
            <a:r>
              <a:rPr lang="en-US" altLang="zh-TW" sz="4000" smtClean="0"/>
              <a:t>-</a:t>
            </a:r>
            <a:r>
              <a:rPr lang="zh-TW" altLang="en-US" sz="4000" smtClean="0"/>
              <a:t>批次設定</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747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marL="0" indent="0"/>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en-US" altLang="zh-TW" dirty="0">
              <a:latin typeface="標楷體" pitchFamily="65" charset="-120"/>
              <a:ea typeface="標楷體" pitchFamily="65" charset="-120"/>
            </a:endParaRPr>
          </a:p>
        </p:txBody>
      </p:sp>
      <p:sp>
        <p:nvSpPr>
          <p:cNvPr id="3" name="內容版面配置區 2"/>
          <p:cNvSpPr>
            <a:spLocks noGrp="1"/>
          </p:cNvSpPr>
          <p:nvPr>
            <p:ph idx="1"/>
          </p:nvPr>
        </p:nvSpPr>
        <p:spPr>
          <a:xfrm>
            <a:off x="609600" y="1600200"/>
            <a:ext cx="10972800" cy="3629000"/>
          </a:xfrm>
        </p:spPr>
        <p:txBody>
          <a:bodyPr>
            <a:normAutofit/>
          </a:bodyPr>
          <a:lstStyle/>
          <a:p>
            <a:pPr marL="271463" indent="-271463">
              <a:buNone/>
            </a:pPr>
            <a:r>
              <a:rPr lang="en-US" altLang="zh-TW" sz="2700" dirty="0" smtClean="0">
                <a:latin typeface="標楷體" pitchFamily="65" charset="-120"/>
                <a:ea typeface="標楷體" pitchFamily="65" charset="-120"/>
              </a:rPr>
              <a:t>4.</a:t>
            </a:r>
            <a:r>
              <a:rPr lang="zh-TW" altLang="en-US" sz="2700" b="1" dirty="0">
                <a:latin typeface="標楷體" pitchFamily="65" charset="-120"/>
                <a:ea typeface="標楷體" pitchFamily="65" charset="-120"/>
              </a:rPr>
              <a:t>依據</a:t>
            </a:r>
            <a:r>
              <a:rPr lang="zh-TW" altLang="en-US" sz="2700" b="1" dirty="0" smtClean="0">
                <a:latin typeface="標楷體" pitchFamily="65" charset="-120"/>
                <a:ea typeface="標楷體" pitchFamily="65" charset="-120"/>
              </a:rPr>
              <a:t>高級</a:t>
            </a:r>
            <a:r>
              <a:rPr lang="zh-TW" altLang="en-US" sz="2700" b="1" dirty="0">
                <a:latin typeface="標楷體" pitchFamily="65" charset="-120"/>
                <a:ea typeface="標楷體" pitchFamily="65" charset="-120"/>
              </a:rPr>
              <a:t>中等以下學校特殊教育推行委員會設置</a:t>
            </a:r>
            <a:r>
              <a:rPr lang="zh-TW" altLang="en-US" sz="2700" b="1" dirty="0" smtClean="0">
                <a:latin typeface="標楷體" pitchFamily="65" charset="-120"/>
                <a:ea typeface="標楷體" pitchFamily="65" charset="-120"/>
              </a:rPr>
              <a:t>辦法</a:t>
            </a:r>
            <a:r>
              <a:rPr lang="zh-TW" altLang="en-US" sz="2700" b="1" dirty="0">
                <a:latin typeface="標楷體" pitchFamily="65" charset="-120"/>
                <a:ea typeface="標楷體" pitchFamily="65" charset="-120"/>
              </a:rPr>
              <a:t>第 </a:t>
            </a:r>
            <a:r>
              <a:rPr lang="en-US" altLang="zh-TW" sz="2700" b="1" dirty="0">
                <a:latin typeface="標楷體" pitchFamily="65" charset="-120"/>
                <a:ea typeface="標楷體" pitchFamily="65" charset="-120"/>
              </a:rPr>
              <a:t>3 </a:t>
            </a:r>
            <a:r>
              <a:rPr lang="zh-TW" altLang="en-US" sz="2700" b="1" dirty="0" smtClean="0">
                <a:latin typeface="標楷體" pitchFamily="65" charset="-120"/>
                <a:ea typeface="標楷體" pitchFamily="65" charset="-120"/>
              </a:rPr>
              <a:t>條第</a:t>
            </a:r>
            <a:r>
              <a:rPr lang="en-US" altLang="zh-TW" sz="2700" b="1" dirty="0" smtClean="0">
                <a:latin typeface="標楷體" pitchFamily="65" charset="-120"/>
                <a:ea typeface="標楷體" pitchFamily="65" charset="-120"/>
              </a:rPr>
              <a:t>1</a:t>
            </a:r>
            <a:r>
              <a:rPr lang="zh-TW" altLang="en-US" sz="2700" b="1" dirty="0" smtClean="0">
                <a:latin typeface="標楷體" pitchFamily="65" charset="-120"/>
                <a:ea typeface="標楷體" pitchFamily="65" charset="-120"/>
              </a:rPr>
              <a:t>項</a:t>
            </a:r>
            <a:r>
              <a:rPr lang="zh-TW" altLang="en-US" sz="2700" dirty="0" smtClean="0">
                <a:latin typeface="標楷體" pitchFamily="65" charset="-120"/>
                <a:ea typeface="標楷體" pitchFamily="65" charset="-120"/>
              </a:rPr>
              <a:t>學校</a:t>
            </a:r>
            <a:r>
              <a:rPr lang="zh-TW" altLang="en-US" sz="2700" dirty="0">
                <a:latin typeface="標楷體" pitchFamily="65" charset="-120"/>
                <a:ea typeface="標楷體" pitchFamily="65" charset="-120"/>
              </a:rPr>
              <a:t>為辦理特殊教育學生學習輔導等事宜，應成立特殊教育推行</a:t>
            </a:r>
            <a:r>
              <a:rPr lang="zh-TW" altLang="en-US" sz="2700" dirty="0" smtClean="0">
                <a:latin typeface="標楷體" pitchFamily="65" charset="-120"/>
                <a:ea typeface="標楷體" pitchFamily="65" charset="-120"/>
              </a:rPr>
              <a:t>委員會，</a:t>
            </a:r>
            <a:r>
              <a:rPr lang="zh-TW" altLang="en-US" sz="2700" b="1" dirty="0" smtClean="0">
                <a:latin typeface="標楷體" pitchFamily="65" charset="-120"/>
                <a:ea typeface="標楷體" pitchFamily="65" charset="-120"/>
              </a:rPr>
              <a:t>第</a:t>
            </a:r>
            <a:r>
              <a:rPr lang="en-US" altLang="zh-TW" sz="2700" b="1" dirty="0" smtClean="0">
                <a:latin typeface="標楷體" pitchFamily="65" charset="-120"/>
                <a:ea typeface="標楷體" pitchFamily="65" charset="-120"/>
              </a:rPr>
              <a:t>3</a:t>
            </a:r>
            <a:r>
              <a:rPr lang="zh-TW" altLang="en-US" sz="2700" b="1" dirty="0" smtClean="0">
                <a:latin typeface="標楷體" pitchFamily="65" charset="-120"/>
                <a:ea typeface="標楷體" pitchFamily="65" charset="-120"/>
              </a:rPr>
              <a:t>條第</a:t>
            </a:r>
            <a:r>
              <a:rPr lang="en-US" altLang="zh-TW" sz="2700" b="1" dirty="0" smtClean="0">
                <a:latin typeface="標楷體" pitchFamily="65" charset="-120"/>
                <a:ea typeface="標楷體" pitchFamily="65" charset="-120"/>
              </a:rPr>
              <a:t>1</a:t>
            </a:r>
            <a:r>
              <a:rPr lang="zh-TW" altLang="en-US" sz="2700" b="1" dirty="0" smtClean="0">
                <a:latin typeface="標楷體" pitchFamily="65" charset="-120"/>
                <a:ea typeface="標楷體" pitchFamily="65" charset="-120"/>
              </a:rPr>
              <a:t>項第</a:t>
            </a:r>
            <a:r>
              <a:rPr lang="en-US" altLang="zh-TW" sz="2700" b="1" dirty="0" smtClean="0">
                <a:latin typeface="標楷體" pitchFamily="65" charset="-120"/>
                <a:ea typeface="標楷體" pitchFamily="65" charset="-120"/>
              </a:rPr>
              <a:t>5</a:t>
            </a:r>
            <a:r>
              <a:rPr lang="zh-TW" altLang="en-US" sz="2700" b="1" dirty="0" smtClean="0">
                <a:latin typeface="標楷體" pitchFamily="65" charset="-120"/>
                <a:ea typeface="標楷體" pitchFamily="65" charset="-120"/>
              </a:rPr>
              <a:t>款</a:t>
            </a:r>
            <a:r>
              <a:rPr lang="zh-TW" altLang="en-US" sz="2700" dirty="0" smtClean="0">
                <a:latin typeface="標楷體" pitchFamily="65" charset="-120"/>
                <a:ea typeface="標楷體" pitchFamily="65" charset="-120"/>
              </a:rPr>
              <a:t>，審議</a:t>
            </a:r>
            <a:r>
              <a:rPr lang="zh-TW" altLang="en-US" sz="2700" dirty="0">
                <a:latin typeface="標楷體" pitchFamily="65" charset="-120"/>
                <a:ea typeface="標楷體" pitchFamily="65" charset="-120"/>
              </a:rPr>
              <a:t>特殊教育學生申請獎勵、獎</a:t>
            </a:r>
            <a:r>
              <a:rPr lang="zh-TW" altLang="en-US" sz="2700" dirty="0" smtClean="0">
                <a:latin typeface="標楷體" pitchFamily="65" charset="-120"/>
                <a:ea typeface="標楷體" pitchFamily="65" charset="-120"/>
              </a:rPr>
              <a:t>補助學金</a:t>
            </a:r>
            <a:r>
              <a:rPr lang="zh-TW" altLang="en-US" sz="2700" dirty="0">
                <a:latin typeface="標楷體" pitchFamily="65" charset="-120"/>
                <a:ea typeface="標楷體" pitchFamily="65" charset="-120"/>
              </a:rPr>
              <a:t>、交通費補助、學習輔具</a:t>
            </a:r>
            <a:r>
              <a:rPr lang="zh-TW" altLang="en-US" sz="2700" dirty="0" smtClean="0">
                <a:latin typeface="標楷體" pitchFamily="65" charset="-120"/>
                <a:ea typeface="標楷體" pitchFamily="65" charset="-120"/>
              </a:rPr>
              <a:t>、</a:t>
            </a:r>
            <a:r>
              <a:rPr lang="zh-TW" altLang="en-US" sz="2700" b="1" dirty="0" smtClean="0">
                <a:latin typeface="標楷體" pitchFamily="65" charset="-120"/>
                <a:ea typeface="標楷體" pitchFamily="65" charset="-120"/>
              </a:rPr>
              <a:t>專業</a:t>
            </a:r>
            <a:r>
              <a:rPr lang="zh-TW" altLang="en-US" sz="2700" b="1" dirty="0">
                <a:latin typeface="標楷體" pitchFamily="65" charset="-120"/>
                <a:ea typeface="標楷體" pitchFamily="65" charset="-120"/>
              </a:rPr>
              <a:t>服務及相關支持服務</a:t>
            </a:r>
            <a:r>
              <a:rPr lang="zh-TW" altLang="en-US" sz="2700" dirty="0">
                <a:latin typeface="標楷體" pitchFamily="65" charset="-120"/>
                <a:ea typeface="標楷體" pitchFamily="65" charset="-120"/>
              </a:rPr>
              <a:t>等事宜。</a:t>
            </a:r>
          </a:p>
          <a:p>
            <a:pPr marL="0" indent="0">
              <a:buNone/>
            </a:pPr>
            <a:endParaRPr lang="zh-TW" altLang="en-US" dirty="0">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9320330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rgbClr val="0070C0"/>
                </a:solidFill>
                <a:latin typeface="Arial Black" panose="020B0A04020102020204" pitchFamily="34" charset="0"/>
              </a:rPr>
              <a:t>A3-5</a:t>
            </a:r>
            <a:r>
              <a:rPr lang="zh-TW" altLang="en-US" sz="4000" smtClean="0">
                <a:solidFill>
                  <a:schemeClr val="accent5"/>
                </a:solidFill>
                <a:latin typeface="Arial Black" panose="020B0A04020102020204" pitchFamily="34" charset="0"/>
              </a:rPr>
              <a:t> </a:t>
            </a:r>
            <a:r>
              <a:rPr lang="zh-TW" altLang="en-US" sz="4000" smtClean="0"/>
              <a:t>到校服務回報</a:t>
            </a:r>
            <a:r>
              <a:rPr lang="en-US" altLang="zh-TW" sz="4000" smtClean="0"/>
              <a:t>-</a:t>
            </a:r>
            <a:r>
              <a:rPr lang="zh-TW" altLang="en-US" sz="4000" smtClean="0"/>
              <a:t>填寫</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49526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A3-6</a:t>
            </a:r>
            <a:r>
              <a:rPr lang="zh-TW" altLang="en-US" sz="4000" smtClean="0">
                <a:solidFill>
                  <a:srgbClr val="7030A0"/>
                </a:solidFill>
                <a:latin typeface="Bodoni MT Black" panose="02070A03080606020203" pitchFamily="18" charset="0"/>
              </a:rPr>
              <a:t> </a:t>
            </a:r>
            <a:r>
              <a:rPr lang="zh-TW" altLang="en-US" sz="4000" smtClean="0"/>
              <a:t>填寫個案評估報告</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975761"/>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1883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72617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a:t>
            </a:r>
            <a:r>
              <a:rPr lang="zh-TW" altLang="en-US" sz="4000" smtClean="0">
                <a:solidFill>
                  <a:srgbClr val="7030A0"/>
                </a:solidFill>
                <a:latin typeface="Bodoni MT Black" panose="02070A03080606020203" pitchFamily="18" charset="0"/>
              </a:rPr>
              <a:t> </a:t>
            </a:r>
            <a:r>
              <a:rPr lang="zh-TW" altLang="en-US" sz="4000" smtClean="0">
                <a:latin typeface="Bodoni MT Black" panose="02070A03080606020203" pitchFamily="18" charset="0"/>
              </a:rPr>
              <a:t>填寫績效評估與查核</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33391664"/>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rgbClr val="0070C0"/>
                </a:solidFill>
                <a:latin typeface="Arial Black" panose="020B0A04020102020204" pitchFamily="34" charset="0"/>
              </a:rPr>
              <a:t>A4-1</a:t>
            </a:r>
            <a:r>
              <a:rPr lang="zh-TW" altLang="en-US" sz="4000" smtClean="0">
                <a:solidFill>
                  <a:schemeClr val="accent5"/>
                </a:solidFill>
                <a:latin typeface="Arial Black" panose="020B0A04020102020204" pitchFamily="34" charset="0"/>
              </a:rPr>
              <a:t> </a:t>
            </a:r>
            <a:r>
              <a:rPr lang="zh-TW" altLang="en-US" sz="4000" smtClean="0"/>
              <a:t>填寫績效評估</a:t>
            </a:r>
            <a:r>
              <a:rPr lang="en-US" altLang="zh-TW" sz="4000" smtClean="0"/>
              <a:t>(</a:t>
            </a:r>
            <a:r>
              <a:rPr lang="zh-TW" altLang="en-US" sz="4000" smtClean="0"/>
              <a:t>學校</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87670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spcAft>
                <a:spcPts val="0"/>
              </a:spcAft>
              <a:defRPr/>
            </a:pPr>
            <a:r>
              <a:rPr lang="en-US" altLang="zh-TW" sz="4000" smtClean="0">
                <a:solidFill>
                  <a:srgbClr val="0070C0"/>
                </a:solidFill>
                <a:latin typeface="Arial Black" panose="020B0A04020102020204" pitchFamily="34" charset="0"/>
              </a:rPr>
              <a:t>A4-1</a:t>
            </a:r>
            <a:r>
              <a:rPr lang="zh-TW" altLang="en-US" sz="4000" smtClean="0">
                <a:solidFill>
                  <a:schemeClr val="accent5"/>
                </a:solidFill>
                <a:latin typeface="Arial Black" panose="020B0A04020102020204" pitchFamily="34" charset="0"/>
              </a:rPr>
              <a:t> </a:t>
            </a:r>
            <a:r>
              <a:rPr lang="zh-TW" altLang="en-US" sz="4000" smtClean="0"/>
              <a:t>填寫績效評估</a:t>
            </a:r>
            <a:r>
              <a:rPr lang="en-US" altLang="zh-TW" sz="4000" smtClean="0"/>
              <a:t>(</a:t>
            </a:r>
            <a:r>
              <a:rPr lang="zh-TW" altLang="en-US" sz="4000" smtClean="0"/>
              <a:t>專業人員</a:t>
            </a:r>
            <a:r>
              <a:rPr lang="en-US" altLang="zh-TW" sz="4000" smtClean="0"/>
              <a:t>)</a:t>
            </a:r>
            <a:endParaRPr lang="zh-TW" altLang="en-US" sz="24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1180872"/>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A4-3</a:t>
            </a:r>
            <a:r>
              <a:rPr lang="zh-TW" altLang="en-US" sz="4000" smtClean="0">
                <a:solidFill>
                  <a:srgbClr val="7030A0"/>
                </a:solidFill>
                <a:latin typeface="Bodoni MT Black" panose="02070A03080606020203" pitchFamily="18" charset="0"/>
              </a:rPr>
              <a:t> </a:t>
            </a:r>
            <a:r>
              <a:rPr lang="zh-TW" altLang="en-US" sz="4000" smtClean="0"/>
              <a:t>查核績效評估</a:t>
            </a:r>
            <a:r>
              <a:rPr lang="en-US" altLang="zh-TW" sz="4000" smtClean="0"/>
              <a:t>-</a:t>
            </a:r>
            <a:r>
              <a:rPr lang="zh-TW" altLang="en-US" sz="4000" smtClean="0"/>
              <a:t>學校填寫</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59087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A4-3</a:t>
            </a:r>
            <a:r>
              <a:rPr lang="zh-TW" altLang="en-US" sz="4000" smtClean="0">
                <a:solidFill>
                  <a:srgbClr val="7030A0"/>
                </a:solidFill>
                <a:latin typeface="Bodoni MT Black" panose="02070A03080606020203" pitchFamily="18" charset="0"/>
              </a:rPr>
              <a:t> </a:t>
            </a:r>
            <a:r>
              <a:rPr lang="zh-TW" altLang="en-US" sz="4000" smtClean="0"/>
              <a:t>查核績效評估</a:t>
            </a:r>
            <a:r>
              <a:rPr lang="en-US" altLang="zh-TW" sz="4000" smtClean="0"/>
              <a:t>-</a:t>
            </a:r>
            <a:r>
              <a:rPr lang="zh-TW" altLang="en-US" sz="4000" smtClean="0"/>
              <a:t>專業人員填寫</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83021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A4-4</a:t>
            </a:r>
            <a:r>
              <a:rPr lang="zh-TW" altLang="en-US" sz="4000" smtClean="0">
                <a:solidFill>
                  <a:srgbClr val="7030A0"/>
                </a:solidFill>
                <a:latin typeface="Bodoni MT Black" panose="02070A03080606020203" pitchFamily="18" charset="0"/>
              </a:rPr>
              <a:t> </a:t>
            </a:r>
            <a:r>
              <a:rPr lang="zh-TW" altLang="en-US" sz="4000" smtClean="0"/>
              <a:t>專業申請總覽</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9554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778098"/>
          </a:xfrm>
        </p:spPr>
        <p:txBody>
          <a:bodyPr>
            <a:normAutofit/>
          </a:bodyPr>
          <a:lstStyle/>
          <a:p>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zh-TW" altLang="en-US" dirty="0"/>
          </a:p>
        </p:txBody>
      </p:sp>
      <p:graphicFrame>
        <p:nvGraphicFramePr>
          <p:cNvPr id="4" name="Group 3"/>
          <p:cNvGraphicFramePr>
            <a:graphicFrameLocks noGrp="1"/>
          </p:cNvGraphicFramePr>
          <p:nvPr>
            <p:extLst>
              <p:ext uri="{D42A27DB-BD31-4B8C-83A1-F6EECF244321}">
                <p14:modId xmlns:p14="http://schemas.microsoft.com/office/powerpoint/2010/main" val="2936504188"/>
              </p:ext>
            </p:extLst>
          </p:nvPr>
        </p:nvGraphicFramePr>
        <p:xfrm>
          <a:off x="695400" y="1772816"/>
          <a:ext cx="10801200" cy="4824537"/>
        </p:xfrm>
        <a:graphic>
          <a:graphicData uri="http://schemas.openxmlformats.org/drawingml/2006/table">
            <a:tbl>
              <a:tblPr/>
              <a:tblGrid>
                <a:gridCol w="2158603"/>
                <a:gridCol w="8642597"/>
              </a:tblGrid>
              <a:tr h="1063024">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物理專業人員</a:t>
                      </a:r>
                    </a:p>
                  </a:txBody>
                  <a:tcPr marL="121924" marR="121924" marT="45707" marB="45707" anchor="ctr" horzOverflow="overflow">
                    <a:lnL w="28575" cap="flat" cmpd="sng" algn="ctr">
                      <a:solidFill>
                        <a:sysClr val="windowText" lastClr="000000"/>
                      </a:solidFill>
                      <a:prstDash val="solid"/>
                      <a:round/>
                      <a:headEnd type="none" w="sm" len="sm"/>
                      <a:tailEnd type="none" w="sm" len="sm"/>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sm" len="sm"/>
                      <a:tailEnd type="none" w="sm" len="sm"/>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zh-TW" altLang="zh-TW" sz="2000" b="0" kern="1200" dirty="0" smtClean="0">
                          <a:solidFill>
                            <a:schemeClr val="tx1"/>
                          </a:solidFill>
                          <a:effectLst/>
                          <a:latin typeface="標楷體" pitchFamily="65" charset="-120"/>
                          <a:ea typeface="標楷體" pitchFamily="65" charset="-120"/>
                          <a:cs typeface="+mn-cs"/>
                        </a:rPr>
                        <a:t>協助老師解決學生在行走、移動、身體平衡、動作協調、關節活動度、體適能、行動與擺位輔具的使用和環境改造等方面問題。</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endParaRPr>
                    </a:p>
                  </a:txBody>
                  <a:tcPr marL="121924" marR="121924" marT="45707" marB="45707"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sm" len="sm"/>
                      <a:tailEnd type="none" w="sm" len="sm"/>
                    </a:lnR>
                    <a:lnT w="28575" cap="flat" cmpd="sng" algn="ctr">
                      <a:solidFill>
                        <a:sysClr val="windowText" lastClr="000000"/>
                      </a:solidFill>
                      <a:prstDash val="solid"/>
                      <a:round/>
                      <a:headEnd type="none" w="sm" len="sm"/>
                      <a:tailEnd type="none" w="sm" len="sm"/>
                    </a:lnT>
                    <a:lnB w="12700" cap="flat" cmpd="sng" algn="ctr">
                      <a:solidFill>
                        <a:sysClr val="windowText" lastClr="000000"/>
                      </a:solidFill>
                      <a:prstDash val="solid"/>
                      <a:round/>
                      <a:headEnd type="none" w="med" len="med"/>
                      <a:tailEnd type="none" w="med" len="med"/>
                    </a:lnB>
                    <a:lnTlToBr>
                      <a:noFill/>
                    </a:lnTlToBr>
                    <a:lnBlToTr>
                      <a:noFill/>
                    </a:lnBlToTr>
                    <a:noFill/>
                  </a:tcPr>
                </a:tc>
              </a:tr>
              <a:tr h="1063024">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職能專業人員</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endParaRPr>
                    </a:p>
                  </a:txBody>
                  <a:tcPr marL="121924" marR="121924" marT="45707" marB="45707" anchor="ctr" horzOverflow="overflow">
                    <a:lnL w="28575" cap="flat" cmpd="sng" algn="ctr">
                      <a:solidFill>
                        <a:sysClr val="windowText" lastClr="000000"/>
                      </a:solidFill>
                      <a:prstDash val="solid"/>
                      <a:round/>
                      <a:headEnd type="none" w="sm" len="sm"/>
                      <a:tailEnd type="none" w="sm" len="sm"/>
                    </a:lnL>
                    <a:lnR w="12700"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sm" len="sm"/>
                      <a:tailEnd type="none" w="sm" len="sm"/>
                    </a:lnB>
                    <a:lnTlToBr>
                      <a:noFill/>
                    </a:lnTlToBr>
                    <a:lnBlToTr>
                      <a:noFill/>
                    </a:lnBlToTr>
                    <a:noFill/>
                  </a:tcPr>
                </a:tc>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zh-TW" altLang="zh-TW" sz="2000" b="0" kern="1200" dirty="0" smtClean="0">
                          <a:solidFill>
                            <a:schemeClr val="tx1"/>
                          </a:solidFill>
                          <a:effectLst/>
                          <a:latin typeface="標楷體" pitchFamily="65" charset="-120"/>
                          <a:ea typeface="標楷體" pitchFamily="65" charset="-120"/>
                          <a:cs typeface="+mn-cs"/>
                        </a:rPr>
                        <a:t>協助老師解決學生在校學習、生活和參與活動的問題，包括手功能、手眼協調、日常生活或工作能力、感覺統合、生活輔具的使用和環境改造等。</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endParaRPr>
                    </a:p>
                  </a:txBody>
                  <a:tcPr marL="121924" marR="121924" marT="45707" marB="45707" anchor="ctr" horzOverflow="overflow">
                    <a:lnL w="12700" cap="flat" cmpd="sng" algn="ctr">
                      <a:solidFill>
                        <a:sysClr val="windowText" lastClr="000000"/>
                      </a:solidFill>
                      <a:prstDash val="solid"/>
                      <a:round/>
                      <a:headEnd type="none" w="sm" len="sm"/>
                      <a:tailEnd type="none" w="sm" len="sm"/>
                    </a:lnL>
                    <a:lnR w="28575"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sm" len="sm"/>
                      <a:tailEnd type="none" w="sm" len="sm"/>
                    </a:lnB>
                    <a:lnTlToBr>
                      <a:noFill/>
                    </a:lnTlToBr>
                    <a:lnBlToTr>
                      <a:noFill/>
                    </a:lnBlToTr>
                    <a:noFill/>
                  </a:tcPr>
                </a:tc>
              </a:tr>
              <a:tr h="852815">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語言專業人員</a:t>
                      </a:r>
                    </a:p>
                  </a:txBody>
                  <a:tcPr marL="121924" marR="121924" marT="45707" marB="45707" anchor="ctr" horzOverflow="overflow">
                    <a:lnL w="28575" cap="flat" cmpd="sng" algn="ctr">
                      <a:solidFill>
                        <a:sysClr val="windowText" lastClr="000000"/>
                      </a:solidFill>
                      <a:prstDash val="solid"/>
                      <a:round/>
                      <a:headEnd type="none" w="sm" len="sm"/>
                      <a:tailEnd type="none" w="sm" len="sm"/>
                    </a:lnL>
                    <a:lnR w="12700"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sm" len="sm"/>
                      <a:tailEnd type="none" w="sm" len="sm"/>
                    </a:lnT>
                    <a:lnB w="12700" cap="flat" cmpd="sng" algn="ctr">
                      <a:solidFill>
                        <a:sysClr val="windowText" lastClr="000000"/>
                      </a:solidFill>
                      <a:prstDash val="solid"/>
                      <a:round/>
                      <a:headEnd type="none" w="sm" len="sm"/>
                      <a:tailEnd type="none" w="sm" len="sm"/>
                    </a:lnB>
                    <a:lnTlToBr>
                      <a:noFill/>
                    </a:lnTlToBr>
                    <a:lnBlToTr>
                      <a:noFill/>
                    </a:lnBlToTr>
                    <a:noFill/>
                  </a:tcPr>
                </a:tc>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zh-TW" altLang="zh-TW" sz="2000" b="0" kern="1200" dirty="0" smtClean="0">
                          <a:solidFill>
                            <a:schemeClr val="tx1"/>
                          </a:solidFill>
                          <a:effectLst/>
                          <a:latin typeface="標楷體" pitchFamily="65" charset="-120"/>
                          <a:ea typeface="標楷體" pitchFamily="65" charset="-120"/>
                          <a:cs typeface="+mn-cs"/>
                        </a:rPr>
                        <a:t>協助老師解決學生在口腔功能、吞嚥、構音、語暢、嗓音、語言理解、口語表達和溝通輔具的使用等問題。</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endParaRPr>
                    </a:p>
                  </a:txBody>
                  <a:tcPr marL="121924" marR="121924" marT="45707" marB="45707" anchor="ctr" horzOverflow="overflow">
                    <a:lnL w="12700" cap="flat" cmpd="sng" algn="ctr">
                      <a:solidFill>
                        <a:sysClr val="windowText" lastClr="000000"/>
                      </a:solidFill>
                      <a:prstDash val="solid"/>
                      <a:round/>
                      <a:headEnd type="none" w="sm" len="sm"/>
                      <a:tailEnd type="none" w="sm" len="sm"/>
                    </a:lnL>
                    <a:lnR w="28575"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sm" len="sm"/>
                      <a:tailEnd type="none" w="sm" len="sm"/>
                    </a:lnT>
                    <a:lnB w="12700" cap="flat" cmpd="sng" algn="ctr">
                      <a:solidFill>
                        <a:sysClr val="windowText" lastClr="000000"/>
                      </a:solidFill>
                      <a:prstDash val="solid"/>
                      <a:round/>
                      <a:headEnd type="none" w="sm" len="sm"/>
                      <a:tailEnd type="none" w="sm" len="sm"/>
                    </a:lnB>
                    <a:lnTlToBr>
                      <a:noFill/>
                    </a:lnTlToBr>
                    <a:lnBlToTr>
                      <a:noFill/>
                    </a:lnBlToTr>
                    <a:noFill/>
                  </a:tcPr>
                </a:tc>
              </a:tr>
              <a:tr h="812443">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臨床心理師</a:t>
                      </a:r>
                    </a:p>
                  </a:txBody>
                  <a:tcPr marL="121924" marR="121924" marT="45707" marB="45707" anchor="ctr" horzOverflow="overflow">
                    <a:lnL w="28575" cap="flat" cmpd="sng" algn="ctr">
                      <a:solidFill>
                        <a:sysClr val="windowText" lastClr="000000"/>
                      </a:solidFill>
                      <a:prstDash val="solid"/>
                      <a:round/>
                      <a:headEnd type="none" w="sm" len="sm"/>
                      <a:tailEnd type="none" w="sm" len="sm"/>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sm" len="sm"/>
                      <a:tailEnd type="none" w="sm" len="sm"/>
                    </a:lnT>
                    <a:lnB w="12700" cap="flat" cmpd="sng" algn="ctr">
                      <a:solidFill>
                        <a:sysClr val="windowText" lastClr="000000"/>
                      </a:solidFill>
                      <a:prstDash val="solid"/>
                      <a:round/>
                      <a:headEnd type="none" w="sm" len="sm"/>
                      <a:tailEnd type="none" w="sm" len="sm"/>
                    </a:lnB>
                    <a:lnTlToBr>
                      <a:noFill/>
                    </a:lnTlToBr>
                    <a:lnBlToTr>
                      <a:noFill/>
                    </a:lnBlToTr>
                    <a:noFill/>
                  </a:tcPr>
                </a:tc>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zh-TW" altLang="zh-TW" sz="2000" b="0" kern="1200" dirty="0" smtClean="0">
                          <a:solidFill>
                            <a:schemeClr val="tx1"/>
                          </a:solidFill>
                          <a:effectLst/>
                          <a:latin typeface="標楷體" pitchFamily="65" charset="-120"/>
                          <a:ea typeface="標楷體" pitchFamily="65" charset="-120"/>
                          <a:cs typeface="+mn-cs"/>
                        </a:rPr>
                        <a:t>協助老師解決學生在思想、情緒及行為上嚴重偏差的問題。</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endParaRPr>
                    </a:p>
                  </a:txBody>
                  <a:tcPr marL="121924" marR="121924" marT="45707" marB="45707"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sm" len="sm"/>
                      <a:tailEnd type="none" w="sm" len="sm"/>
                    </a:lnT>
                    <a:lnB w="12700" cap="flat" cmpd="sng" algn="ctr">
                      <a:solidFill>
                        <a:sysClr val="windowText" lastClr="000000"/>
                      </a:solidFill>
                      <a:prstDash val="solid"/>
                      <a:round/>
                      <a:headEnd type="none" w="med" len="med"/>
                      <a:tailEnd type="none" w="med" len="med"/>
                    </a:lnB>
                    <a:lnTlToBr>
                      <a:noFill/>
                    </a:lnTlToBr>
                    <a:lnBlToTr>
                      <a:noFill/>
                    </a:lnBlToTr>
                    <a:noFill/>
                  </a:tcPr>
                </a:tc>
              </a:tr>
              <a:tr h="1033231">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社會工作師</a:t>
                      </a:r>
                    </a:p>
                  </a:txBody>
                  <a:tcPr marL="121924" marR="121924" marT="45707" marB="45707" anchor="ctr" horzOverflow="overflow">
                    <a:lnL w="28575" cap="flat" cmpd="sng" algn="ctr">
                      <a:solidFill>
                        <a:sysClr val="windowText" lastClr="000000"/>
                      </a:solidFill>
                      <a:prstDash val="solid"/>
                      <a:round/>
                      <a:headEnd type="none" w="sm" len="sm"/>
                      <a:tailEnd type="none" w="sm" len="sm"/>
                    </a:lnL>
                    <a:lnR w="12700"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400" b="1" kern="1200">
                          <a:solidFill>
                            <a:schemeClr val="tx1"/>
                          </a:solidFill>
                          <a:latin typeface="標楷體" pitchFamily="65" charset="-120"/>
                          <a:ea typeface="標楷體" pitchFamily="65" charset="-120"/>
                        </a:defRPr>
                      </a:lvl1pPr>
                      <a:lvl2pPr marL="457200" algn="l" defTabSz="914400" rtl="0" eaLnBrk="1" latinLnBrk="0" hangingPunct="1">
                        <a:spcBef>
                          <a:spcPct val="20000"/>
                        </a:spcBef>
                        <a:defRPr sz="2000" b="1" kern="1200">
                          <a:solidFill>
                            <a:schemeClr val="tx1"/>
                          </a:solidFill>
                          <a:latin typeface="標楷體" pitchFamily="65" charset="-120"/>
                          <a:ea typeface="標楷體" pitchFamily="65" charset="-120"/>
                        </a:defRPr>
                      </a:lvl2pPr>
                      <a:lvl3pPr marL="914400" algn="l" defTabSz="914400" rtl="0" eaLnBrk="1" latinLnBrk="0" hangingPunct="1">
                        <a:spcBef>
                          <a:spcPct val="20000"/>
                        </a:spcBef>
                        <a:defRPr sz="1800" b="1" kern="1200">
                          <a:solidFill>
                            <a:schemeClr val="tx1"/>
                          </a:solidFill>
                          <a:latin typeface="標楷體" pitchFamily="65" charset="-120"/>
                          <a:ea typeface="標楷體" pitchFamily="65" charset="-120"/>
                        </a:defRPr>
                      </a:lvl3pPr>
                      <a:lvl4pPr marL="1371600" algn="l" defTabSz="914400" rtl="0" eaLnBrk="1" latinLnBrk="0" hangingPunct="1">
                        <a:spcBef>
                          <a:spcPct val="20000"/>
                        </a:spcBef>
                        <a:defRPr sz="1600" b="1" kern="1200">
                          <a:solidFill>
                            <a:schemeClr val="tx1"/>
                          </a:solidFill>
                          <a:latin typeface="標楷體" pitchFamily="65" charset="-120"/>
                          <a:ea typeface="標楷體" pitchFamily="65" charset="-120"/>
                        </a:defRPr>
                      </a:lvl4pPr>
                      <a:lvl5pPr marL="1828800" algn="l" defTabSz="914400" rtl="0" eaLnBrk="1" latinLnBrk="0" hangingPunct="1">
                        <a:spcBef>
                          <a:spcPct val="20000"/>
                        </a:spcBef>
                        <a:defRPr sz="1600" b="1" kern="1200">
                          <a:solidFill>
                            <a:schemeClr val="tx1"/>
                          </a:solidFill>
                          <a:latin typeface="標楷體" pitchFamily="65" charset="-120"/>
                          <a:ea typeface="標楷體" pitchFamily="65" charset="-120"/>
                        </a:defRPr>
                      </a:lvl5pPr>
                      <a:lvl6pPr marL="22860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6pPr>
                      <a:lvl7pPr marL="27432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7pPr>
                      <a:lvl8pPr marL="32004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8pPr>
                      <a:lvl9pPr marL="3657600" algn="l" defTabSz="914400" rtl="0" eaLnBrk="1" fontAlgn="base" latinLnBrk="0" hangingPunct="1">
                        <a:spcBef>
                          <a:spcPct val="20000"/>
                        </a:spcBef>
                        <a:spcAft>
                          <a:spcPct val="0"/>
                        </a:spcAft>
                        <a:defRPr sz="1600" b="1" kern="1200">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zh-TW" altLang="zh-TW" sz="2000" b="0" kern="1200" dirty="0" smtClean="0">
                          <a:solidFill>
                            <a:schemeClr val="tx1"/>
                          </a:solidFill>
                          <a:effectLst/>
                          <a:latin typeface="標楷體" pitchFamily="65" charset="-120"/>
                          <a:ea typeface="標楷體" pitchFamily="65" charset="-120"/>
                          <a:cs typeface="+mn-cs"/>
                        </a:rPr>
                        <a:t>主要協助老師處理嚴重的家庭問題，整合並連結有關的社會資源，協助提供社會資源之資訊或協助申請社會福利補助等。</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endParaRPr>
                    </a:p>
                  </a:txBody>
                  <a:tcPr marL="121924" marR="121924" marT="45707" marB="45707" anchor="ctr" horzOverflow="overflow">
                    <a:lnL w="12700" cap="flat" cmpd="sng" algn="ctr">
                      <a:solidFill>
                        <a:sysClr val="windowText" lastClr="000000"/>
                      </a:solidFill>
                      <a:prstDash val="solid"/>
                      <a:round/>
                      <a:headEnd type="none" w="sm" len="sm"/>
                      <a:tailEnd type="none" w="sm" len="sm"/>
                    </a:lnL>
                    <a:lnR w="28575" cap="flat" cmpd="sng" algn="ctr">
                      <a:solidFill>
                        <a:sysClr val="windowText" lastClr="000000"/>
                      </a:solidFill>
                      <a:prstDash val="solid"/>
                      <a:round/>
                      <a:headEnd type="none" w="sm" len="sm"/>
                      <a:tailEnd type="none" w="sm" len="sm"/>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標題 1"/>
          <p:cNvSpPr txBox="1">
            <a:spLocks/>
          </p:cNvSpPr>
          <p:nvPr/>
        </p:nvSpPr>
        <p:spPr>
          <a:xfrm>
            <a:off x="695400" y="1057300"/>
            <a:ext cx="109728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二</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提供學生所需支持</a:t>
            </a:r>
            <a:endParaRPr lang="zh-TW" altLang="en-US" sz="2800" dirty="0"/>
          </a:p>
        </p:txBody>
      </p:sp>
    </p:spTree>
    <p:extLst>
      <p:ext uri="{BB962C8B-B14F-4D97-AF65-F5344CB8AC3E}">
        <p14:creationId xmlns:p14="http://schemas.microsoft.com/office/powerpoint/2010/main" val="28472099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651166" y="225514"/>
            <a:ext cx="9121013" cy="461665"/>
          </a:xfrm>
          <a:prstGeom prst="rect">
            <a:avLst/>
          </a:prstGeom>
          <a:noFill/>
        </p:spPr>
        <p:txBody>
          <a:bodyPr wrap="square" rtlCol="0">
            <a:spAutoFit/>
          </a:bodyPr>
          <a:lstStyle/>
          <a:p>
            <a:pPr algn="ctr"/>
            <a:r>
              <a:rPr lang="zh-TW" altLang="en-US" sz="2400" dirty="0" smtClean="0">
                <a:solidFill>
                  <a:prstClr val="black"/>
                </a:solidFill>
                <a:latin typeface="標楷體" panose="03000509000000000000" pitchFamily="65" charset="-120"/>
                <a:ea typeface="標楷體" panose="03000509000000000000" pitchFamily="65" charset="-120"/>
              </a:rPr>
              <a:t>五、教育部</a:t>
            </a:r>
            <a:r>
              <a:rPr lang="zh-TW" altLang="en-US" sz="2400" dirty="0">
                <a:solidFill>
                  <a:prstClr val="black"/>
                </a:solidFill>
                <a:latin typeface="標楷體" panose="03000509000000000000" pitchFamily="65" charset="-120"/>
                <a:ea typeface="標楷體" panose="03000509000000000000" pitchFamily="65" charset="-120"/>
              </a:rPr>
              <a:t>國民及學前教育</a:t>
            </a:r>
            <a:r>
              <a:rPr lang="zh-TW" altLang="en-US" sz="2400" dirty="0" smtClean="0">
                <a:solidFill>
                  <a:prstClr val="black"/>
                </a:solidFill>
                <a:latin typeface="標楷體" panose="03000509000000000000" pitchFamily="65" charset="-120"/>
                <a:ea typeface="標楷體" panose="03000509000000000000" pitchFamily="65" charset="-120"/>
              </a:rPr>
              <a:t>署相關</a:t>
            </a:r>
            <a:r>
              <a:rPr lang="zh-TW" altLang="en-US" sz="2400" dirty="0">
                <a:solidFill>
                  <a:prstClr val="black"/>
                </a:solidFill>
                <a:latin typeface="標楷體" panose="03000509000000000000" pitchFamily="65" charset="-120"/>
                <a:ea typeface="標楷體" panose="03000509000000000000" pitchFamily="65" charset="-120"/>
              </a:rPr>
              <a:t>專業服務</a:t>
            </a:r>
            <a:r>
              <a:rPr lang="zh-TW" altLang="en-US" sz="2400" dirty="0" smtClean="0">
                <a:solidFill>
                  <a:prstClr val="black"/>
                </a:solidFill>
                <a:latin typeface="標楷體" panose="03000509000000000000" pitchFamily="65" charset="-120"/>
                <a:ea typeface="標楷體" panose="03000509000000000000" pitchFamily="65" charset="-120"/>
              </a:rPr>
              <a:t>中心分區通訊錄</a:t>
            </a:r>
            <a:endParaRPr lang="zh-TW" altLang="en-US" sz="2400" dirty="0">
              <a:solidFill>
                <a:prstClr val="black"/>
              </a:solidFill>
              <a:latin typeface="標楷體" panose="03000509000000000000" pitchFamily="65" charset="-120"/>
              <a:ea typeface="標楷體" panose="03000509000000000000" pitchFamily="65"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574915343"/>
              </p:ext>
            </p:extLst>
          </p:nvPr>
        </p:nvGraphicFramePr>
        <p:xfrm>
          <a:off x="1487487" y="692702"/>
          <a:ext cx="9433048" cy="5976653"/>
        </p:xfrm>
        <a:graphic>
          <a:graphicData uri="http://schemas.openxmlformats.org/drawingml/2006/table">
            <a:tbl>
              <a:tblPr firstRow="1" firstCol="1" bandRow="1"/>
              <a:tblGrid>
                <a:gridCol w="1297898"/>
                <a:gridCol w="3254315"/>
                <a:gridCol w="2890597"/>
                <a:gridCol w="1990238"/>
              </a:tblGrid>
              <a:tr h="221280">
                <a:tc>
                  <a:txBody>
                    <a:bodyPr/>
                    <a:lstStyle/>
                    <a:p>
                      <a:pPr algn="ctr">
                        <a:spcAft>
                          <a:spcPts val="0"/>
                        </a:spcAft>
                        <a:tabLst>
                          <a:tab pos="990600" algn="l"/>
                        </a:tabLst>
                      </a:pPr>
                      <a:r>
                        <a:rPr lang="zh-TW" sz="1100" kern="100" dirty="0">
                          <a:effectLst/>
                          <a:latin typeface="Calibri"/>
                          <a:ea typeface="標楷體"/>
                          <a:cs typeface="Times New Roman"/>
                        </a:rPr>
                        <a:t>作業區</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0"/>
                        </a:spcAft>
                        <a:tabLst>
                          <a:tab pos="990600" algn="l"/>
                        </a:tabLst>
                      </a:pPr>
                      <a:r>
                        <a:rPr lang="zh-TW" sz="1100" kern="100" dirty="0">
                          <a:effectLst/>
                          <a:latin typeface="Calibri"/>
                          <a:ea typeface="標楷體"/>
                          <a:cs typeface="Times New Roman"/>
                        </a:rPr>
                        <a:t>分區協辦學校</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0"/>
                        </a:spcAft>
                        <a:tabLst>
                          <a:tab pos="990600" algn="l"/>
                        </a:tabLst>
                      </a:pPr>
                      <a:r>
                        <a:rPr lang="zh-TW" sz="1100" kern="100">
                          <a:effectLst/>
                          <a:latin typeface="Calibri"/>
                          <a:ea typeface="標楷體"/>
                          <a:cs typeface="Times New Roman"/>
                        </a:rPr>
                        <a:t>負責縣市</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0"/>
                        </a:spcAft>
                        <a:tabLst>
                          <a:tab pos="990600" algn="l"/>
                        </a:tabLst>
                      </a:pPr>
                      <a:r>
                        <a:rPr lang="zh-TW" sz="1100" kern="100">
                          <a:effectLst/>
                          <a:latin typeface="Calibri"/>
                          <a:ea typeface="標楷體"/>
                          <a:cs typeface="Times New Roman"/>
                        </a:rPr>
                        <a:t>聯絡電話</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42721">
                <a:tc>
                  <a:txBody>
                    <a:bodyPr/>
                    <a:lstStyle/>
                    <a:p>
                      <a:pPr algn="ctr">
                        <a:spcAft>
                          <a:spcPts val="0"/>
                        </a:spcAft>
                      </a:pPr>
                      <a:r>
                        <a:rPr lang="zh-TW" sz="1100" kern="100">
                          <a:effectLst/>
                          <a:latin typeface="Calibri"/>
                          <a:ea typeface="標楷體"/>
                          <a:cs typeface="Times New Roman"/>
                        </a:rPr>
                        <a:t>基北金馬區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dirty="0">
                          <a:effectLst/>
                          <a:latin typeface="Calibri"/>
                          <a:ea typeface="標楷體"/>
                          <a:cs typeface="Times New Roman"/>
                        </a:rPr>
                        <a:t>國立基隆特殊教育學校</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基隆市</a:t>
                      </a:r>
                      <a:r>
                        <a:rPr lang="en-US" sz="1100" kern="100">
                          <a:effectLst/>
                          <a:latin typeface="Calibri"/>
                          <a:ea typeface="標楷體"/>
                          <a:cs typeface="標楷體"/>
                        </a:rPr>
                        <a:t>/</a:t>
                      </a:r>
                      <a:r>
                        <a:rPr lang="zh-TW" sz="1100" kern="100">
                          <a:effectLst/>
                          <a:latin typeface="Calibri"/>
                          <a:ea typeface="標楷體"/>
                          <a:cs typeface="標楷體"/>
                        </a:rPr>
                        <a:t>金門縣</a:t>
                      </a:r>
                      <a:r>
                        <a:rPr lang="en-US" sz="1100" kern="100">
                          <a:effectLst/>
                          <a:latin typeface="Calibri"/>
                          <a:ea typeface="標楷體"/>
                          <a:cs typeface="標楷體"/>
                        </a:rPr>
                        <a:t>/</a:t>
                      </a:r>
                      <a:r>
                        <a:rPr lang="zh-TW" sz="1100" kern="100">
                          <a:effectLst/>
                          <a:latin typeface="Calibri"/>
                          <a:ea typeface="標楷體"/>
                          <a:cs typeface="標楷體"/>
                        </a:rPr>
                        <a:t>連江縣</a:t>
                      </a:r>
                      <a:r>
                        <a:rPr lang="en-US" sz="1100" kern="100">
                          <a:effectLst/>
                          <a:latin typeface="Calibri"/>
                          <a:ea typeface="標楷體"/>
                          <a:cs typeface="標楷體"/>
                        </a:rPr>
                        <a:t>/</a:t>
                      </a:r>
                      <a:r>
                        <a:rPr lang="zh-TW" sz="1100" kern="100">
                          <a:effectLst/>
                          <a:latin typeface="Calibri"/>
                          <a:ea typeface="標楷體"/>
                          <a:cs typeface="標楷體"/>
                        </a:rPr>
                        <a:t>臺北市</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a:t>
                      </a:r>
                      <a:r>
                        <a:rPr lang="en-US" sz="1100" kern="100" dirty="0" smtClean="0">
                          <a:effectLst/>
                          <a:latin typeface="標楷體"/>
                          <a:ea typeface="新細明體"/>
                          <a:cs typeface="Arial"/>
                        </a:rPr>
                        <a:t>02)2452-6332*31</a:t>
                      </a:r>
                      <a:r>
                        <a:rPr lang="en-US" altLang="zh-TW" sz="1100" kern="100" dirty="0" smtClean="0">
                          <a:effectLst/>
                          <a:latin typeface="標楷體"/>
                          <a:ea typeface="新細明體"/>
                          <a:cs typeface="Arial"/>
                        </a:rPr>
                        <a:t>7</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Times New Roman"/>
                        </a:rPr>
                        <a:t>新竹區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Times New Roman"/>
                        </a:rPr>
                        <a:t>國立新竹特殊教育學校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dirty="0">
                          <a:effectLst/>
                          <a:latin typeface="Calibri"/>
                          <a:ea typeface="標楷體"/>
                          <a:cs typeface="標楷體"/>
                        </a:rPr>
                        <a:t>新北市</a:t>
                      </a:r>
                      <a:r>
                        <a:rPr lang="en-US" sz="1100" kern="100" dirty="0">
                          <a:effectLst/>
                          <a:latin typeface="Calibri"/>
                          <a:ea typeface="標楷體"/>
                          <a:cs typeface="標楷體"/>
                        </a:rPr>
                        <a:t>/</a:t>
                      </a:r>
                      <a:r>
                        <a:rPr lang="zh-TW" sz="1100" kern="100" dirty="0">
                          <a:effectLst/>
                          <a:latin typeface="Calibri"/>
                          <a:ea typeface="標楷體"/>
                          <a:cs typeface="標楷體"/>
                        </a:rPr>
                        <a:t>新竹縣</a:t>
                      </a:r>
                      <a:r>
                        <a:rPr lang="en-US" sz="1100" kern="100" dirty="0">
                          <a:effectLst/>
                          <a:latin typeface="Calibri"/>
                          <a:ea typeface="標楷體"/>
                          <a:cs typeface="標楷體"/>
                        </a:rPr>
                        <a:t>/</a:t>
                      </a:r>
                      <a:r>
                        <a:rPr lang="zh-TW" sz="1100" kern="100" dirty="0">
                          <a:effectLst/>
                          <a:latin typeface="Calibri"/>
                          <a:ea typeface="標楷體"/>
                          <a:cs typeface="標楷體"/>
                        </a:rPr>
                        <a:t>新竹市</a:t>
                      </a:r>
                      <a:r>
                        <a:rPr lang="en-US" sz="1100" kern="100" dirty="0">
                          <a:effectLst/>
                          <a:latin typeface="Calibri"/>
                          <a:ea typeface="標楷體"/>
                          <a:cs typeface="標楷體"/>
                        </a:rPr>
                        <a:t>/</a:t>
                      </a:r>
                      <a:r>
                        <a:rPr lang="zh-TW" sz="1100" kern="100" dirty="0">
                          <a:effectLst/>
                          <a:latin typeface="Calibri"/>
                          <a:ea typeface="標楷體"/>
                          <a:cs typeface="標楷體"/>
                        </a:rPr>
                        <a:t>桃園市</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03-6676639#258</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Times New Roman"/>
                        </a:rPr>
                        <a:t>苗栗區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Times New Roman"/>
                        </a:rPr>
                        <a:t>國立苗栗特殊教育學校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Times New Roman"/>
                        </a:rPr>
                        <a:t>苗栗縣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037-266498#203</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南投區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dirty="0">
                          <a:effectLst/>
                          <a:latin typeface="Calibri"/>
                          <a:ea typeface="標楷體"/>
                          <a:cs typeface="標楷體"/>
                        </a:rPr>
                        <a:t>國立南投特殊教育學校</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南投縣</a:t>
                      </a:r>
                      <a:r>
                        <a:rPr lang="en-US" sz="1100" kern="100">
                          <a:effectLst/>
                          <a:latin typeface="Calibri"/>
                          <a:ea typeface="標楷體"/>
                          <a:cs typeface="標楷體"/>
                        </a:rPr>
                        <a:t>/</a:t>
                      </a:r>
                      <a:r>
                        <a:rPr lang="zh-TW" sz="1100" kern="100">
                          <a:effectLst/>
                          <a:latin typeface="Calibri"/>
                          <a:ea typeface="標楷體"/>
                          <a:cs typeface="標楷體"/>
                        </a:rPr>
                        <a:t>臺中市</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smtClean="0">
                          <a:effectLst/>
                          <a:latin typeface="標楷體"/>
                          <a:ea typeface="新細明體"/>
                          <a:cs typeface="Arial"/>
                        </a:rPr>
                        <a:t>049-2390773#20</a:t>
                      </a:r>
                      <a:r>
                        <a:rPr lang="en-US" altLang="zh-TW" sz="1100" kern="100" dirty="0" smtClean="0">
                          <a:effectLst/>
                          <a:latin typeface="標楷體"/>
                          <a:ea typeface="新細明體"/>
                          <a:cs typeface="Arial"/>
                        </a:rPr>
                        <a:t>5</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彰化區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國立彰化特殊教育學校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彰化縣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04-8727303#6101</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雲林區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國立雲林特殊教育學校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雲林縣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05-5969241#232</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嘉澎區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國立嘉義特殊教育學校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0">
                          <a:effectLst/>
                          <a:latin typeface="Calibri"/>
                          <a:ea typeface="標楷體"/>
                          <a:cs typeface="標楷體"/>
                        </a:rPr>
                        <a:t>嘉義縣</a:t>
                      </a:r>
                      <a:r>
                        <a:rPr lang="en-US" sz="1100" kern="0">
                          <a:effectLst/>
                          <a:latin typeface="Calibri"/>
                          <a:ea typeface="標楷體"/>
                          <a:cs typeface="標楷體"/>
                        </a:rPr>
                        <a:t>/</a:t>
                      </a:r>
                      <a:r>
                        <a:rPr lang="zh-TW" sz="1100" kern="0">
                          <a:effectLst/>
                          <a:latin typeface="Calibri"/>
                          <a:ea typeface="標楷體"/>
                          <a:cs typeface="標楷體"/>
                        </a:rPr>
                        <a:t>市、澎湖縣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panose="03000509000000000000" pitchFamily="65" charset="-120"/>
                          <a:ea typeface="標楷體" panose="03000509000000000000" pitchFamily="65" charset="-120"/>
                          <a:cs typeface="Arial"/>
                        </a:rPr>
                        <a:t>05-2858549#600</a:t>
                      </a:r>
                      <a:r>
                        <a:rPr lang="zh-TW" sz="1100" kern="100" dirty="0">
                          <a:effectLst/>
                          <a:latin typeface="標楷體" panose="03000509000000000000" pitchFamily="65" charset="-120"/>
                          <a:ea typeface="標楷體" panose="03000509000000000000" pitchFamily="65" charset="-120"/>
                          <a:cs typeface="Arial"/>
                        </a:rPr>
                        <a:t>、</a:t>
                      </a:r>
                      <a:r>
                        <a:rPr lang="en-US" sz="1100" kern="100" dirty="0">
                          <a:effectLst/>
                          <a:latin typeface="標楷體" panose="03000509000000000000" pitchFamily="65" charset="-120"/>
                          <a:ea typeface="標楷體" panose="03000509000000000000" pitchFamily="65" charset="-120"/>
                          <a:cs typeface="Arial"/>
                        </a:rPr>
                        <a:t>603</a:t>
                      </a:r>
                      <a:endParaRPr lang="zh-TW" sz="900" kern="100" dirty="0">
                        <a:effectLst/>
                        <a:latin typeface="標楷體" panose="03000509000000000000" pitchFamily="65" charset="-120"/>
                        <a:ea typeface="標楷體" panose="03000509000000000000" pitchFamily="65" charset="-120"/>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臺南區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國立臺南大學附屬啟聰學校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臺南市</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panose="03000509000000000000" pitchFamily="65" charset="-120"/>
                          <a:ea typeface="標楷體" panose="03000509000000000000" pitchFamily="65" charset="-120"/>
                          <a:cs typeface="標楷體"/>
                        </a:rPr>
                        <a:t>06-5900504#711</a:t>
                      </a:r>
                      <a:r>
                        <a:rPr lang="zh-TW" sz="1100" kern="100" dirty="0">
                          <a:effectLst/>
                          <a:latin typeface="標楷體" panose="03000509000000000000" pitchFamily="65" charset="-120"/>
                          <a:ea typeface="標楷體" panose="03000509000000000000" pitchFamily="65" charset="-120"/>
                          <a:cs typeface="標楷體"/>
                        </a:rPr>
                        <a:t>、</a:t>
                      </a:r>
                      <a:r>
                        <a:rPr lang="en-US" sz="1100" kern="100" dirty="0">
                          <a:effectLst/>
                          <a:latin typeface="標楷體" panose="03000509000000000000" pitchFamily="65" charset="-120"/>
                          <a:ea typeface="標楷體" panose="03000509000000000000" pitchFamily="65" charset="-120"/>
                          <a:cs typeface="標楷體"/>
                        </a:rPr>
                        <a:t>713</a:t>
                      </a:r>
                      <a:endParaRPr lang="zh-TW" sz="900" kern="100" dirty="0">
                        <a:effectLst/>
                        <a:latin typeface="標楷體" panose="03000509000000000000" pitchFamily="65" charset="-120"/>
                        <a:ea typeface="標楷體" panose="03000509000000000000" pitchFamily="65" charset="-120"/>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高雄區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國立臺南特殊教育學校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高雄市</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06-3554591#2403</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屏東區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國立屏東特殊教育學校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屏東縣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smtClean="0">
                          <a:effectLst/>
                          <a:latin typeface="標楷體"/>
                          <a:ea typeface="新細明體"/>
                          <a:cs typeface="Arial"/>
                        </a:rPr>
                        <a:t>08-7805510#</a:t>
                      </a:r>
                      <a:r>
                        <a:rPr lang="en-US" altLang="zh-TW" sz="1100" kern="100" dirty="0" smtClean="0">
                          <a:effectLst/>
                          <a:latin typeface="標楷體"/>
                          <a:ea typeface="新細明體"/>
                          <a:cs typeface="Arial"/>
                        </a:rPr>
                        <a:t>600</a:t>
                      </a:r>
                      <a:r>
                        <a:rPr lang="zh-TW" altLang="en-US" sz="1100" kern="100" dirty="0" smtClean="0">
                          <a:effectLst/>
                          <a:latin typeface="標楷體"/>
                          <a:ea typeface="新細明體"/>
                          <a:cs typeface="Arial"/>
                        </a:rPr>
                        <a:t>、</a:t>
                      </a:r>
                      <a:r>
                        <a:rPr lang="en-US" sz="1100" kern="100" dirty="0" smtClean="0">
                          <a:effectLst/>
                          <a:latin typeface="標楷體"/>
                          <a:ea typeface="新細明體"/>
                          <a:cs typeface="Arial"/>
                        </a:rPr>
                        <a:t>604</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宜蘭區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國立宜蘭特殊教育學校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宜蘭縣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03-9509788#316</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花蓮區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國立花蓮特殊教育學校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Arial"/>
                        </a:rPr>
                        <a:t>花蓮縣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標楷體"/>
                          <a:ea typeface="新細明體"/>
                          <a:cs typeface="Arial"/>
                        </a:rPr>
                        <a:t>03-8544225#502</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721">
                <a:tc>
                  <a:txBody>
                    <a:bodyPr/>
                    <a:lstStyle/>
                    <a:p>
                      <a:pPr algn="ctr">
                        <a:spcAft>
                          <a:spcPts val="0"/>
                        </a:spcAft>
                      </a:pPr>
                      <a:r>
                        <a:rPr lang="zh-TW" sz="1100" kern="100">
                          <a:effectLst/>
                          <a:latin typeface="Calibri"/>
                          <a:ea typeface="標楷體"/>
                          <a:cs typeface="標楷體"/>
                        </a:rPr>
                        <a:t>臺東區</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國立臺東大學附屬特殊教育學校</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kern="100">
                          <a:effectLst/>
                          <a:latin typeface="Calibri"/>
                          <a:ea typeface="標楷體"/>
                          <a:cs typeface="標楷體"/>
                        </a:rPr>
                        <a:t>臺東縣</a:t>
                      </a:r>
                      <a:endParaRPr lang="zh-TW" sz="900" kern="10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smtClean="0">
                          <a:effectLst/>
                          <a:latin typeface="標楷體"/>
                          <a:ea typeface="新細明體"/>
                          <a:cs typeface="Arial"/>
                        </a:rPr>
                        <a:t>089-229912#40</a:t>
                      </a:r>
                      <a:r>
                        <a:rPr lang="en-US" altLang="zh-TW" sz="1100" kern="100" dirty="0" smtClean="0">
                          <a:effectLst/>
                          <a:latin typeface="標楷體"/>
                          <a:ea typeface="新細明體"/>
                          <a:cs typeface="Arial"/>
                        </a:rPr>
                        <a:t>8</a:t>
                      </a:r>
                      <a:endParaRPr lang="zh-TW" sz="900" kern="100" dirty="0">
                        <a:effectLst/>
                        <a:latin typeface="Calibri"/>
                        <a:ea typeface="新細明體"/>
                        <a:cs typeface="Times New Roman"/>
                      </a:endParaRPr>
                    </a:p>
                  </a:txBody>
                  <a:tcPr marL="53270" marR="532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6805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marL="0" indent="0"/>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en-US" altLang="zh-TW" dirty="0">
              <a:latin typeface="標楷體" pitchFamily="65" charset="-120"/>
              <a:ea typeface="標楷體" pitchFamily="65" charset="-120"/>
            </a:endParaRPr>
          </a:p>
        </p:txBody>
      </p:sp>
      <p:sp>
        <p:nvSpPr>
          <p:cNvPr id="3" name="內容版面配置區 2"/>
          <p:cNvSpPr>
            <a:spLocks noGrp="1"/>
          </p:cNvSpPr>
          <p:nvPr>
            <p:ph idx="1"/>
          </p:nvPr>
        </p:nvSpPr>
        <p:spPr>
          <a:xfrm>
            <a:off x="623392" y="1268765"/>
            <a:ext cx="10972800" cy="4525963"/>
          </a:xfrm>
        </p:spPr>
        <p:txBody>
          <a:bodyPr>
            <a:norm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三</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為何要</a:t>
            </a:r>
            <a:r>
              <a:rPr lang="zh-TW" altLang="en-US" sz="2800" dirty="0" smtClean="0">
                <a:latin typeface="標楷體" pitchFamily="65" charset="-120"/>
                <a:ea typeface="標楷體" pitchFamily="65" charset="-120"/>
              </a:rPr>
              <a:t>線上作業</a:t>
            </a:r>
            <a:endParaRPr lang="en-US" altLang="zh-TW" sz="2800" dirty="0" smtClean="0">
              <a:latin typeface="標楷體" pitchFamily="65" charset="-120"/>
              <a:ea typeface="標楷體" pitchFamily="65" charset="-120"/>
            </a:endParaRPr>
          </a:p>
          <a:p>
            <a:pPr marL="0" indent="0">
              <a:buNone/>
            </a:pPr>
            <a:endParaRPr lang="zh-TW" alt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131" y="1836091"/>
            <a:ext cx="9583743" cy="405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444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799187" y="1884592"/>
            <a:ext cx="10561172" cy="1521000"/>
            <a:chOff x="0" y="55887"/>
            <a:chExt cx="7920879" cy="1521000"/>
          </a:xfrm>
        </p:grpSpPr>
        <p:sp>
          <p:nvSpPr>
            <p:cNvPr id="11" name="圓角矩形 10"/>
            <p:cNvSpPr/>
            <p:nvPr/>
          </p:nvSpPr>
          <p:spPr>
            <a:xfrm>
              <a:off x="0" y="55887"/>
              <a:ext cx="7920879" cy="1521000"/>
            </a:xfrm>
            <a:prstGeom prst="roundRect">
              <a:avLst/>
            </a:prstGeom>
            <a:solidFill>
              <a:sysClr val="window" lastClr="FFFFFF">
                <a:hueOff val="0"/>
                <a:satOff val="0"/>
                <a:lumOff val="0"/>
                <a:alphaOff val="0"/>
              </a:sysClr>
            </a:solidFill>
            <a:ln w="19050" cap="rnd" cmpd="sng" algn="ctr">
              <a:solidFill>
                <a:srgbClr val="EA94EA">
                  <a:shade val="80000"/>
                  <a:hueOff val="0"/>
                  <a:satOff val="0"/>
                  <a:lumOff val="0"/>
                  <a:alphaOff val="0"/>
                </a:srgbClr>
              </a:solidFill>
              <a:prstDash val="solid"/>
            </a:ln>
            <a:effectLst/>
          </p:spPr>
        </p:sp>
        <p:sp>
          <p:nvSpPr>
            <p:cNvPr id="12" name="圓角矩形 4"/>
            <p:cNvSpPr/>
            <p:nvPr/>
          </p:nvSpPr>
          <p:spPr>
            <a:xfrm>
              <a:off x="74249" y="130136"/>
              <a:ext cx="7772381" cy="1372502"/>
            </a:xfrm>
            <a:prstGeom prst="rect">
              <a:avLst/>
            </a:prstGeom>
            <a:noFill/>
            <a:ln>
              <a:noFill/>
            </a:ln>
            <a:effectLst/>
          </p:spPr>
          <p:txBody>
            <a:bodyPr spcFirstLastPara="0" vert="horz" wrap="square" lIns="99060" tIns="99060" rIns="99060" bIns="99060" numCol="1" spcCol="1270" anchor="ctr" anchorCtr="0">
              <a:noAutofit/>
            </a:bodyPr>
            <a:lstStyle/>
            <a:p>
              <a:pPr defTabSz="1155700">
                <a:lnSpc>
                  <a:spcPct val="90000"/>
                </a:lnSpc>
                <a:spcBef>
                  <a:spcPct val="0"/>
                </a:spcBef>
                <a:spcAft>
                  <a:spcPct val="35000"/>
                </a:spcAft>
                <a:defRPr/>
              </a:pPr>
              <a:r>
                <a:rPr lang="zh-TW" altLang="en-US" sz="2600" dirty="0" smtClean="0">
                  <a:solidFill>
                    <a:sysClr val="windowText" lastClr="000000">
                      <a:hueOff val="0"/>
                      <a:satOff val="0"/>
                      <a:lumOff val="0"/>
                      <a:alphaOff val="0"/>
                    </a:sysClr>
                  </a:solidFill>
                  <a:latin typeface="Verdana"/>
                  <a:ea typeface="微軟正黑體"/>
                  <a:sym typeface="Wingdings"/>
                </a:rPr>
                <a:t></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使全國國</a:t>
              </a:r>
              <a:r>
                <a:rPr lang="en-US" altLang="zh-TW"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私</a:t>
              </a:r>
              <a:r>
                <a:rPr lang="en-US" altLang="zh-TW"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立高級中等學校相關專業服務全面</a:t>
              </a:r>
              <a:r>
                <a:rPr 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E</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化，提供師生完善之相關專業服務訊息，進而提升身心障礙學生的學習成效。</a:t>
              </a:r>
              <a:endParaRPr lang="zh-TW" altLang="en-US" sz="2600" dirty="0">
                <a:solidFill>
                  <a:sysClr val="windowText" lastClr="000000">
                    <a:hueOff val="0"/>
                    <a:satOff val="0"/>
                    <a:lumOff val="0"/>
                    <a:alphaOff val="0"/>
                  </a:sysClr>
                </a:solidFill>
                <a:latin typeface="標楷體" panose="03000509000000000000" pitchFamily="65" charset="-120"/>
                <a:ea typeface="標楷體" panose="03000509000000000000" pitchFamily="65" charset="-120"/>
              </a:endParaRPr>
            </a:p>
          </p:txBody>
        </p:sp>
      </p:grpSp>
      <p:grpSp>
        <p:nvGrpSpPr>
          <p:cNvPr id="5" name="群組 4"/>
          <p:cNvGrpSpPr/>
          <p:nvPr/>
        </p:nvGrpSpPr>
        <p:grpSpPr>
          <a:xfrm>
            <a:off x="799187" y="3477241"/>
            <a:ext cx="10561172" cy="1521000"/>
            <a:chOff x="0" y="1648536"/>
            <a:chExt cx="7920879" cy="1521000"/>
          </a:xfrm>
        </p:grpSpPr>
        <p:sp>
          <p:nvSpPr>
            <p:cNvPr id="9" name="圓角矩形 8"/>
            <p:cNvSpPr/>
            <p:nvPr/>
          </p:nvSpPr>
          <p:spPr>
            <a:xfrm>
              <a:off x="0" y="1648536"/>
              <a:ext cx="7920879" cy="1521000"/>
            </a:xfrm>
            <a:prstGeom prst="roundRect">
              <a:avLst/>
            </a:prstGeom>
            <a:solidFill>
              <a:sysClr val="window" lastClr="FFFFFF">
                <a:hueOff val="0"/>
                <a:satOff val="0"/>
                <a:lumOff val="0"/>
                <a:alphaOff val="0"/>
              </a:sysClr>
            </a:solidFill>
            <a:ln w="19050" cap="rnd" cmpd="sng" algn="ctr">
              <a:solidFill>
                <a:srgbClr val="EA94EA">
                  <a:shade val="80000"/>
                  <a:hueOff val="0"/>
                  <a:satOff val="0"/>
                  <a:lumOff val="0"/>
                  <a:alphaOff val="0"/>
                </a:srgbClr>
              </a:solidFill>
              <a:prstDash val="solid"/>
            </a:ln>
            <a:effectLst/>
          </p:spPr>
        </p:sp>
        <p:sp>
          <p:nvSpPr>
            <p:cNvPr id="10" name="圓角矩形 6"/>
            <p:cNvSpPr/>
            <p:nvPr/>
          </p:nvSpPr>
          <p:spPr>
            <a:xfrm>
              <a:off x="74249" y="1722785"/>
              <a:ext cx="7772381" cy="1372502"/>
            </a:xfrm>
            <a:prstGeom prst="rect">
              <a:avLst/>
            </a:prstGeom>
            <a:noFill/>
            <a:ln>
              <a:noFill/>
            </a:ln>
            <a:effectLst/>
          </p:spPr>
          <p:txBody>
            <a:bodyPr spcFirstLastPara="0" vert="horz" wrap="square" lIns="99060" tIns="99060" rIns="99060" bIns="99060" numCol="1" spcCol="1270" anchor="ctr" anchorCtr="0">
              <a:noAutofit/>
            </a:bodyPr>
            <a:lstStyle/>
            <a:p>
              <a:pPr defTabSz="1155700">
                <a:lnSpc>
                  <a:spcPct val="90000"/>
                </a:lnSpc>
                <a:spcBef>
                  <a:spcPct val="0"/>
                </a:spcBef>
                <a:spcAft>
                  <a:spcPct val="35000"/>
                </a:spcAft>
                <a:defRPr/>
              </a:pPr>
              <a:r>
                <a:rPr lang="zh-TW" altLang="en-US" sz="2600" dirty="0" smtClean="0">
                  <a:solidFill>
                    <a:sysClr val="windowText" lastClr="000000">
                      <a:hueOff val="0"/>
                      <a:satOff val="0"/>
                      <a:lumOff val="0"/>
                      <a:alphaOff val="0"/>
                    </a:sysClr>
                  </a:solidFill>
                  <a:latin typeface="Verdana"/>
                  <a:ea typeface="微軟正黑體"/>
                  <a:sym typeface="Wingdings"/>
                </a:rPr>
                <a:t></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落實</a:t>
              </a:r>
              <a:r>
                <a:rPr lang="zh-TW" altLang="en-US" sz="2600" dirty="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促進</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相關專業服務融入教學。</a:t>
              </a:r>
              <a:endParaRPr lang="zh-TW" altLang="en-US" sz="2600" dirty="0">
                <a:solidFill>
                  <a:sysClr val="windowText" lastClr="000000">
                    <a:hueOff val="0"/>
                    <a:satOff val="0"/>
                    <a:lumOff val="0"/>
                    <a:alphaOff val="0"/>
                  </a:sysClr>
                </a:solidFill>
                <a:latin typeface="標楷體" panose="03000509000000000000" pitchFamily="65" charset="-120"/>
                <a:ea typeface="標楷體" panose="03000509000000000000" pitchFamily="65" charset="-120"/>
              </a:endParaRPr>
            </a:p>
          </p:txBody>
        </p:sp>
      </p:grpSp>
      <p:grpSp>
        <p:nvGrpSpPr>
          <p:cNvPr id="6" name="群組 5"/>
          <p:cNvGrpSpPr/>
          <p:nvPr/>
        </p:nvGrpSpPr>
        <p:grpSpPr>
          <a:xfrm>
            <a:off x="799187" y="5076352"/>
            <a:ext cx="10561172" cy="1521000"/>
            <a:chOff x="0" y="3247647"/>
            <a:chExt cx="7920879" cy="1521000"/>
          </a:xfrm>
        </p:grpSpPr>
        <p:sp>
          <p:nvSpPr>
            <p:cNvPr id="7" name="圓角矩形 6"/>
            <p:cNvSpPr/>
            <p:nvPr/>
          </p:nvSpPr>
          <p:spPr>
            <a:xfrm>
              <a:off x="0" y="3247647"/>
              <a:ext cx="7920879" cy="1521000"/>
            </a:xfrm>
            <a:prstGeom prst="roundRect">
              <a:avLst/>
            </a:prstGeom>
            <a:solidFill>
              <a:sysClr val="window" lastClr="FFFFFF">
                <a:hueOff val="0"/>
                <a:satOff val="0"/>
                <a:lumOff val="0"/>
                <a:alphaOff val="0"/>
              </a:sysClr>
            </a:solidFill>
            <a:ln w="19050" cap="rnd" cmpd="sng" algn="ctr">
              <a:solidFill>
                <a:srgbClr val="EA94EA">
                  <a:shade val="80000"/>
                  <a:hueOff val="0"/>
                  <a:satOff val="0"/>
                  <a:lumOff val="0"/>
                  <a:alphaOff val="0"/>
                </a:srgbClr>
              </a:solidFill>
              <a:prstDash val="solid"/>
            </a:ln>
            <a:effectLst/>
          </p:spPr>
        </p:sp>
        <p:sp>
          <p:nvSpPr>
            <p:cNvPr id="8" name="圓角矩形 8"/>
            <p:cNvSpPr/>
            <p:nvPr/>
          </p:nvSpPr>
          <p:spPr>
            <a:xfrm>
              <a:off x="74249" y="3321896"/>
              <a:ext cx="7772381" cy="1372502"/>
            </a:xfrm>
            <a:prstGeom prst="rect">
              <a:avLst/>
            </a:prstGeom>
            <a:noFill/>
            <a:ln>
              <a:noFill/>
            </a:ln>
            <a:effectLst/>
          </p:spPr>
          <p:txBody>
            <a:bodyPr spcFirstLastPara="0" vert="horz" wrap="square" lIns="99060" tIns="99060" rIns="99060" bIns="99060" numCol="1" spcCol="1270" anchor="ctr" anchorCtr="0">
              <a:noAutofit/>
            </a:bodyPr>
            <a:lstStyle/>
            <a:p>
              <a:pPr defTabSz="1155700">
                <a:lnSpc>
                  <a:spcPct val="90000"/>
                </a:lnSpc>
                <a:spcBef>
                  <a:spcPct val="0"/>
                </a:spcBef>
                <a:spcAft>
                  <a:spcPct val="35000"/>
                </a:spcAft>
                <a:defRPr/>
              </a:pPr>
              <a:r>
                <a:rPr lang="zh-TW" altLang="en-US" sz="2600" dirty="0" smtClean="0">
                  <a:solidFill>
                    <a:sysClr val="windowText" lastClr="000000">
                      <a:hueOff val="0"/>
                      <a:satOff val="0"/>
                      <a:lumOff val="0"/>
                      <a:alphaOff val="0"/>
                    </a:sysClr>
                  </a:solidFill>
                  <a:latin typeface="Verdana"/>
                  <a:ea typeface="微軟正黑體"/>
                  <a:sym typeface="Wingdings"/>
                </a:rPr>
                <a:t></a:t>
              </a:r>
              <a:r>
                <a:rPr lang="zh-TW" altLang="en-US" sz="2600" dirty="0" smtClean="0">
                  <a:solidFill>
                    <a:sysClr val="windowText" lastClr="000000">
                      <a:hueOff val="0"/>
                      <a:satOff val="0"/>
                      <a:lumOff val="0"/>
                      <a:alphaOff val="0"/>
                    </a:sysClr>
                  </a:solidFill>
                  <a:latin typeface="標楷體" panose="03000509000000000000" pitchFamily="65" charset="-120"/>
                  <a:ea typeface="標楷體" panose="03000509000000000000" pitchFamily="65" charset="-120"/>
                </a:rPr>
                <a:t>提供學生個別化之相關專業服務需求，支援各領域教師教學之需求。</a:t>
              </a:r>
              <a:endParaRPr lang="zh-TW" altLang="en-US" sz="2600" dirty="0">
                <a:solidFill>
                  <a:sysClr val="windowText" lastClr="000000">
                    <a:hueOff val="0"/>
                    <a:satOff val="0"/>
                    <a:lumOff val="0"/>
                    <a:alphaOff val="0"/>
                  </a:sysClr>
                </a:solidFill>
                <a:latin typeface="標楷體" panose="03000509000000000000" pitchFamily="65" charset="-120"/>
                <a:ea typeface="標楷體" panose="03000509000000000000" pitchFamily="65" charset="-120"/>
              </a:endParaRPr>
            </a:p>
          </p:txBody>
        </p:sp>
      </p:grpSp>
      <p:sp>
        <p:nvSpPr>
          <p:cNvPr id="14" name="標題 1"/>
          <p:cNvSpPr>
            <a:spLocks noGrp="1"/>
          </p:cNvSpPr>
          <p:nvPr>
            <p:ph type="title"/>
          </p:nvPr>
        </p:nvSpPr>
        <p:spPr>
          <a:xfrm>
            <a:off x="593371" y="197768"/>
            <a:ext cx="10972800" cy="926976"/>
          </a:xfrm>
        </p:spPr>
        <p:txBody>
          <a:bodyPr>
            <a:noAutofit/>
          </a:bodyPr>
          <a:lstStyle/>
          <a:p>
            <a:r>
              <a:rPr lang="zh-TW" altLang="en-US" dirty="0">
                <a:latin typeface="標楷體" pitchFamily="65" charset="-120"/>
                <a:ea typeface="標楷體" pitchFamily="65" charset="-120"/>
              </a:rPr>
              <a:t>一、為什麼需要相關專業服務及</a:t>
            </a:r>
            <a:r>
              <a:rPr lang="zh-TW" altLang="en-US" dirty="0" smtClean="0">
                <a:latin typeface="標楷體" pitchFamily="65" charset="-120"/>
                <a:ea typeface="標楷體" pitchFamily="65" charset="-120"/>
              </a:rPr>
              <a:t>線上作業</a:t>
            </a:r>
            <a:endParaRPr lang="zh-TW" altLang="en-US" dirty="0"/>
          </a:p>
        </p:txBody>
      </p:sp>
      <p:sp>
        <p:nvSpPr>
          <p:cNvPr id="13" name="標題 1"/>
          <p:cNvSpPr txBox="1">
            <a:spLocks/>
          </p:cNvSpPr>
          <p:nvPr/>
        </p:nvSpPr>
        <p:spPr>
          <a:xfrm>
            <a:off x="799187" y="980728"/>
            <a:ext cx="10972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四</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預期成效</a:t>
            </a:r>
            <a:endParaRPr lang="zh-TW" altLang="en-US" sz="3200" dirty="0"/>
          </a:p>
        </p:txBody>
      </p:sp>
    </p:spTree>
    <p:extLst>
      <p:ext uri="{BB962C8B-B14F-4D97-AF65-F5344CB8AC3E}">
        <p14:creationId xmlns:p14="http://schemas.microsoft.com/office/powerpoint/2010/main" val="34194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2991</Words>
  <Application>Microsoft Office PowerPoint</Application>
  <PresentationFormat>自訂</PresentationFormat>
  <Paragraphs>222</Paragraphs>
  <Slides>70</Slides>
  <Notes>0</Notes>
  <HiddenSlides>0</HiddenSlides>
  <MMClips>0</MMClips>
  <ScaleCrop>false</ScaleCrop>
  <HeadingPairs>
    <vt:vector size="4" baseType="variant">
      <vt:variant>
        <vt:lpstr>佈景主題</vt:lpstr>
      </vt:variant>
      <vt:variant>
        <vt:i4>2</vt:i4>
      </vt:variant>
      <vt:variant>
        <vt:lpstr>投影片標題</vt:lpstr>
      </vt:variant>
      <vt:variant>
        <vt:i4>70</vt:i4>
      </vt:variant>
    </vt:vector>
  </HeadingPairs>
  <TitlesOfParts>
    <vt:vector size="72" baseType="lpstr">
      <vt:lpstr>Office 佈景主題</vt:lpstr>
      <vt:lpstr>1_Office 佈景主題</vt:lpstr>
      <vt:lpstr>教育部國民及學前教育署 相關專業服務中心 ~高級中等學校承辦人注意事項及申請服務線上作業系統操作</vt:lpstr>
      <vt:lpstr>目錄</vt:lpstr>
      <vt:lpstr>一、為什麼需要相關專業服務及線上作業</vt:lpstr>
      <vt:lpstr>一、為什麼需要相關專業服務及線上作業</vt:lpstr>
      <vt:lpstr>一、為什麼需要相關專業服務及線上作業</vt:lpstr>
      <vt:lpstr>一、為什麼需要相關專業服務及線上作業</vt:lpstr>
      <vt:lpstr>一、為什麼需要相關專業服務及線上作業</vt:lpstr>
      <vt:lpstr>一、為什麼需要相關專業服務及線上作業</vt:lpstr>
      <vt:lpstr>一、為什麼需要相關專業服務及線上作業</vt:lpstr>
      <vt:lpstr>二、學校承辦人注意事項</vt:lpstr>
      <vt:lpstr>二、學校承辦人注意事項</vt:lpstr>
      <vt:lpstr>二、學校承辦人注意事項</vt:lpstr>
      <vt:lpstr>三、學校承辦人工作執行流程</vt:lpstr>
      <vt:lpstr>三、學校承辦人工作執行流程</vt:lpstr>
      <vt:lpstr>三、學校承辦人工作執行流程</vt:lpstr>
      <vt:lpstr>三、學校承辦人工作執行流程</vt:lpstr>
      <vt:lpstr>三、學校承辦人工作執行流程</vt:lpstr>
      <vt:lpstr>三、學校承辦人工作執行流程</vt:lpstr>
      <vt:lpstr>三、學校承辦人工作執行流程</vt:lpstr>
      <vt:lpstr>三、學校承辦人工作執行流程</vt:lpstr>
      <vt:lpstr>特殊教育通報網相關專業服務系統操作研習</vt:lpstr>
      <vt:lpstr>Outline 課程大綱</vt:lpstr>
      <vt:lpstr>          管理端(分區)   學校端  專業人員端</vt:lpstr>
      <vt:lpstr>          管理端(分區)   學校端  專業人員端</vt:lpstr>
      <vt:lpstr>A1 申請專業服務</vt:lpstr>
      <vt:lpstr>A1-1 申請專業服務-學校提報日期設定</vt:lpstr>
      <vt:lpstr>A1-2 申請專業服務-新增申請</vt:lpstr>
      <vt:lpstr>A1-2 申請專業服務-刪除申請</vt:lpstr>
      <vt:lpstr>A1-3 申請專業服務-填寫申請表</vt:lpstr>
      <vt:lpstr>A1-3 申請專業服務-填寫申請表</vt:lpstr>
      <vt:lpstr>A1-4 申請專業服務-儲存/核定申請時數 </vt:lpstr>
      <vt:lpstr>A1-5 申請專業服務-列印申請表或評估報告</vt:lpstr>
      <vt:lpstr>A1-6 審核增加時數</vt:lpstr>
      <vt:lpstr>PowerPoint 簡報</vt:lpstr>
      <vt:lpstr>          管理端(分區)   學校端  專業人員端</vt:lpstr>
      <vt:lpstr>A2 專業人員聘用及派案</vt:lpstr>
      <vt:lpstr>A2-1 專業人員聘用及派案-聘用專業人員(新增)</vt:lpstr>
      <vt:lpstr>A2-1 專業人員聘用及派案-聘用專業人員(聘用)</vt:lpstr>
      <vt:lpstr>A2-1 專業人員聘用及派案-聘用專業人員(取消)</vt:lpstr>
      <vt:lpstr>A2-2 專業人員聘用及派案-專業人員帳號管理(新增)</vt:lpstr>
      <vt:lpstr>A2-2 專業人員聘用及派案-專業人員帳號管理(聘用)</vt:lpstr>
      <vt:lpstr>A2-2 專業人員聘用及派案-專業人員帳號管理(寄送密碼)</vt:lpstr>
      <vt:lpstr>A2-3 專業人員聘用及派案-專團服務派案</vt:lpstr>
      <vt:lpstr>PowerPoint 簡報</vt:lpstr>
      <vt:lpstr>          管理端(分區)   學校端  專業人員端</vt:lpstr>
      <vt:lpstr>A3 執行專業團隊服務</vt:lpstr>
      <vt:lpstr>A3-1 專業人員基本資料</vt:lpstr>
      <vt:lpstr>A3-1 專業人員基本資料</vt:lpstr>
      <vt:lpstr>A3-2 排定服務課表-週期性排課</vt:lpstr>
      <vt:lpstr>A3-2 排定服務課表-週期性排課</vt:lpstr>
      <vt:lpstr>A3-2 排定服務課表-單堂排課</vt:lpstr>
      <vt:lpstr>A3-2 排定服務課表-刪除排課</vt:lpstr>
      <vt:lpstr>A3-3 填寫服務紀錄-時段</vt:lpstr>
      <vt:lpstr>A3-2 填寫服務紀錄-個別</vt:lpstr>
      <vt:lpstr>A3-3 填寫服務紀錄-上傳照片</vt:lpstr>
      <vt:lpstr>A3-3 填寫服務紀錄-刪除照片</vt:lpstr>
      <vt:lpstr>A3-4 查閱/列印個別紀錄</vt:lpstr>
      <vt:lpstr>A3-4 查閱/列印個別紀錄</vt:lpstr>
      <vt:lpstr>A3-5 到校服務回報-批次設定</vt:lpstr>
      <vt:lpstr>A3-5 到校服務回報-填寫</vt:lpstr>
      <vt:lpstr>A3-6 填寫個案評估報告</vt:lpstr>
      <vt:lpstr>PowerPoint 簡報</vt:lpstr>
      <vt:lpstr>          管理端(分區)   學校端  專業人員端</vt:lpstr>
      <vt:lpstr>A4 填寫績效評估與查核</vt:lpstr>
      <vt:lpstr>A4-1 填寫績效評估(學校)</vt:lpstr>
      <vt:lpstr>A4-1 填寫績效評估(專業人員)</vt:lpstr>
      <vt:lpstr>A4-3 查核績效評估-學校填寫</vt:lpstr>
      <vt:lpstr>A4-3 查核績效評估-專業人員填寫</vt:lpstr>
      <vt:lpstr>A4-4 專業申請總覽</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特殊教育通報網相關專業服務系統操作研習</dc:title>
  <dc:creator>setnet</dc:creator>
  <cp:lastModifiedBy>user</cp:lastModifiedBy>
  <cp:revision>20</cp:revision>
  <dcterms:created xsi:type="dcterms:W3CDTF">2021-08-09T08:30:33Z</dcterms:created>
  <dcterms:modified xsi:type="dcterms:W3CDTF">2023-08-08T02:10:01Z</dcterms:modified>
</cp:coreProperties>
</file>