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5" r:id="rId2"/>
    <p:sldMasterId id="2147483667" r:id="rId3"/>
  </p:sldMasterIdLst>
  <p:sldIdLst>
    <p:sldId id="327" r:id="rId4"/>
    <p:sldId id="328" r:id="rId5"/>
    <p:sldId id="329" r:id="rId6"/>
    <p:sldId id="330" r:id="rId7"/>
    <p:sldId id="331" r:id="rId8"/>
    <p:sldId id="332" r:id="rId9"/>
    <p:sldId id="333" r:id="rId10"/>
    <p:sldId id="334" r:id="rId11"/>
    <p:sldId id="256" r:id="rId12"/>
    <p:sldId id="257" r:id="rId13"/>
    <p:sldId id="258" r:id="rId14"/>
    <p:sldId id="259" r:id="rId15"/>
    <p:sldId id="260" r:id="rId16"/>
    <p:sldId id="261" r:id="rId17"/>
    <p:sldId id="262" r:id="rId18"/>
    <p:sldId id="263" r:id="rId19"/>
    <p:sldId id="264" r:id="rId20"/>
    <p:sldId id="265" r:id="rId21"/>
    <p:sldId id="266" r:id="rId22"/>
    <p:sldId id="267" r:id="rId23"/>
    <p:sldId id="268" r:id="rId24"/>
    <p:sldId id="270" r:id="rId25"/>
    <p:sldId id="271" r:id="rId26"/>
    <p:sldId id="272" r:id="rId27"/>
    <p:sldId id="273" r:id="rId28"/>
    <p:sldId id="274" r:id="rId29"/>
    <p:sldId id="275" r:id="rId30"/>
    <p:sldId id="276" r:id="rId31"/>
    <p:sldId id="277" r:id="rId32"/>
    <p:sldId id="278" r:id="rId33"/>
    <p:sldId id="279" r:id="rId34"/>
    <p:sldId id="281" r:id="rId35"/>
    <p:sldId id="282" r:id="rId36"/>
    <p:sldId id="283" r:id="rId37"/>
    <p:sldId id="284" r:id="rId38"/>
    <p:sldId id="285" r:id="rId39"/>
    <p:sldId id="286" r:id="rId40"/>
    <p:sldId id="287" r:id="rId41"/>
    <p:sldId id="288" r:id="rId42"/>
    <p:sldId id="289" r:id="rId43"/>
    <p:sldId id="290" r:id="rId44"/>
    <p:sldId id="291" r:id="rId45"/>
    <p:sldId id="292" r:id="rId46"/>
    <p:sldId id="293" r:id="rId47"/>
    <p:sldId id="294" r:id="rId48"/>
    <p:sldId id="295" r:id="rId49"/>
    <p:sldId id="296" r:id="rId50"/>
    <p:sldId id="297" r:id="rId51"/>
    <p:sldId id="298" r:id="rId52"/>
    <p:sldId id="300" r:id="rId53"/>
    <p:sldId id="301" r:id="rId54"/>
    <p:sldId id="302" r:id="rId55"/>
    <p:sldId id="303" r:id="rId56"/>
    <p:sldId id="304" r:id="rId57"/>
    <p:sldId id="305" r:id="rId58"/>
    <p:sldId id="306" r:id="rId59"/>
    <p:sldId id="307" r:id="rId60"/>
    <p:sldId id="335" r:id="rId61"/>
  </p:sldIdLst>
  <p:sldSz cx="12192000" cy="6858000"/>
  <p:notesSz cx="6797675" cy="9926638"/>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80" d="100"/>
          <a:sy n="80" d="100"/>
        </p:scale>
        <p:origin x="-1716" y="-6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5DD95135-232D-4C34-8D05-24C4EC8E7FA9}" type="datetimeFigureOut">
              <a:rPr lang="zh-TW" altLang="en-US" smtClean="0"/>
              <a:t>2023/8/8</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11A0F277-66E0-4B1E-BA39-DE9EEBB523DA}" type="slidenum">
              <a:rPr lang="zh-TW" altLang="en-US" smtClean="0"/>
              <a:t>‹#›</a:t>
            </a:fld>
            <a:endParaRPr lang="zh-TW" altLang="en-US"/>
          </a:p>
        </p:txBody>
      </p:sp>
    </p:spTree>
    <p:extLst>
      <p:ext uri="{BB962C8B-B14F-4D97-AF65-F5344CB8AC3E}">
        <p14:creationId xmlns:p14="http://schemas.microsoft.com/office/powerpoint/2010/main" val="28229327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2389717" y="4800600"/>
            <a:ext cx="73152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294F8F01-5888-4E0E-91BD-873DA20BD6BF}" type="datetimeFigureOut">
              <a:rPr lang="zh-TW" altLang="en-US" smtClean="0">
                <a:solidFill>
                  <a:prstClr val="black">
                    <a:tint val="75000"/>
                  </a:prstClr>
                </a:solidFill>
              </a:rPr>
              <a:pPr/>
              <a:t>2023/8/8</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247AF4E3-1108-46C9-B3C6-7B8946CE4A5D}"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2624007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294F8F01-5888-4E0E-91BD-873DA20BD6BF}" type="datetimeFigureOut">
              <a:rPr lang="zh-TW" altLang="en-US" smtClean="0">
                <a:solidFill>
                  <a:prstClr val="black">
                    <a:tint val="75000"/>
                  </a:prstClr>
                </a:solidFill>
              </a:rPr>
              <a:pPr/>
              <a:t>2023/8/8</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247AF4E3-1108-46C9-B3C6-7B8946CE4A5D}"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2843408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839200" y="274643"/>
            <a:ext cx="27432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609600" y="274643"/>
            <a:ext cx="80264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294F8F01-5888-4E0E-91BD-873DA20BD6BF}" type="datetimeFigureOut">
              <a:rPr lang="zh-TW" altLang="en-US" smtClean="0">
                <a:solidFill>
                  <a:prstClr val="black">
                    <a:tint val="75000"/>
                  </a:prstClr>
                </a:solidFill>
              </a:rPr>
              <a:pPr/>
              <a:t>2023/8/8</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247AF4E3-1108-46C9-B3C6-7B8946CE4A5D}"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40950212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914400" y="2130426"/>
            <a:ext cx="103632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fld id="{294F8F01-5888-4E0E-91BD-873DA20BD6BF}" type="datetimeFigureOut">
              <a:rPr lang="zh-TW" altLang="en-US" smtClean="0">
                <a:solidFill>
                  <a:prstClr val="black">
                    <a:tint val="75000"/>
                  </a:prstClr>
                </a:solidFill>
              </a:rPr>
              <a:pPr/>
              <a:t>2023/8/8</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247AF4E3-1108-46C9-B3C6-7B8946CE4A5D}"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117443278"/>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hasCustomPrompt="1"/>
          </p:nvPr>
        </p:nvSpPr>
        <p:spPr/>
        <p:txBody>
          <a:bodyPr/>
          <a:lstStyle/>
          <a:p>
            <a:r>
              <a:rPr lang="zh-TW" altLang="en-US" dirty="0" smtClean="0"/>
              <a:t>一、標題</a:t>
            </a:r>
            <a:endParaRPr lang="zh-TW" altLang="en-US" dirty="0"/>
          </a:p>
        </p:txBody>
      </p:sp>
      <p:sp>
        <p:nvSpPr>
          <p:cNvPr id="3" name="內容版面配置區 2"/>
          <p:cNvSpPr>
            <a:spLocks noGrp="1"/>
          </p:cNvSpPr>
          <p:nvPr>
            <p:ph idx="1" hasCustomPrompt="1"/>
          </p:nvPr>
        </p:nvSpPr>
        <p:spPr/>
        <p:txBody>
          <a:bodyPr/>
          <a:lstStyle>
            <a:lvl1pPr marL="457200" marR="0" indent="-457200" algn="l" defTabSz="914400" rtl="0" eaLnBrk="1" fontAlgn="auto" latinLnBrk="0" hangingPunct="1">
              <a:lnSpc>
                <a:spcPct val="100000"/>
              </a:lnSpc>
              <a:spcBef>
                <a:spcPct val="20000"/>
              </a:spcBef>
              <a:spcAft>
                <a:spcPts val="0"/>
              </a:spcAft>
              <a:buClrTx/>
              <a:buSzTx/>
              <a:buFont typeface="Wingdings" panose="05000000000000000000" pitchFamily="2" charset="2"/>
              <a:buChar char="Ø"/>
              <a:tabLst/>
              <a:defRPr/>
            </a:lvl1pPr>
            <a:lvl2pPr marL="914400" marR="0" indent="-4572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lvl2pPr>
            <a:lvl3pPr marL="1257300" marR="0" indent="-342900" algn="l" defTabSz="914400" rtl="0" eaLnBrk="1" fontAlgn="auto" latinLnBrk="0" hangingPunct="1">
              <a:lnSpc>
                <a:spcPct val="100000"/>
              </a:lnSpc>
              <a:spcBef>
                <a:spcPct val="20000"/>
              </a:spcBef>
              <a:spcAft>
                <a:spcPts val="0"/>
              </a:spcAft>
              <a:buClrTx/>
              <a:buSzTx/>
              <a:buFont typeface="Calibri" panose="020F0502020204030204" pitchFamily="34" charset="0"/>
              <a:buChar char="*"/>
              <a:tabLst/>
              <a:defRPr/>
            </a:lvl3pPr>
            <a:lvl4pPr marL="16002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lvl4pPr>
            <a:lvl5pPr marL="20574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lvl5pPr>
          </a:lstStyle>
          <a:p>
            <a:pPr marL="457200" marR="0" lvl="0" indent="-457200" algn="l" defTabSz="91440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kumimoji="0" lang="zh-TW" altLang="en-US" sz="3200" b="0" i="0" u="none" strike="noStrike" kern="1200" cap="none" spc="0" normalizeH="0" baseline="0" noProof="0" dirty="0" smtClean="0">
                <a:ln>
                  <a:noFill/>
                </a:ln>
                <a:solidFill>
                  <a:prstClr val="black"/>
                </a:solidFill>
                <a:effectLst/>
                <a:uLnTx/>
                <a:uFillTx/>
                <a:latin typeface="+mn-lt"/>
                <a:ea typeface="+mn-ea"/>
                <a:cs typeface="+mn-cs"/>
              </a:rPr>
              <a:t>第一層</a:t>
            </a:r>
          </a:p>
          <a:p>
            <a:pPr marL="914400" marR="0" lvl="1" indent="-4572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zh-TW" altLang="en-US" sz="2800" b="0" i="0" u="none" strike="noStrike" kern="1200" cap="none" spc="0" normalizeH="0" baseline="0" noProof="0" dirty="0" smtClean="0">
                <a:ln>
                  <a:noFill/>
                </a:ln>
                <a:solidFill>
                  <a:prstClr val="black"/>
                </a:solidFill>
                <a:effectLst/>
                <a:uLnTx/>
                <a:uFillTx/>
                <a:latin typeface="+mn-lt"/>
                <a:ea typeface="+mn-ea"/>
                <a:cs typeface="+mn-cs"/>
              </a:rPr>
              <a:t>第二層</a:t>
            </a:r>
          </a:p>
          <a:p>
            <a:pPr marL="1257300" marR="0" lvl="2" indent="-342900" algn="l" defTabSz="914400" rtl="0" eaLnBrk="1" fontAlgn="auto" latinLnBrk="0" hangingPunct="1">
              <a:lnSpc>
                <a:spcPct val="100000"/>
              </a:lnSpc>
              <a:spcBef>
                <a:spcPct val="20000"/>
              </a:spcBef>
              <a:spcAft>
                <a:spcPts val="0"/>
              </a:spcAft>
              <a:buClrTx/>
              <a:buSzTx/>
              <a:buFont typeface="Calibri" panose="020F0502020204030204" pitchFamily="34" charset="0"/>
              <a:buChar char="*"/>
              <a:tabLst/>
              <a:defRPr/>
            </a:pPr>
            <a:r>
              <a:rPr kumimoji="0" lang="zh-TW" altLang="en-US" sz="2400" b="0" i="0" u="none" strike="noStrike" kern="1200" cap="none" spc="0" normalizeH="0" baseline="0" noProof="0" dirty="0" smtClean="0">
                <a:ln>
                  <a:noFill/>
                </a:ln>
                <a:solidFill>
                  <a:prstClr val="black"/>
                </a:solidFill>
                <a:effectLst/>
                <a:uLnTx/>
                <a:uFillTx/>
                <a:latin typeface="+mn-lt"/>
                <a:ea typeface="+mn-ea"/>
                <a:cs typeface="+mn-cs"/>
              </a:rPr>
              <a:t>第三層</a:t>
            </a:r>
          </a:p>
          <a:p>
            <a:pPr marL="1600200" marR="0" lvl="3"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zh-TW" altLang="en-US" sz="2000" b="0" i="0" u="none" strike="noStrike" kern="1200" cap="none" spc="0" normalizeH="0" baseline="0" noProof="0" dirty="0" smtClean="0">
                <a:ln>
                  <a:noFill/>
                </a:ln>
                <a:solidFill>
                  <a:prstClr val="black"/>
                </a:solidFill>
                <a:effectLst/>
                <a:uLnTx/>
                <a:uFillTx/>
                <a:latin typeface="+mn-lt"/>
                <a:ea typeface="+mn-ea"/>
                <a:cs typeface="+mn-cs"/>
              </a:rPr>
              <a:t>第四層</a:t>
            </a:r>
          </a:p>
          <a:p>
            <a:pPr marL="2057400" marR="0" lvl="4"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zh-TW" altLang="en-US" sz="2000" b="0" i="0" u="none" strike="noStrike" kern="1200" cap="none" spc="0" normalizeH="0" baseline="0" noProof="0" dirty="0" smtClean="0">
                <a:ln>
                  <a:noFill/>
                </a:ln>
                <a:solidFill>
                  <a:prstClr val="black"/>
                </a:solidFill>
                <a:effectLst/>
                <a:uLnTx/>
                <a:uFillTx/>
                <a:latin typeface="+mn-lt"/>
                <a:ea typeface="+mn-ea"/>
                <a:cs typeface="+mn-cs"/>
              </a:rPr>
              <a:t>第五層</a:t>
            </a:r>
            <a:endParaRPr kumimoji="0" lang="zh-TW" altLang="en-US" sz="20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日期版面配置區 3"/>
          <p:cNvSpPr>
            <a:spLocks noGrp="1"/>
          </p:cNvSpPr>
          <p:nvPr>
            <p:ph type="dt" sz="half" idx="10"/>
          </p:nvPr>
        </p:nvSpPr>
        <p:spPr/>
        <p:txBody>
          <a:bodyPr/>
          <a:lstStyle/>
          <a:p>
            <a:fld id="{294F8F01-5888-4E0E-91BD-873DA20BD6BF}" type="datetimeFigureOut">
              <a:rPr lang="zh-TW" altLang="en-US" smtClean="0">
                <a:solidFill>
                  <a:prstClr val="black">
                    <a:tint val="75000"/>
                  </a:prstClr>
                </a:solidFill>
              </a:rPr>
              <a:pPr/>
              <a:t>2023/8/8</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247AF4E3-1108-46C9-B3C6-7B8946CE4A5D}"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425698476"/>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963084" y="4406901"/>
            <a:ext cx="103632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fld id="{294F8F01-5888-4E0E-91BD-873DA20BD6BF}" type="datetimeFigureOut">
              <a:rPr lang="zh-TW" altLang="en-US" smtClean="0">
                <a:solidFill>
                  <a:prstClr val="black">
                    <a:tint val="75000"/>
                  </a:prstClr>
                </a:solidFill>
              </a:rPr>
              <a:pPr/>
              <a:t>2023/8/8</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247AF4E3-1108-46C9-B3C6-7B8946CE4A5D}"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059379405"/>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fld id="{294F8F01-5888-4E0E-91BD-873DA20BD6BF}" type="datetimeFigureOut">
              <a:rPr lang="zh-TW" altLang="en-US" smtClean="0">
                <a:solidFill>
                  <a:prstClr val="black">
                    <a:tint val="75000"/>
                  </a:prstClr>
                </a:solidFill>
              </a:rPr>
              <a:pPr/>
              <a:t>2023/8/8</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247AF4E3-1108-46C9-B3C6-7B8946CE4A5D}"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0275418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fld id="{294F8F01-5888-4E0E-91BD-873DA20BD6BF}" type="datetimeFigureOut">
              <a:rPr lang="zh-TW" altLang="en-US" smtClean="0">
                <a:solidFill>
                  <a:prstClr val="black">
                    <a:tint val="75000"/>
                  </a:prstClr>
                </a:solidFill>
              </a:rPr>
              <a:pPr/>
              <a:t>2023/8/8</a:t>
            </a:fld>
            <a:endParaRPr lang="zh-TW" altLang="en-US">
              <a:solidFill>
                <a:prstClr val="black">
                  <a:tint val="75000"/>
                </a:prstClr>
              </a:solidFill>
            </a:endParaRPr>
          </a:p>
        </p:txBody>
      </p:sp>
      <p:sp>
        <p:nvSpPr>
          <p:cNvPr id="8" name="頁尾版面配置區 7"/>
          <p:cNvSpPr>
            <a:spLocks noGrp="1"/>
          </p:cNvSpPr>
          <p:nvPr>
            <p:ph type="ftr" sz="quarter" idx="11"/>
          </p:nvPr>
        </p:nvSpPr>
        <p:spPr/>
        <p:txBody>
          <a:bodyPr/>
          <a:lstStyle/>
          <a:p>
            <a:endParaRPr lang="zh-TW" altLang="en-US">
              <a:solidFill>
                <a:prstClr val="black">
                  <a:tint val="75000"/>
                </a:prstClr>
              </a:solidFill>
            </a:endParaRPr>
          </a:p>
        </p:txBody>
      </p:sp>
      <p:sp>
        <p:nvSpPr>
          <p:cNvPr id="9" name="投影片編號版面配置區 8"/>
          <p:cNvSpPr>
            <a:spLocks noGrp="1"/>
          </p:cNvSpPr>
          <p:nvPr>
            <p:ph type="sldNum" sz="quarter" idx="12"/>
          </p:nvPr>
        </p:nvSpPr>
        <p:spPr/>
        <p:txBody>
          <a:bodyPr/>
          <a:lstStyle/>
          <a:p>
            <a:fld id="{247AF4E3-1108-46C9-B3C6-7B8946CE4A5D}"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40475713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294F8F01-5888-4E0E-91BD-873DA20BD6BF}" type="datetimeFigureOut">
              <a:rPr lang="zh-TW" altLang="en-US" smtClean="0">
                <a:solidFill>
                  <a:prstClr val="black">
                    <a:tint val="75000"/>
                  </a:prstClr>
                </a:solidFill>
              </a:rPr>
              <a:pPr/>
              <a:t>2023/8/8</a:t>
            </a:fld>
            <a:endParaRPr lang="zh-TW" altLang="en-US">
              <a:solidFill>
                <a:prstClr val="black">
                  <a:tint val="75000"/>
                </a:prstClr>
              </a:solidFill>
            </a:endParaRPr>
          </a:p>
        </p:txBody>
      </p:sp>
      <p:sp>
        <p:nvSpPr>
          <p:cNvPr id="4" name="頁尾版面配置區 3"/>
          <p:cNvSpPr>
            <a:spLocks noGrp="1"/>
          </p:cNvSpPr>
          <p:nvPr>
            <p:ph type="ftr" sz="quarter" idx="11"/>
          </p:nvPr>
        </p:nvSpPr>
        <p:spPr/>
        <p:txBody>
          <a:bodyPr/>
          <a:lstStyle/>
          <a:p>
            <a:endParaRPr lang="zh-TW" altLang="en-US">
              <a:solidFill>
                <a:prstClr val="black">
                  <a:tint val="75000"/>
                </a:prstClr>
              </a:solidFill>
            </a:endParaRPr>
          </a:p>
        </p:txBody>
      </p:sp>
      <p:sp>
        <p:nvSpPr>
          <p:cNvPr id="5" name="投影片編號版面配置區 4"/>
          <p:cNvSpPr>
            <a:spLocks noGrp="1"/>
          </p:cNvSpPr>
          <p:nvPr>
            <p:ph type="sldNum" sz="quarter" idx="12"/>
          </p:nvPr>
        </p:nvSpPr>
        <p:spPr/>
        <p:txBody>
          <a:bodyPr/>
          <a:lstStyle/>
          <a:p>
            <a:fld id="{247AF4E3-1108-46C9-B3C6-7B8946CE4A5D}"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6846869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294F8F01-5888-4E0E-91BD-873DA20BD6BF}" type="datetimeFigureOut">
              <a:rPr lang="zh-TW" altLang="en-US" smtClean="0">
                <a:solidFill>
                  <a:prstClr val="black">
                    <a:tint val="75000"/>
                  </a:prstClr>
                </a:solidFill>
              </a:rPr>
              <a:pPr/>
              <a:t>2023/8/8</a:t>
            </a:fld>
            <a:endParaRPr lang="zh-TW" altLang="en-US">
              <a:solidFill>
                <a:prstClr val="black">
                  <a:tint val="75000"/>
                </a:prstClr>
              </a:solidFill>
            </a:endParaRPr>
          </a:p>
        </p:txBody>
      </p:sp>
      <p:sp>
        <p:nvSpPr>
          <p:cNvPr id="3" name="頁尾版面配置區 2"/>
          <p:cNvSpPr>
            <a:spLocks noGrp="1"/>
          </p:cNvSpPr>
          <p:nvPr>
            <p:ph type="ftr" sz="quarter" idx="11"/>
          </p:nvPr>
        </p:nvSpPr>
        <p:spPr/>
        <p:txBody>
          <a:bodyPr/>
          <a:lstStyle/>
          <a:p>
            <a:endParaRPr lang="zh-TW" altLang="en-US">
              <a:solidFill>
                <a:prstClr val="black">
                  <a:tint val="75000"/>
                </a:prstClr>
              </a:solidFill>
            </a:endParaRPr>
          </a:p>
        </p:txBody>
      </p:sp>
      <p:sp>
        <p:nvSpPr>
          <p:cNvPr id="4" name="投影片編號版面配置區 3"/>
          <p:cNvSpPr>
            <a:spLocks noGrp="1"/>
          </p:cNvSpPr>
          <p:nvPr>
            <p:ph type="sldNum" sz="quarter" idx="12"/>
          </p:nvPr>
        </p:nvSpPr>
        <p:spPr/>
        <p:txBody>
          <a:bodyPr/>
          <a:lstStyle/>
          <a:p>
            <a:fld id="{247AF4E3-1108-46C9-B3C6-7B8946CE4A5D}"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754776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914400" y="2130430"/>
            <a:ext cx="103632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fld id="{294F8F01-5888-4E0E-91BD-873DA20BD6BF}" type="datetimeFigureOut">
              <a:rPr lang="zh-TW" altLang="en-US" smtClean="0">
                <a:solidFill>
                  <a:prstClr val="black">
                    <a:tint val="75000"/>
                  </a:prstClr>
                </a:solidFill>
              </a:rPr>
              <a:pPr/>
              <a:t>2023/8/8</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247AF4E3-1108-46C9-B3C6-7B8946CE4A5D}"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4099245376"/>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09601" y="273050"/>
            <a:ext cx="4011084"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294F8F01-5888-4E0E-91BD-873DA20BD6BF}" type="datetimeFigureOut">
              <a:rPr lang="zh-TW" altLang="en-US" smtClean="0">
                <a:solidFill>
                  <a:prstClr val="black">
                    <a:tint val="75000"/>
                  </a:prstClr>
                </a:solidFill>
              </a:rPr>
              <a:pPr/>
              <a:t>2023/8/8</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247AF4E3-1108-46C9-B3C6-7B8946CE4A5D}"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005265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2389717" y="4800600"/>
            <a:ext cx="73152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294F8F01-5888-4E0E-91BD-873DA20BD6BF}" type="datetimeFigureOut">
              <a:rPr lang="zh-TW" altLang="en-US" smtClean="0">
                <a:solidFill>
                  <a:prstClr val="black">
                    <a:tint val="75000"/>
                  </a:prstClr>
                </a:solidFill>
              </a:rPr>
              <a:pPr/>
              <a:t>2023/8/8</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247AF4E3-1108-46C9-B3C6-7B8946CE4A5D}"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6346555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294F8F01-5888-4E0E-91BD-873DA20BD6BF}" type="datetimeFigureOut">
              <a:rPr lang="zh-TW" altLang="en-US" smtClean="0">
                <a:solidFill>
                  <a:prstClr val="black">
                    <a:tint val="75000"/>
                  </a:prstClr>
                </a:solidFill>
              </a:rPr>
              <a:pPr/>
              <a:t>2023/8/8</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247AF4E3-1108-46C9-B3C6-7B8946CE4A5D}"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42927285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839200" y="274639"/>
            <a:ext cx="27432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609600" y="274639"/>
            <a:ext cx="80264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294F8F01-5888-4E0E-91BD-873DA20BD6BF}" type="datetimeFigureOut">
              <a:rPr lang="zh-TW" altLang="en-US" smtClean="0">
                <a:solidFill>
                  <a:prstClr val="black">
                    <a:tint val="75000"/>
                  </a:prstClr>
                </a:solidFill>
              </a:rPr>
              <a:pPr/>
              <a:t>2023/8/8</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247AF4E3-1108-46C9-B3C6-7B8946CE4A5D}"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5889367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hasCustomPrompt="1"/>
          </p:nvPr>
        </p:nvSpPr>
        <p:spPr/>
        <p:txBody>
          <a:bodyPr/>
          <a:lstStyle/>
          <a:p>
            <a:r>
              <a:rPr lang="zh-TW" altLang="en-US" dirty="0" smtClean="0"/>
              <a:t>一、標題</a:t>
            </a:r>
            <a:endParaRPr lang="zh-TW" altLang="en-US" dirty="0"/>
          </a:p>
        </p:txBody>
      </p:sp>
      <p:sp>
        <p:nvSpPr>
          <p:cNvPr id="3" name="內容版面配置區 2"/>
          <p:cNvSpPr>
            <a:spLocks noGrp="1"/>
          </p:cNvSpPr>
          <p:nvPr>
            <p:ph idx="1" hasCustomPrompt="1"/>
          </p:nvPr>
        </p:nvSpPr>
        <p:spPr/>
        <p:txBody>
          <a:bodyPr/>
          <a:lstStyle>
            <a:lvl1pPr marL="457200" marR="0" indent="-457200" algn="l" defTabSz="914400" rtl="0" eaLnBrk="1" fontAlgn="auto" latinLnBrk="0" hangingPunct="1">
              <a:lnSpc>
                <a:spcPct val="100000"/>
              </a:lnSpc>
              <a:spcBef>
                <a:spcPct val="20000"/>
              </a:spcBef>
              <a:spcAft>
                <a:spcPts val="0"/>
              </a:spcAft>
              <a:buClrTx/>
              <a:buSzTx/>
              <a:buFont typeface="Wingdings" panose="05000000000000000000" pitchFamily="2" charset="2"/>
              <a:buChar char="Ø"/>
              <a:tabLst/>
              <a:defRPr/>
            </a:lvl1pPr>
            <a:lvl2pPr marL="914400" marR="0" indent="-4572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lvl2pPr>
            <a:lvl3pPr marL="1257300" marR="0" indent="-342900" algn="l" defTabSz="914400" rtl="0" eaLnBrk="1" fontAlgn="auto" latinLnBrk="0" hangingPunct="1">
              <a:lnSpc>
                <a:spcPct val="100000"/>
              </a:lnSpc>
              <a:spcBef>
                <a:spcPct val="20000"/>
              </a:spcBef>
              <a:spcAft>
                <a:spcPts val="0"/>
              </a:spcAft>
              <a:buClrTx/>
              <a:buSzTx/>
              <a:buFont typeface="Calibri" panose="020F0502020204030204" pitchFamily="34" charset="0"/>
              <a:buChar char="*"/>
              <a:tabLst/>
              <a:defRPr/>
            </a:lvl3pPr>
            <a:lvl4pPr marL="16002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lvl4pPr>
            <a:lvl5pPr marL="20574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lvl5pPr>
          </a:lstStyle>
          <a:p>
            <a:pPr marL="457200" marR="0" lvl="0" indent="-457200" algn="l" defTabSz="91440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kumimoji="0" lang="zh-TW" altLang="en-US" sz="3200" b="0" i="0" u="none" strike="noStrike" kern="1200" cap="none" spc="0" normalizeH="0" baseline="0" noProof="0" dirty="0" smtClean="0">
                <a:ln>
                  <a:noFill/>
                </a:ln>
                <a:solidFill>
                  <a:prstClr val="black"/>
                </a:solidFill>
                <a:effectLst/>
                <a:uLnTx/>
                <a:uFillTx/>
                <a:latin typeface="+mn-lt"/>
                <a:ea typeface="+mn-ea"/>
                <a:cs typeface="+mn-cs"/>
              </a:rPr>
              <a:t>第一層</a:t>
            </a:r>
          </a:p>
          <a:p>
            <a:pPr marL="914400" marR="0" lvl="1" indent="-4572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zh-TW" altLang="en-US" sz="2800" b="0" i="0" u="none" strike="noStrike" kern="1200" cap="none" spc="0" normalizeH="0" baseline="0" noProof="0" dirty="0" smtClean="0">
                <a:ln>
                  <a:noFill/>
                </a:ln>
                <a:solidFill>
                  <a:prstClr val="black"/>
                </a:solidFill>
                <a:effectLst/>
                <a:uLnTx/>
                <a:uFillTx/>
                <a:latin typeface="+mn-lt"/>
                <a:ea typeface="+mn-ea"/>
                <a:cs typeface="+mn-cs"/>
              </a:rPr>
              <a:t>第二層</a:t>
            </a:r>
          </a:p>
          <a:p>
            <a:pPr marL="1257300" marR="0" lvl="2" indent="-342900" algn="l" defTabSz="914400" rtl="0" eaLnBrk="1" fontAlgn="auto" latinLnBrk="0" hangingPunct="1">
              <a:lnSpc>
                <a:spcPct val="100000"/>
              </a:lnSpc>
              <a:spcBef>
                <a:spcPct val="20000"/>
              </a:spcBef>
              <a:spcAft>
                <a:spcPts val="0"/>
              </a:spcAft>
              <a:buClrTx/>
              <a:buSzTx/>
              <a:buFont typeface="Calibri" panose="020F0502020204030204" pitchFamily="34" charset="0"/>
              <a:buChar char="*"/>
              <a:tabLst/>
              <a:defRPr/>
            </a:pPr>
            <a:r>
              <a:rPr kumimoji="0" lang="zh-TW" altLang="en-US" sz="2400" b="0" i="0" u="none" strike="noStrike" kern="1200" cap="none" spc="0" normalizeH="0" baseline="0" noProof="0" dirty="0" smtClean="0">
                <a:ln>
                  <a:noFill/>
                </a:ln>
                <a:solidFill>
                  <a:prstClr val="black"/>
                </a:solidFill>
                <a:effectLst/>
                <a:uLnTx/>
                <a:uFillTx/>
                <a:latin typeface="+mn-lt"/>
                <a:ea typeface="+mn-ea"/>
                <a:cs typeface="+mn-cs"/>
              </a:rPr>
              <a:t>第三層</a:t>
            </a:r>
          </a:p>
          <a:p>
            <a:pPr marL="1600200" marR="0" lvl="3"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zh-TW" altLang="en-US" sz="2000" b="0" i="0" u="none" strike="noStrike" kern="1200" cap="none" spc="0" normalizeH="0" baseline="0" noProof="0" dirty="0" smtClean="0">
                <a:ln>
                  <a:noFill/>
                </a:ln>
                <a:solidFill>
                  <a:prstClr val="black"/>
                </a:solidFill>
                <a:effectLst/>
                <a:uLnTx/>
                <a:uFillTx/>
                <a:latin typeface="+mn-lt"/>
                <a:ea typeface="+mn-ea"/>
                <a:cs typeface="+mn-cs"/>
              </a:rPr>
              <a:t>第四層</a:t>
            </a:r>
          </a:p>
          <a:p>
            <a:pPr marL="2057400" marR="0" lvl="4"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zh-TW" altLang="en-US" sz="2000" b="0" i="0" u="none" strike="noStrike" kern="1200" cap="none" spc="0" normalizeH="0" baseline="0" noProof="0" dirty="0" smtClean="0">
                <a:ln>
                  <a:noFill/>
                </a:ln>
                <a:solidFill>
                  <a:prstClr val="black"/>
                </a:solidFill>
                <a:effectLst/>
                <a:uLnTx/>
                <a:uFillTx/>
                <a:latin typeface="+mn-lt"/>
                <a:ea typeface="+mn-ea"/>
                <a:cs typeface="+mn-cs"/>
              </a:rPr>
              <a:t>第五層</a:t>
            </a:r>
            <a:endParaRPr kumimoji="0" lang="zh-TW" altLang="en-US" sz="20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日期版面配置區 3"/>
          <p:cNvSpPr>
            <a:spLocks noGrp="1"/>
          </p:cNvSpPr>
          <p:nvPr>
            <p:ph type="dt" sz="half" idx="10"/>
          </p:nvPr>
        </p:nvSpPr>
        <p:spPr/>
        <p:txBody>
          <a:bodyPr/>
          <a:lstStyle/>
          <a:p>
            <a:fld id="{294F8F01-5888-4E0E-91BD-873DA20BD6BF}" type="datetimeFigureOut">
              <a:rPr lang="zh-TW" altLang="en-US" smtClean="0">
                <a:solidFill>
                  <a:prstClr val="black">
                    <a:tint val="75000"/>
                  </a:prstClr>
                </a:solidFill>
              </a:rPr>
              <a:pPr/>
              <a:t>2023/8/8</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247AF4E3-1108-46C9-B3C6-7B8946CE4A5D}"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40076874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963084" y="4406905"/>
            <a:ext cx="103632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fld id="{294F8F01-5888-4E0E-91BD-873DA20BD6BF}" type="datetimeFigureOut">
              <a:rPr lang="zh-TW" altLang="en-US" smtClean="0">
                <a:solidFill>
                  <a:prstClr val="black">
                    <a:tint val="75000"/>
                  </a:prstClr>
                </a:solidFill>
              </a:rPr>
              <a:pPr/>
              <a:t>2023/8/8</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247AF4E3-1108-46C9-B3C6-7B8946CE4A5D}"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83855323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fld id="{294F8F01-5888-4E0E-91BD-873DA20BD6BF}" type="datetimeFigureOut">
              <a:rPr lang="zh-TW" altLang="en-US" smtClean="0">
                <a:solidFill>
                  <a:prstClr val="black">
                    <a:tint val="75000"/>
                  </a:prstClr>
                </a:solidFill>
              </a:rPr>
              <a:pPr/>
              <a:t>2023/8/8</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247AF4E3-1108-46C9-B3C6-7B8946CE4A5D}"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7166398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fld id="{294F8F01-5888-4E0E-91BD-873DA20BD6BF}" type="datetimeFigureOut">
              <a:rPr lang="zh-TW" altLang="en-US" smtClean="0">
                <a:solidFill>
                  <a:prstClr val="black">
                    <a:tint val="75000"/>
                  </a:prstClr>
                </a:solidFill>
              </a:rPr>
              <a:pPr/>
              <a:t>2023/8/8</a:t>
            </a:fld>
            <a:endParaRPr lang="zh-TW" altLang="en-US">
              <a:solidFill>
                <a:prstClr val="black">
                  <a:tint val="75000"/>
                </a:prstClr>
              </a:solidFill>
            </a:endParaRPr>
          </a:p>
        </p:txBody>
      </p:sp>
      <p:sp>
        <p:nvSpPr>
          <p:cNvPr id="8" name="頁尾版面配置區 7"/>
          <p:cNvSpPr>
            <a:spLocks noGrp="1"/>
          </p:cNvSpPr>
          <p:nvPr>
            <p:ph type="ftr" sz="quarter" idx="11"/>
          </p:nvPr>
        </p:nvSpPr>
        <p:spPr/>
        <p:txBody>
          <a:bodyPr/>
          <a:lstStyle/>
          <a:p>
            <a:endParaRPr lang="zh-TW" altLang="en-US">
              <a:solidFill>
                <a:prstClr val="black">
                  <a:tint val="75000"/>
                </a:prstClr>
              </a:solidFill>
            </a:endParaRPr>
          </a:p>
        </p:txBody>
      </p:sp>
      <p:sp>
        <p:nvSpPr>
          <p:cNvPr id="9" name="投影片編號版面配置區 8"/>
          <p:cNvSpPr>
            <a:spLocks noGrp="1"/>
          </p:cNvSpPr>
          <p:nvPr>
            <p:ph type="sldNum" sz="quarter" idx="12"/>
          </p:nvPr>
        </p:nvSpPr>
        <p:spPr/>
        <p:txBody>
          <a:bodyPr/>
          <a:lstStyle/>
          <a:p>
            <a:fld id="{247AF4E3-1108-46C9-B3C6-7B8946CE4A5D}"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2856726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294F8F01-5888-4E0E-91BD-873DA20BD6BF}" type="datetimeFigureOut">
              <a:rPr lang="zh-TW" altLang="en-US" smtClean="0">
                <a:solidFill>
                  <a:prstClr val="black">
                    <a:tint val="75000"/>
                  </a:prstClr>
                </a:solidFill>
              </a:rPr>
              <a:pPr/>
              <a:t>2023/8/8</a:t>
            </a:fld>
            <a:endParaRPr lang="zh-TW" altLang="en-US">
              <a:solidFill>
                <a:prstClr val="black">
                  <a:tint val="75000"/>
                </a:prstClr>
              </a:solidFill>
            </a:endParaRPr>
          </a:p>
        </p:txBody>
      </p:sp>
      <p:sp>
        <p:nvSpPr>
          <p:cNvPr id="4" name="頁尾版面配置區 3"/>
          <p:cNvSpPr>
            <a:spLocks noGrp="1"/>
          </p:cNvSpPr>
          <p:nvPr>
            <p:ph type="ftr" sz="quarter" idx="11"/>
          </p:nvPr>
        </p:nvSpPr>
        <p:spPr/>
        <p:txBody>
          <a:bodyPr/>
          <a:lstStyle/>
          <a:p>
            <a:endParaRPr lang="zh-TW" altLang="en-US">
              <a:solidFill>
                <a:prstClr val="black">
                  <a:tint val="75000"/>
                </a:prstClr>
              </a:solidFill>
            </a:endParaRPr>
          </a:p>
        </p:txBody>
      </p:sp>
      <p:sp>
        <p:nvSpPr>
          <p:cNvPr id="5" name="投影片編號版面配置區 4"/>
          <p:cNvSpPr>
            <a:spLocks noGrp="1"/>
          </p:cNvSpPr>
          <p:nvPr>
            <p:ph type="sldNum" sz="quarter" idx="12"/>
          </p:nvPr>
        </p:nvSpPr>
        <p:spPr/>
        <p:txBody>
          <a:bodyPr/>
          <a:lstStyle/>
          <a:p>
            <a:fld id="{247AF4E3-1108-46C9-B3C6-7B8946CE4A5D}"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5164175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294F8F01-5888-4E0E-91BD-873DA20BD6BF}" type="datetimeFigureOut">
              <a:rPr lang="zh-TW" altLang="en-US" smtClean="0">
                <a:solidFill>
                  <a:prstClr val="black">
                    <a:tint val="75000"/>
                  </a:prstClr>
                </a:solidFill>
              </a:rPr>
              <a:pPr/>
              <a:t>2023/8/8</a:t>
            </a:fld>
            <a:endParaRPr lang="zh-TW" altLang="en-US">
              <a:solidFill>
                <a:prstClr val="black">
                  <a:tint val="75000"/>
                </a:prstClr>
              </a:solidFill>
            </a:endParaRPr>
          </a:p>
        </p:txBody>
      </p:sp>
      <p:sp>
        <p:nvSpPr>
          <p:cNvPr id="3" name="頁尾版面配置區 2"/>
          <p:cNvSpPr>
            <a:spLocks noGrp="1"/>
          </p:cNvSpPr>
          <p:nvPr>
            <p:ph type="ftr" sz="quarter" idx="11"/>
          </p:nvPr>
        </p:nvSpPr>
        <p:spPr/>
        <p:txBody>
          <a:bodyPr/>
          <a:lstStyle/>
          <a:p>
            <a:endParaRPr lang="zh-TW" altLang="en-US">
              <a:solidFill>
                <a:prstClr val="black">
                  <a:tint val="75000"/>
                </a:prstClr>
              </a:solidFill>
            </a:endParaRPr>
          </a:p>
        </p:txBody>
      </p:sp>
      <p:sp>
        <p:nvSpPr>
          <p:cNvPr id="4" name="投影片編號版面配置區 3"/>
          <p:cNvSpPr>
            <a:spLocks noGrp="1"/>
          </p:cNvSpPr>
          <p:nvPr>
            <p:ph type="sldNum" sz="quarter" idx="12"/>
          </p:nvPr>
        </p:nvSpPr>
        <p:spPr/>
        <p:txBody>
          <a:bodyPr/>
          <a:lstStyle/>
          <a:p>
            <a:fld id="{247AF4E3-1108-46C9-B3C6-7B8946CE4A5D}"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3621757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09603" y="273050"/>
            <a:ext cx="4011084"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294F8F01-5888-4E0E-91BD-873DA20BD6BF}" type="datetimeFigureOut">
              <a:rPr lang="zh-TW" altLang="en-US" smtClean="0">
                <a:solidFill>
                  <a:prstClr val="black">
                    <a:tint val="75000"/>
                  </a:prstClr>
                </a:solidFill>
              </a:rPr>
              <a:pPr/>
              <a:t>2023/8/8</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247AF4E3-1108-46C9-B3C6-7B8946CE4A5D}"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504929918"/>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D95135-232D-4C34-8D05-24C4EC8E7FA9}" type="datetimeFigureOut">
              <a:rPr lang="zh-TW" altLang="en-US" smtClean="0"/>
              <a:t>2023/8/8</a:t>
            </a:fld>
            <a:endParaRPr lang="zh-TW" altLang="en-US"/>
          </a:p>
        </p:txBody>
      </p:sp>
      <p:sp>
        <p:nvSpPr>
          <p:cNvPr id="5" name="頁尾版面配置區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A0F277-66E0-4B1E-BA39-DE9EEBB523DA}" type="slidenum">
              <a:rPr lang="zh-TW" altLang="en-US" smtClean="0"/>
              <a:t>‹#›</a:t>
            </a:fld>
            <a:endParaRPr lang="zh-TW" altLang="en-US"/>
          </a:p>
        </p:txBody>
      </p:sp>
    </p:spTree>
    <p:extLst>
      <p:ext uri="{BB962C8B-B14F-4D97-AF65-F5344CB8AC3E}">
        <p14:creationId xmlns:p14="http://schemas.microsoft.com/office/powerpoint/2010/main" val="2451270073"/>
      </p:ext>
    </p:extLst>
  </p:cSld>
  <p:clrMap bg1="lt1" tx1="dk1" bg2="lt2" tx2="dk2" accent1="accent1" accent2="accent2" accent3="accent3" accent4="accent4" accent5="accent5" accent6="accent6" hlink="hlink" folHlink="folHlink"/>
  <p:sldLayoutIdLst>
    <p:sldLayoutId id="214748365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endParaRPr lang="zh-TW" altLang="en-US" dirty="0"/>
          </a:p>
        </p:txBody>
      </p:sp>
      <p:sp>
        <p:nvSpPr>
          <p:cNvPr id="3" name="文字版面配置區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zh-TW" altLang="en-US" dirty="0" smtClean="0"/>
              <a:t>第一層</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4" name="日期版面配置區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4F8F01-5888-4E0E-91BD-873DA20BD6BF}" type="datetimeFigureOut">
              <a:rPr lang="zh-TW" altLang="en-US" smtClean="0">
                <a:solidFill>
                  <a:prstClr val="black">
                    <a:tint val="75000"/>
                  </a:prstClr>
                </a:solidFill>
              </a:rPr>
              <a:pPr/>
              <a:t>2023/8/8</a:t>
            </a:fld>
            <a:endParaRPr lang="zh-TW" altLang="en-US">
              <a:solidFill>
                <a:prstClr val="black">
                  <a:tint val="75000"/>
                </a:prstClr>
              </a:solidFill>
            </a:endParaRPr>
          </a:p>
        </p:txBody>
      </p:sp>
      <p:sp>
        <p:nvSpPr>
          <p:cNvPr id="5" name="頁尾版面配置區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solidFill>
                <a:prstClr val="black">
                  <a:tint val="75000"/>
                </a:prstClr>
              </a:solidFill>
            </a:endParaRPr>
          </a:p>
        </p:txBody>
      </p:sp>
      <p:sp>
        <p:nvSpPr>
          <p:cNvPr id="6" name="投影片編號版面配置區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7AF4E3-1108-46C9-B3C6-7B8946CE4A5D}"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266722988"/>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457200" marR="0" indent="-457200" algn="l" defTabSz="914400" rtl="0" eaLnBrk="1" fontAlgn="auto" latinLnBrk="0" hangingPunct="1">
        <a:lnSpc>
          <a:spcPct val="100000"/>
        </a:lnSpc>
        <a:spcBef>
          <a:spcPct val="20000"/>
        </a:spcBef>
        <a:spcAft>
          <a:spcPts val="0"/>
        </a:spcAft>
        <a:buClrTx/>
        <a:buSzTx/>
        <a:buFont typeface="Wingdings" panose="05000000000000000000" pitchFamily="2" charset="2"/>
        <a:buChar char="Ø"/>
        <a:tabLst/>
        <a:defRPr sz="3200" kern="1200">
          <a:solidFill>
            <a:schemeClr val="tx1"/>
          </a:solidFill>
          <a:latin typeface="+mn-lt"/>
          <a:ea typeface="+mn-ea"/>
          <a:cs typeface="+mn-cs"/>
        </a:defRPr>
      </a:lvl1pPr>
      <a:lvl2pPr marL="914400" indent="-4572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257300" indent="-342900" algn="l" defTabSz="914400" rtl="0" eaLnBrk="1" latinLnBrk="0" hangingPunct="1">
        <a:spcBef>
          <a:spcPct val="20000"/>
        </a:spcBef>
        <a:buFont typeface="Calibri" panose="020F050202020403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endParaRPr lang="zh-TW" altLang="en-US" dirty="0"/>
          </a:p>
        </p:txBody>
      </p:sp>
      <p:sp>
        <p:nvSpPr>
          <p:cNvPr id="3" name="文字版面配置區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TW" altLang="en-US" dirty="0" smtClean="0"/>
              <a:t>第一層</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4" name="日期版面配置區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4F8F01-5888-4E0E-91BD-873DA20BD6BF}" type="datetimeFigureOut">
              <a:rPr lang="zh-TW" altLang="en-US" smtClean="0">
                <a:solidFill>
                  <a:prstClr val="black">
                    <a:tint val="75000"/>
                  </a:prstClr>
                </a:solidFill>
              </a:rPr>
              <a:pPr/>
              <a:t>2023/8/8</a:t>
            </a:fld>
            <a:endParaRPr lang="zh-TW" altLang="en-US">
              <a:solidFill>
                <a:prstClr val="black">
                  <a:tint val="75000"/>
                </a:prstClr>
              </a:solidFill>
            </a:endParaRPr>
          </a:p>
        </p:txBody>
      </p:sp>
      <p:sp>
        <p:nvSpPr>
          <p:cNvPr id="5" name="頁尾版面配置區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solidFill>
                <a:prstClr val="black">
                  <a:tint val="75000"/>
                </a:prstClr>
              </a:solidFill>
            </a:endParaRPr>
          </a:p>
        </p:txBody>
      </p:sp>
      <p:sp>
        <p:nvSpPr>
          <p:cNvPr id="6" name="投影片編號版面配置區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7AF4E3-1108-46C9-B3C6-7B8946CE4A5D}"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552736703"/>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457200" marR="0" indent="-457200" algn="l" defTabSz="914400" rtl="0" eaLnBrk="1" fontAlgn="auto" latinLnBrk="0" hangingPunct="1">
        <a:lnSpc>
          <a:spcPct val="100000"/>
        </a:lnSpc>
        <a:spcBef>
          <a:spcPct val="20000"/>
        </a:spcBef>
        <a:spcAft>
          <a:spcPts val="0"/>
        </a:spcAft>
        <a:buClrTx/>
        <a:buSzTx/>
        <a:buFont typeface="Wingdings" panose="05000000000000000000" pitchFamily="2" charset="2"/>
        <a:buChar char="Ø"/>
        <a:tabLst/>
        <a:defRPr sz="3200" kern="1200">
          <a:solidFill>
            <a:schemeClr val="tx1"/>
          </a:solidFill>
          <a:latin typeface="+mn-lt"/>
          <a:ea typeface="+mn-ea"/>
          <a:cs typeface="+mn-cs"/>
        </a:defRPr>
      </a:lvl1pPr>
      <a:lvl2pPr marL="914400" indent="-4572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257300" indent="-342900" algn="l" defTabSz="914400" rtl="0" eaLnBrk="1" latinLnBrk="0" hangingPunct="1">
        <a:spcBef>
          <a:spcPct val="20000"/>
        </a:spcBef>
        <a:buFont typeface="Calibri" panose="020F050202020403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1007435" y="764707"/>
            <a:ext cx="10657184" cy="3240359"/>
          </a:xfrm>
        </p:spPr>
        <p:txBody>
          <a:bodyPr>
            <a:normAutofit/>
          </a:bodyPr>
          <a:lstStyle/>
          <a:p>
            <a:pPr algn="l"/>
            <a:r>
              <a:rPr lang="zh-TW" altLang="en-US" sz="3800" dirty="0">
                <a:solidFill>
                  <a:srgbClr val="1B39A5"/>
                </a:solidFill>
                <a:latin typeface="標楷體" pitchFamily="65" charset="-120"/>
                <a:ea typeface="標楷體" pitchFamily="65" charset="-120"/>
              </a:rPr>
              <a:t>教育部國民及學前教育署</a:t>
            </a:r>
            <a:r>
              <a:rPr lang="en-US" altLang="zh-TW" sz="3800" dirty="0">
                <a:solidFill>
                  <a:srgbClr val="1B39A5"/>
                </a:solidFill>
                <a:latin typeface="標楷體" pitchFamily="65" charset="-120"/>
                <a:ea typeface="標楷體" pitchFamily="65" charset="-120"/>
              </a:rPr>
              <a:t/>
            </a:r>
            <a:br>
              <a:rPr lang="en-US" altLang="zh-TW" sz="3800" dirty="0">
                <a:solidFill>
                  <a:srgbClr val="1B39A5"/>
                </a:solidFill>
                <a:latin typeface="標楷體" pitchFamily="65" charset="-120"/>
                <a:ea typeface="標楷體" pitchFamily="65" charset="-120"/>
              </a:rPr>
            </a:br>
            <a:r>
              <a:rPr lang="zh-TW" altLang="en-US" sz="3800" dirty="0">
                <a:solidFill>
                  <a:srgbClr val="1B39A5"/>
                </a:solidFill>
                <a:latin typeface="標楷體" pitchFamily="65" charset="-120"/>
                <a:ea typeface="標楷體" pitchFamily="65" charset="-120"/>
              </a:rPr>
              <a:t>相關專業服務</a:t>
            </a:r>
            <a:r>
              <a:rPr lang="zh-TW" altLang="en-US" sz="3800" dirty="0" smtClean="0">
                <a:solidFill>
                  <a:srgbClr val="1B39A5"/>
                </a:solidFill>
                <a:latin typeface="標楷體" pitchFamily="65" charset="-120"/>
                <a:ea typeface="標楷體" pitchFamily="65" charset="-120"/>
              </a:rPr>
              <a:t>中心</a:t>
            </a:r>
            <a:r>
              <a:rPr lang="en-US" altLang="zh-TW" sz="3800" dirty="0">
                <a:solidFill>
                  <a:srgbClr val="1B39A5"/>
                </a:solidFill>
                <a:latin typeface="標楷體" pitchFamily="65" charset="-120"/>
                <a:ea typeface="標楷體" pitchFamily="65" charset="-120"/>
              </a:rPr>
              <a:t/>
            </a:r>
            <a:br>
              <a:rPr lang="en-US" altLang="zh-TW" sz="3800" dirty="0">
                <a:solidFill>
                  <a:srgbClr val="1B39A5"/>
                </a:solidFill>
                <a:latin typeface="標楷體" pitchFamily="65" charset="-120"/>
                <a:ea typeface="標楷體" pitchFamily="65" charset="-120"/>
              </a:rPr>
            </a:br>
            <a:r>
              <a:rPr lang="en-US" altLang="zh-TW" sz="3800" dirty="0" smtClean="0">
                <a:solidFill>
                  <a:srgbClr val="1B39A5"/>
                </a:solidFill>
                <a:latin typeface="標楷體" pitchFamily="65" charset="-120"/>
                <a:ea typeface="標楷體" pitchFamily="65" charset="-120"/>
              </a:rPr>
              <a:t>~</a:t>
            </a:r>
            <a:r>
              <a:rPr lang="zh-TW" altLang="en-US" sz="3800" dirty="0" smtClean="0">
                <a:solidFill>
                  <a:srgbClr val="1B39A5"/>
                </a:solidFill>
                <a:latin typeface="標楷體" pitchFamily="65" charset="-120"/>
                <a:ea typeface="標楷體" pitchFamily="65" charset="-120"/>
              </a:rPr>
              <a:t>專業人員注意事項</a:t>
            </a:r>
            <a:r>
              <a:rPr lang="zh-TW" altLang="en-US" sz="3800" dirty="0">
                <a:solidFill>
                  <a:srgbClr val="1B39A5"/>
                </a:solidFill>
                <a:latin typeface="標楷體" pitchFamily="65" charset="-120"/>
                <a:ea typeface="標楷體" pitchFamily="65" charset="-120"/>
              </a:rPr>
              <a:t>及</a:t>
            </a:r>
            <a:r>
              <a:rPr lang="zh-TW" altLang="en-US" sz="3800" dirty="0" smtClean="0">
                <a:solidFill>
                  <a:srgbClr val="1B39A5"/>
                </a:solidFill>
                <a:latin typeface="標楷體" pitchFamily="65" charset="-120"/>
                <a:ea typeface="標楷體" pitchFamily="65" charset="-120"/>
              </a:rPr>
              <a:t>申請服務</a:t>
            </a:r>
            <a:r>
              <a:rPr lang="zh-TW" altLang="en-US" sz="3800" dirty="0">
                <a:solidFill>
                  <a:srgbClr val="1B39A5"/>
                </a:solidFill>
                <a:latin typeface="標楷體" pitchFamily="65" charset="-120"/>
                <a:ea typeface="標楷體" pitchFamily="65" charset="-120"/>
              </a:rPr>
              <a:t>線上作業系統</a:t>
            </a:r>
            <a:r>
              <a:rPr lang="zh-TW" altLang="en-US" sz="3800" dirty="0" smtClean="0">
                <a:solidFill>
                  <a:srgbClr val="1B39A5"/>
                </a:solidFill>
                <a:latin typeface="標楷體" pitchFamily="65" charset="-120"/>
                <a:ea typeface="標楷體" pitchFamily="65" charset="-120"/>
              </a:rPr>
              <a:t>操作</a:t>
            </a:r>
            <a:endParaRPr lang="zh-TW" altLang="en-US" dirty="0">
              <a:latin typeface="標楷體" pitchFamily="65" charset="-120"/>
              <a:ea typeface="標楷體" pitchFamily="65" charset="-120"/>
            </a:endParaRPr>
          </a:p>
        </p:txBody>
      </p:sp>
      <p:sp>
        <p:nvSpPr>
          <p:cNvPr id="3" name="副標題 2"/>
          <p:cNvSpPr>
            <a:spLocks noGrp="1"/>
          </p:cNvSpPr>
          <p:nvPr>
            <p:ph type="subTitle" idx="1"/>
          </p:nvPr>
        </p:nvSpPr>
        <p:spPr>
          <a:xfrm>
            <a:off x="239349" y="4293096"/>
            <a:ext cx="11952651" cy="1752600"/>
          </a:xfrm>
          <a:solidFill>
            <a:schemeClr val="accent6">
              <a:lumMod val="20000"/>
              <a:lumOff val="80000"/>
            </a:schemeClr>
          </a:solidFill>
        </p:spPr>
        <p:txBody>
          <a:bodyPr>
            <a:noAutofit/>
          </a:bodyPr>
          <a:lstStyle/>
          <a:p>
            <a:pPr lvl="0" algn="l" defTabSz="457200">
              <a:spcAft>
                <a:spcPts val="600"/>
              </a:spcAft>
              <a:buClr>
                <a:srgbClr val="E890B4"/>
              </a:buClr>
            </a:pPr>
            <a:r>
              <a:rPr lang="zh-TW" altLang="en-US" sz="2400" dirty="0">
                <a:solidFill>
                  <a:srgbClr val="3366FF"/>
                </a:solidFill>
                <a:latin typeface="標楷體" pitchFamily="65" charset="-120"/>
                <a:ea typeface="標楷體" pitchFamily="65" charset="-120"/>
              </a:rPr>
              <a:t>指導單位：教育部國民及學前教育署</a:t>
            </a:r>
          </a:p>
          <a:p>
            <a:pPr lvl="0" algn="l" defTabSz="457200">
              <a:spcAft>
                <a:spcPts val="600"/>
              </a:spcAft>
              <a:buClr>
                <a:srgbClr val="E890B4"/>
              </a:buClr>
            </a:pPr>
            <a:r>
              <a:rPr lang="zh-TW" altLang="en-US" sz="2400" dirty="0">
                <a:solidFill>
                  <a:srgbClr val="3366FF"/>
                </a:solidFill>
                <a:latin typeface="標楷體" pitchFamily="65" charset="-120"/>
                <a:ea typeface="標楷體" pitchFamily="65" charset="-120"/>
              </a:rPr>
              <a:t>承辦單位</a:t>
            </a:r>
            <a:r>
              <a:rPr lang="zh-TW" altLang="en-US" sz="2400" dirty="0" smtClean="0">
                <a:solidFill>
                  <a:srgbClr val="3366FF"/>
                </a:solidFill>
                <a:latin typeface="標楷體" pitchFamily="65" charset="-120"/>
                <a:ea typeface="標楷體" pitchFamily="65" charset="-120"/>
              </a:rPr>
              <a:t>：國立新竹特殊教育學校</a:t>
            </a:r>
            <a:r>
              <a:rPr lang="en-US" altLang="zh-TW" sz="2400" dirty="0" smtClean="0">
                <a:solidFill>
                  <a:srgbClr val="3366FF"/>
                </a:solidFill>
                <a:latin typeface="標楷體" pitchFamily="65" charset="-120"/>
                <a:ea typeface="標楷體" pitchFamily="65" charset="-120"/>
              </a:rPr>
              <a:t>(</a:t>
            </a:r>
            <a:r>
              <a:rPr lang="zh-TW" altLang="en-US" sz="2400" dirty="0">
                <a:solidFill>
                  <a:srgbClr val="3366FF"/>
                </a:solidFill>
                <a:latin typeface="標楷體" pitchFamily="65" charset="-120"/>
                <a:ea typeface="標楷體" pitchFamily="65" charset="-120"/>
              </a:rPr>
              <a:t>國教署相關專業服務</a:t>
            </a:r>
            <a:r>
              <a:rPr lang="zh-TW" altLang="en-US" sz="2400" dirty="0" smtClean="0">
                <a:solidFill>
                  <a:srgbClr val="3366FF"/>
                </a:solidFill>
                <a:latin typeface="標楷體" pitchFamily="65" charset="-120"/>
                <a:ea typeface="標楷體" pitchFamily="65" charset="-120"/>
              </a:rPr>
              <a:t>中心</a:t>
            </a:r>
            <a:r>
              <a:rPr lang="en-US" altLang="zh-TW" sz="2400" dirty="0" smtClean="0">
                <a:solidFill>
                  <a:srgbClr val="3366FF"/>
                </a:solidFill>
                <a:latin typeface="標楷體" pitchFamily="65" charset="-120"/>
                <a:ea typeface="標楷體" pitchFamily="65" charset="-120"/>
              </a:rPr>
              <a:t>)</a:t>
            </a:r>
            <a:endParaRPr lang="zh-TW" altLang="en-US" sz="2400" dirty="0">
              <a:solidFill>
                <a:srgbClr val="3366FF"/>
              </a:solidFill>
              <a:latin typeface="標楷體" pitchFamily="65" charset="-120"/>
              <a:ea typeface="標楷體" pitchFamily="65" charset="-120"/>
            </a:endParaRPr>
          </a:p>
          <a:p>
            <a:pPr lvl="0" algn="l" defTabSz="457200">
              <a:spcAft>
                <a:spcPts val="600"/>
              </a:spcAft>
              <a:buClr>
                <a:srgbClr val="E890B4"/>
              </a:buClr>
            </a:pPr>
            <a:r>
              <a:rPr lang="zh-TW" altLang="en-US" sz="2400" dirty="0">
                <a:solidFill>
                  <a:srgbClr val="3366FF"/>
                </a:solidFill>
                <a:latin typeface="標楷體" pitchFamily="65" charset="-120"/>
                <a:ea typeface="標楷體" pitchFamily="65" charset="-120"/>
              </a:rPr>
              <a:t>分區協辦學校</a:t>
            </a:r>
            <a:r>
              <a:rPr lang="zh-TW" altLang="en-US" sz="2400" dirty="0" smtClean="0">
                <a:solidFill>
                  <a:srgbClr val="3366FF"/>
                </a:solidFill>
                <a:latin typeface="標楷體" pitchFamily="65" charset="-120"/>
                <a:ea typeface="標楷體" pitchFamily="65" charset="-120"/>
              </a:rPr>
              <a:t>：國立</a:t>
            </a:r>
            <a:r>
              <a:rPr lang="zh-TW" altLang="zh-TW" sz="2400" dirty="0" smtClean="0">
                <a:solidFill>
                  <a:srgbClr val="3366FF"/>
                </a:solidFill>
                <a:latin typeface="標楷體" pitchFamily="65" charset="-120"/>
                <a:ea typeface="標楷體" pitchFamily="65" charset="-120"/>
              </a:rPr>
              <a:t>○○</a:t>
            </a:r>
            <a:r>
              <a:rPr lang="zh-TW" altLang="en-US" sz="2400" dirty="0" smtClean="0">
                <a:solidFill>
                  <a:srgbClr val="3366FF"/>
                </a:solidFill>
                <a:latin typeface="標楷體" pitchFamily="65" charset="-120"/>
                <a:ea typeface="標楷體" pitchFamily="65" charset="-120"/>
              </a:rPr>
              <a:t>特殊教育學校</a:t>
            </a:r>
            <a:endParaRPr lang="zh-TW" altLang="en-US" sz="2400" dirty="0">
              <a:solidFill>
                <a:srgbClr val="3366FF"/>
              </a:solidFill>
              <a:latin typeface="標楷體" pitchFamily="65" charset="-120"/>
              <a:ea typeface="標楷體" pitchFamily="65" charset="-120"/>
            </a:endParaRPr>
          </a:p>
        </p:txBody>
      </p:sp>
    </p:spTree>
    <p:extLst>
      <p:ext uri="{BB962C8B-B14F-4D97-AF65-F5344CB8AC3E}">
        <p14:creationId xmlns:p14="http://schemas.microsoft.com/office/powerpoint/2010/main" val="11370439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標題 1" hidden="1"/>
          <p:cNvSpPr>
            <a:spLocks noGrp="1"/>
          </p:cNvSpPr>
          <p:nvPr>
            <p:ph type="title"/>
          </p:nvPr>
        </p:nvSpPr>
        <p:spPr/>
        <p:txBody>
          <a:bodyPr/>
          <a:lstStyle/>
          <a:p>
            <a:pPr eaLnBrk="1" fontAlgn="auto" hangingPunct="1">
              <a:spcAft>
                <a:spcPts val="0"/>
              </a:spcAft>
              <a:defRPr/>
            </a:pPr>
            <a:r>
              <a:rPr lang="en-US" altLang="zh-TW" sz="4400" smtClean="0">
                <a:solidFill>
                  <a:srgbClr val="002060"/>
                </a:solidFill>
                <a:latin typeface="Arial Black" panose="020B0A04020102020204" pitchFamily="34" charset="0"/>
                <a:ea typeface="+mn-ea"/>
                <a:cs typeface="+mn-cs"/>
              </a:rPr>
              <a:t>Outline</a:t>
            </a:r>
            <a:r>
              <a:rPr lang="en-US" altLang="zh-TW" sz="4400" smtClean="0">
                <a:solidFill>
                  <a:srgbClr val="002060"/>
                </a:solidFill>
                <a:latin typeface="+mj-lt"/>
              </a:rPr>
              <a:t> </a:t>
            </a:r>
            <a:r>
              <a:rPr lang="zh-TW" altLang="en-US" sz="4400" smtClean="0">
                <a:solidFill>
                  <a:srgbClr val="002060"/>
                </a:solidFill>
              </a:rPr>
              <a:t>課程大綱</a:t>
            </a:r>
            <a:endParaRPr lang="zh-TW" altLang="en-US" sz="4400" dirty="0">
              <a:solidFill>
                <a:srgbClr val="002060"/>
              </a:solidFill>
            </a:endParaRPr>
          </a:p>
        </p:txBody>
      </p:sp>
      <p:pic>
        <p:nvPicPr>
          <p:cNvPr id="3" name="圖片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2225400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標題 1" hidden="1"/>
          <p:cNvSpPr>
            <a:spLocks noGrp="1"/>
          </p:cNvSpPr>
          <p:nvPr>
            <p:ph type="title"/>
          </p:nvPr>
        </p:nvSpPr>
        <p:spPr/>
        <p:txBody>
          <a:bodyPr/>
          <a:lstStyle/>
          <a:p>
            <a:pPr algn="ctr" eaLnBrk="1" hangingPunct="1"/>
            <a:r>
              <a:rPr lang="en-US" altLang="zh-TW" sz="4000" smtClean="0">
                <a:solidFill>
                  <a:srgbClr val="002060"/>
                </a:solidFill>
                <a:latin typeface="Calibri Light" panose="020F0302020204030204" pitchFamily="34" charset="0"/>
              </a:rPr>
              <a:t>	 	</a:t>
            </a:r>
            <a:br>
              <a:rPr lang="en-US" altLang="zh-TW" sz="4000" smtClean="0">
                <a:solidFill>
                  <a:srgbClr val="002060"/>
                </a:solidFill>
                <a:latin typeface="Calibri Light" panose="020F0302020204030204" pitchFamily="34" charset="0"/>
              </a:rPr>
            </a:br>
            <a:r>
              <a:rPr lang="en-US" altLang="zh-TW" sz="4000" smtClean="0">
                <a:solidFill>
                  <a:srgbClr val="002060"/>
                </a:solidFill>
                <a:latin typeface="Calibri Light" panose="020F0302020204030204" pitchFamily="34" charset="0"/>
              </a:rPr>
              <a:t>	</a:t>
            </a:r>
            <a:r>
              <a:rPr lang="zh-TW" altLang="en-US" sz="4000" smtClean="0">
                <a:solidFill>
                  <a:srgbClr val="002060"/>
                </a:solidFill>
                <a:latin typeface="Calibri Light" panose="020F0302020204030204" pitchFamily="34" charset="0"/>
              </a:rPr>
              <a:t>     管理端</a:t>
            </a:r>
            <a:r>
              <a:rPr lang="en-US" altLang="zh-TW" sz="2800" smtClean="0">
                <a:solidFill>
                  <a:srgbClr val="002060"/>
                </a:solidFill>
                <a:latin typeface="Calibri Light" panose="020F0302020204030204" pitchFamily="34" charset="0"/>
              </a:rPr>
              <a:t>(</a:t>
            </a:r>
            <a:r>
              <a:rPr lang="zh-TW" altLang="en-US" sz="2800" smtClean="0">
                <a:solidFill>
                  <a:srgbClr val="002060"/>
                </a:solidFill>
                <a:latin typeface="Calibri Light" panose="020F0302020204030204" pitchFamily="34" charset="0"/>
              </a:rPr>
              <a:t>分區</a:t>
            </a:r>
            <a:r>
              <a:rPr lang="en-US" altLang="zh-TW" sz="2800" smtClean="0">
                <a:solidFill>
                  <a:srgbClr val="002060"/>
                </a:solidFill>
                <a:latin typeface="Calibri Light" panose="020F0302020204030204" pitchFamily="34" charset="0"/>
              </a:rPr>
              <a:t>)</a:t>
            </a:r>
            <a:r>
              <a:rPr lang="en-US" altLang="zh-TW" sz="4000" smtClean="0">
                <a:solidFill>
                  <a:srgbClr val="002060"/>
                </a:solidFill>
                <a:latin typeface="Calibri Light" panose="020F0302020204030204" pitchFamily="34" charset="0"/>
              </a:rPr>
              <a:t>	</a:t>
            </a:r>
            <a:r>
              <a:rPr lang="zh-TW" altLang="en-US" sz="4000" smtClean="0">
                <a:solidFill>
                  <a:srgbClr val="002060"/>
                </a:solidFill>
                <a:latin typeface="Calibri Light" panose="020F0302020204030204" pitchFamily="34" charset="0"/>
              </a:rPr>
              <a:t>  學校端</a:t>
            </a:r>
            <a:r>
              <a:rPr lang="en-US" altLang="zh-TW" sz="4000" smtClean="0">
                <a:solidFill>
                  <a:srgbClr val="002060"/>
                </a:solidFill>
                <a:latin typeface="Calibri Light" panose="020F0302020204030204" pitchFamily="34" charset="0"/>
              </a:rPr>
              <a:t>		</a:t>
            </a:r>
            <a:r>
              <a:rPr lang="zh-TW" altLang="en-US" sz="4000" smtClean="0">
                <a:solidFill>
                  <a:srgbClr val="002060"/>
                </a:solidFill>
                <a:latin typeface="Calibri Light" panose="020F0302020204030204" pitchFamily="34" charset="0"/>
              </a:rPr>
              <a:t>專業人員端</a:t>
            </a:r>
            <a:endParaRPr lang="zh-TW" altLang="en-US" sz="4000" smtClean="0">
              <a:solidFill>
                <a:srgbClr val="002060"/>
              </a:solidFill>
            </a:endParaRPr>
          </a:p>
        </p:txBody>
      </p:sp>
      <p:pic>
        <p:nvPicPr>
          <p:cNvPr id="3" name="圖片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7499967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標題 1" hidden="1"/>
          <p:cNvSpPr>
            <a:spLocks noGrp="1"/>
          </p:cNvSpPr>
          <p:nvPr>
            <p:ph type="title"/>
          </p:nvPr>
        </p:nvSpPr>
        <p:spPr/>
        <p:txBody>
          <a:bodyPr/>
          <a:lstStyle/>
          <a:p>
            <a:pPr algn="ctr" eaLnBrk="1" hangingPunct="1"/>
            <a:r>
              <a:rPr lang="en-US" altLang="zh-TW" sz="4000" smtClean="0">
                <a:solidFill>
                  <a:srgbClr val="002060"/>
                </a:solidFill>
                <a:latin typeface="Calibri Light" panose="020F0302020204030204" pitchFamily="34" charset="0"/>
              </a:rPr>
              <a:t>	 	</a:t>
            </a:r>
            <a:br>
              <a:rPr lang="en-US" altLang="zh-TW" sz="4000" smtClean="0">
                <a:solidFill>
                  <a:srgbClr val="002060"/>
                </a:solidFill>
                <a:latin typeface="Calibri Light" panose="020F0302020204030204" pitchFamily="34" charset="0"/>
              </a:rPr>
            </a:br>
            <a:r>
              <a:rPr lang="en-US" altLang="zh-TW" sz="4000" smtClean="0">
                <a:solidFill>
                  <a:srgbClr val="002060"/>
                </a:solidFill>
                <a:latin typeface="Calibri Light" panose="020F0302020204030204" pitchFamily="34" charset="0"/>
              </a:rPr>
              <a:t>	</a:t>
            </a:r>
            <a:r>
              <a:rPr lang="zh-TW" altLang="en-US" sz="4000" smtClean="0">
                <a:solidFill>
                  <a:srgbClr val="002060"/>
                </a:solidFill>
                <a:latin typeface="Calibri Light" panose="020F0302020204030204" pitchFamily="34" charset="0"/>
              </a:rPr>
              <a:t>     管理端</a:t>
            </a:r>
            <a:r>
              <a:rPr lang="en-US" altLang="zh-TW" sz="2800" smtClean="0">
                <a:solidFill>
                  <a:srgbClr val="002060"/>
                </a:solidFill>
                <a:latin typeface="Calibri Light" panose="020F0302020204030204" pitchFamily="34" charset="0"/>
              </a:rPr>
              <a:t>(</a:t>
            </a:r>
            <a:r>
              <a:rPr lang="zh-TW" altLang="en-US" sz="2800" smtClean="0">
                <a:solidFill>
                  <a:srgbClr val="002060"/>
                </a:solidFill>
                <a:latin typeface="Calibri Light" panose="020F0302020204030204" pitchFamily="34" charset="0"/>
              </a:rPr>
              <a:t>分區</a:t>
            </a:r>
            <a:r>
              <a:rPr lang="en-US" altLang="zh-TW" sz="2800" smtClean="0">
                <a:solidFill>
                  <a:srgbClr val="002060"/>
                </a:solidFill>
                <a:latin typeface="Calibri Light" panose="020F0302020204030204" pitchFamily="34" charset="0"/>
              </a:rPr>
              <a:t>)</a:t>
            </a:r>
            <a:r>
              <a:rPr lang="en-US" altLang="zh-TW" sz="4000" smtClean="0">
                <a:solidFill>
                  <a:srgbClr val="002060"/>
                </a:solidFill>
                <a:latin typeface="Calibri Light" panose="020F0302020204030204" pitchFamily="34" charset="0"/>
              </a:rPr>
              <a:t>	</a:t>
            </a:r>
            <a:r>
              <a:rPr lang="zh-TW" altLang="en-US" sz="4000" smtClean="0">
                <a:solidFill>
                  <a:srgbClr val="002060"/>
                </a:solidFill>
                <a:latin typeface="Calibri Light" panose="020F0302020204030204" pitchFamily="34" charset="0"/>
              </a:rPr>
              <a:t>  學校端</a:t>
            </a:r>
            <a:r>
              <a:rPr lang="en-US" altLang="zh-TW" sz="4000" smtClean="0">
                <a:solidFill>
                  <a:srgbClr val="002060"/>
                </a:solidFill>
                <a:latin typeface="Calibri Light" panose="020F0302020204030204" pitchFamily="34" charset="0"/>
              </a:rPr>
              <a:t>		</a:t>
            </a:r>
            <a:r>
              <a:rPr lang="zh-TW" altLang="en-US" sz="4000" smtClean="0">
                <a:solidFill>
                  <a:srgbClr val="002060"/>
                </a:solidFill>
                <a:latin typeface="Calibri Light" panose="020F0302020204030204" pitchFamily="34" charset="0"/>
              </a:rPr>
              <a:t>專業人員端</a:t>
            </a:r>
            <a:endParaRPr lang="zh-TW" altLang="en-US" sz="4000" smtClean="0">
              <a:solidFill>
                <a:srgbClr val="002060"/>
              </a:solidFill>
            </a:endParaRPr>
          </a:p>
        </p:txBody>
      </p:sp>
      <p:pic>
        <p:nvPicPr>
          <p:cNvPr id="3" name="圖片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422495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標題 1" hidden="1"/>
          <p:cNvSpPr>
            <a:spLocks noGrp="1"/>
          </p:cNvSpPr>
          <p:nvPr>
            <p:ph type="title"/>
          </p:nvPr>
        </p:nvSpPr>
        <p:spPr/>
        <p:txBody>
          <a:bodyPr/>
          <a:lstStyle/>
          <a:p>
            <a:pPr eaLnBrk="1" hangingPunct="1"/>
            <a:r>
              <a:rPr lang="en-US" altLang="zh-TW" sz="4000" smtClean="0">
                <a:solidFill>
                  <a:srgbClr val="7030A0"/>
                </a:solidFill>
                <a:latin typeface="Arial Black" panose="020B0A04020102020204" pitchFamily="34" charset="0"/>
              </a:rPr>
              <a:t>A1</a:t>
            </a:r>
            <a:r>
              <a:rPr lang="en-US" altLang="zh-TW" sz="4000" smtClean="0">
                <a:solidFill>
                  <a:srgbClr val="7030A0"/>
                </a:solidFill>
                <a:latin typeface="Bodoni MT Black" panose="02070A03080606020203" pitchFamily="18" charset="0"/>
              </a:rPr>
              <a:t> </a:t>
            </a:r>
            <a:r>
              <a:rPr lang="zh-TW" altLang="en-US" sz="4000" smtClean="0"/>
              <a:t>申請專業服務</a:t>
            </a:r>
            <a:endParaRPr lang="zh-TW" altLang="en-US" sz="4000" b="1" smtClean="0"/>
          </a:p>
        </p:txBody>
      </p:sp>
      <p:pic>
        <p:nvPicPr>
          <p:cNvPr id="3" name="圖片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1562559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標題 1" hidden="1"/>
          <p:cNvSpPr>
            <a:spLocks noGrp="1"/>
          </p:cNvSpPr>
          <p:nvPr>
            <p:ph type="title"/>
          </p:nvPr>
        </p:nvSpPr>
        <p:spPr/>
        <p:txBody>
          <a:bodyPr/>
          <a:lstStyle/>
          <a:p>
            <a:pPr eaLnBrk="1" hangingPunct="1"/>
            <a:r>
              <a:rPr lang="en-US" altLang="zh-TW" sz="4000" smtClean="0">
                <a:solidFill>
                  <a:srgbClr val="7030A0"/>
                </a:solidFill>
                <a:latin typeface="Arial Black" panose="020B0A04020102020204" pitchFamily="34" charset="0"/>
              </a:rPr>
              <a:t>A1-1</a:t>
            </a:r>
            <a:r>
              <a:rPr lang="zh-TW" altLang="en-US" sz="4000" smtClean="0">
                <a:solidFill>
                  <a:srgbClr val="7030A0"/>
                </a:solidFill>
                <a:latin typeface="Bodoni MT Black" panose="02070A03080606020203" pitchFamily="18" charset="0"/>
              </a:rPr>
              <a:t> </a:t>
            </a:r>
            <a:r>
              <a:rPr lang="zh-TW" altLang="en-US" sz="4000" smtClean="0"/>
              <a:t>申請專業服務</a:t>
            </a:r>
            <a:r>
              <a:rPr lang="en-US" altLang="zh-TW" sz="4000" smtClean="0"/>
              <a:t>-</a:t>
            </a:r>
            <a:r>
              <a:rPr lang="zh-TW" altLang="en-US" sz="4000" smtClean="0"/>
              <a:t>學校提報日期設定</a:t>
            </a:r>
            <a:endParaRPr lang="zh-TW" altLang="en-US" sz="2400" b="1" smtClean="0"/>
          </a:p>
        </p:txBody>
      </p:sp>
      <p:pic>
        <p:nvPicPr>
          <p:cNvPr id="3" name="圖片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302749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標題 1" hidden="1"/>
          <p:cNvSpPr>
            <a:spLocks noGrp="1"/>
          </p:cNvSpPr>
          <p:nvPr>
            <p:ph type="title"/>
          </p:nvPr>
        </p:nvSpPr>
        <p:spPr/>
        <p:txBody>
          <a:bodyPr/>
          <a:lstStyle/>
          <a:p>
            <a:pPr eaLnBrk="1" hangingPunct="1"/>
            <a:r>
              <a:rPr lang="en-US" altLang="zh-TW" sz="4000" smtClean="0">
                <a:solidFill>
                  <a:srgbClr val="7030A0"/>
                </a:solidFill>
                <a:latin typeface="Arial Black" panose="020B0A04020102020204" pitchFamily="34" charset="0"/>
              </a:rPr>
              <a:t>A1-2</a:t>
            </a:r>
            <a:r>
              <a:rPr lang="zh-TW" altLang="en-US" sz="4000" smtClean="0">
                <a:solidFill>
                  <a:srgbClr val="7030A0"/>
                </a:solidFill>
                <a:latin typeface="Bodoni MT Black" panose="02070A03080606020203" pitchFamily="18" charset="0"/>
              </a:rPr>
              <a:t> </a:t>
            </a:r>
            <a:r>
              <a:rPr lang="zh-TW" altLang="en-US" sz="4000" smtClean="0"/>
              <a:t>申請專業服務</a:t>
            </a:r>
            <a:r>
              <a:rPr lang="en-US" altLang="zh-TW" sz="4000" smtClean="0"/>
              <a:t>-</a:t>
            </a:r>
            <a:r>
              <a:rPr lang="zh-TW" altLang="en-US" sz="4000" smtClean="0"/>
              <a:t>新增申請</a:t>
            </a:r>
            <a:endParaRPr lang="zh-TW" altLang="en-US" sz="2400" b="1" smtClean="0"/>
          </a:p>
        </p:txBody>
      </p:sp>
      <p:pic>
        <p:nvPicPr>
          <p:cNvPr id="3" name="圖片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17136330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標題 1" hidden="1"/>
          <p:cNvSpPr>
            <a:spLocks noGrp="1"/>
          </p:cNvSpPr>
          <p:nvPr>
            <p:ph type="title"/>
          </p:nvPr>
        </p:nvSpPr>
        <p:spPr/>
        <p:txBody>
          <a:bodyPr/>
          <a:lstStyle/>
          <a:p>
            <a:pPr eaLnBrk="1" hangingPunct="1"/>
            <a:r>
              <a:rPr lang="en-US" altLang="zh-TW" sz="4000" smtClean="0">
                <a:solidFill>
                  <a:srgbClr val="7030A0"/>
                </a:solidFill>
                <a:latin typeface="Arial Black" panose="020B0A04020102020204" pitchFamily="34" charset="0"/>
              </a:rPr>
              <a:t>A1-2</a:t>
            </a:r>
            <a:r>
              <a:rPr lang="zh-TW" altLang="en-US" sz="4000" smtClean="0">
                <a:solidFill>
                  <a:srgbClr val="7030A0"/>
                </a:solidFill>
                <a:latin typeface="Bodoni MT Black" panose="02070A03080606020203" pitchFamily="18" charset="0"/>
              </a:rPr>
              <a:t> </a:t>
            </a:r>
            <a:r>
              <a:rPr lang="zh-TW" altLang="en-US" sz="4000" smtClean="0"/>
              <a:t>申請專業服務</a:t>
            </a:r>
            <a:r>
              <a:rPr lang="en-US" altLang="zh-TW" sz="4000" smtClean="0"/>
              <a:t>-</a:t>
            </a:r>
            <a:r>
              <a:rPr lang="zh-TW" altLang="en-US" sz="4000" smtClean="0"/>
              <a:t>刪除申請</a:t>
            </a:r>
            <a:endParaRPr lang="zh-TW" altLang="en-US" sz="2400" b="1" smtClean="0"/>
          </a:p>
        </p:txBody>
      </p:sp>
      <p:pic>
        <p:nvPicPr>
          <p:cNvPr id="3" name="圖片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76944811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標題 1" hidden="1"/>
          <p:cNvSpPr>
            <a:spLocks noGrp="1"/>
          </p:cNvSpPr>
          <p:nvPr>
            <p:ph type="title"/>
          </p:nvPr>
        </p:nvSpPr>
        <p:spPr/>
        <p:txBody>
          <a:bodyPr/>
          <a:lstStyle/>
          <a:p>
            <a:pPr eaLnBrk="1" hangingPunct="1"/>
            <a:r>
              <a:rPr lang="en-US" altLang="zh-TW" sz="4000" smtClean="0">
                <a:solidFill>
                  <a:srgbClr val="7030A0"/>
                </a:solidFill>
                <a:latin typeface="Arial Black" panose="020B0A04020102020204" pitchFamily="34" charset="0"/>
              </a:rPr>
              <a:t>A1-3</a:t>
            </a:r>
            <a:r>
              <a:rPr lang="zh-TW" altLang="en-US" sz="4000" smtClean="0">
                <a:solidFill>
                  <a:srgbClr val="7030A0"/>
                </a:solidFill>
                <a:latin typeface="Bodoni MT Black" panose="02070A03080606020203" pitchFamily="18" charset="0"/>
              </a:rPr>
              <a:t> </a:t>
            </a:r>
            <a:r>
              <a:rPr lang="zh-TW" altLang="en-US" sz="4000" smtClean="0"/>
              <a:t>申請專業服務</a:t>
            </a:r>
            <a:r>
              <a:rPr lang="en-US" altLang="zh-TW" sz="4000" smtClean="0"/>
              <a:t>-</a:t>
            </a:r>
            <a:r>
              <a:rPr lang="zh-TW" altLang="en-US" sz="4000" smtClean="0"/>
              <a:t>填寫申請表</a:t>
            </a:r>
            <a:endParaRPr lang="zh-TW" altLang="en-US" sz="2400" b="1" smtClean="0"/>
          </a:p>
        </p:txBody>
      </p:sp>
      <p:pic>
        <p:nvPicPr>
          <p:cNvPr id="3" name="圖片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75449547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標題 1" hidden="1"/>
          <p:cNvSpPr>
            <a:spLocks noGrp="1"/>
          </p:cNvSpPr>
          <p:nvPr>
            <p:ph type="title"/>
          </p:nvPr>
        </p:nvSpPr>
        <p:spPr/>
        <p:txBody>
          <a:bodyPr/>
          <a:lstStyle/>
          <a:p>
            <a:pPr eaLnBrk="1" hangingPunct="1"/>
            <a:r>
              <a:rPr lang="en-US" altLang="zh-TW" sz="4000" smtClean="0">
                <a:solidFill>
                  <a:srgbClr val="7030A0"/>
                </a:solidFill>
                <a:latin typeface="Arial Black" panose="020B0A04020102020204" pitchFamily="34" charset="0"/>
              </a:rPr>
              <a:t>A1-3</a:t>
            </a:r>
            <a:r>
              <a:rPr lang="zh-TW" altLang="en-US" sz="4000" smtClean="0">
                <a:solidFill>
                  <a:srgbClr val="7030A0"/>
                </a:solidFill>
                <a:latin typeface="Bodoni MT Black" panose="02070A03080606020203" pitchFamily="18" charset="0"/>
              </a:rPr>
              <a:t> </a:t>
            </a:r>
            <a:r>
              <a:rPr lang="zh-TW" altLang="en-US" sz="4000" smtClean="0"/>
              <a:t>申請專業服務</a:t>
            </a:r>
            <a:r>
              <a:rPr lang="en-US" altLang="zh-TW" sz="4000" smtClean="0"/>
              <a:t>-</a:t>
            </a:r>
            <a:r>
              <a:rPr lang="zh-TW" altLang="en-US" sz="4000" smtClean="0"/>
              <a:t>填寫申請表</a:t>
            </a:r>
            <a:endParaRPr lang="zh-TW" altLang="en-US" sz="4000" b="1" smtClean="0"/>
          </a:p>
        </p:txBody>
      </p:sp>
      <p:pic>
        <p:nvPicPr>
          <p:cNvPr id="3" name="圖片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5887265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標題 1" hidden="1"/>
          <p:cNvSpPr>
            <a:spLocks noGrp="1"/>
          </p:cNvSpPr>
          <p:nvPr>
            <p:ph type="title"/>
          </p:nvPr>
        </p:nvSpPr>
        <p:spPr/>
        <p:txBody>
          <a:bodyPr/>
          <a:lstStyle/>
          <a:p>
            <a:pPr eaLnBrk="1" hangingPunct="1"/>
            <a:r>
              <a:rPr lang="en-US" altLang="zh-TW" sz="4000" smtClean="0">
                <a:solidFill>
                  <a:srgbClr val="7030A0"/>
                </a:solidFill>
                <a:latin typeface="Arial Black" panose="020B0A04020102020204" pitchFamily="34" charset="0"/>
              </a:rPr>
              <a:t>A1-4</a:t>
            </a:r>
            <a:r>
              <a:rPr lang="zh-TW" altLang="en-US" sz="4000" smtClean="0">
                <a:solidFill>
                  <a:srgbClr val="7030A0"/>
                </a:solidFill>
                <a:latin typeface="Bodoni MT Black" panose="02070A03080606020203" pitchFamily="18" charset="0"/>
              </a:rPr>
              <a:t> </a:t>
            </a:r>
            <a:r>
              <a:rPr lang="zh-TW" altLang="en-US" sz="4000" smtClean="0"/>
              <a:t>申請專業服務</a:t>
            </a:r>
            <a:r>
              <a:rPr lang="en-US" altLang="zh-TW" sz="4000" smtClean="0"/>
              <a:t>-</a:t>
            </a:r>
            <a:r>
              <a:rPr lang="zh-TW" altLang="en-US" sz="4000" smtClean="0">
                <a:cs typeface="Times New Roman" panose="02020603050405020304" pitchFamily="18" charset="0"/>
              </a:rPr>
              <a:t>儲存</a:t>
            </a:r>
            <a:r>
              <a:rPr lang="en-US" altLang="zh-TW" sz="4000" smtClean="0">
                <a:cs typeface="Times New Roman" panose="02020603050405020304" pitchFamily="18" charset="0"/>
              </a:rPr>
              <a:t>/</a:t>
            </a:r>
            <a:r>
              <a:rPr lang="zh-TW" altLang="en-US" sz="4000" smtClean="0">
                <a:cs typeface="Times New Roman" panose="02020603050405020304" pitchFamily="18" charset="0"/>
              </a:rPr>
              <a:t>核定申請時數</a:t>
            </a:r>
            <a:r>
              <a:rPr lang="zh-TW" altLang="en-US" sz="4000" smtClean="0"/>
              <a:t> </a:t>
            </a:r>
            <a:endParaRPr lang="zh-TW" altLang="en-US" sz="4000" b="1" smtClean="0"/>
          </a:p>
        </p:txBody>
      </p:sp>
      <p:pic>
        <p:nvPicPr>
          <p:cNvPr id="3" name="圖片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88892931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latin typeface="標楷體" pitchFamily="65" charset="-120"/>
                <a:ea typeface="標楷體" pitchFamily="65" charset="-120"/>
              </a:rPr>
              <a:t>目錄</a:t>
            </a:r>
            <a:endParaRPr lang="zh-TW" altLang="en-US" dirty="0">
              <a:latin typeface="標楷體" pitchFamily="65" charset="-120"/>
              <a:ea typeface="標楷體" pitchFamily="65" charset="-120"/>
            </a:endParaRPr>
          </a:p>
        </p:txBody>
      </p:sp>
      <p:sp>
        <p:nvSpPr>
          <p:cNvPr id="3" name="內容版面配置區 2"/>
          <p:cNvSpPr>
            <a:spLocks noGrp="1"/>
          </p:cNvSpPr>
          <p:nvPr>
            <p:ph idx="1"/>
          </p:nvPr>
        </p:nvSpPr>
        <p:spPr/>
        <p:txBody>
          <a:bodyPr>
            <a:normAutofit/>
          </a:bodyPr>
          <a:lstStyle/>
          <a:p>
            <a:pPr marL="0" indent="0">
              <a:buNone/>
            </a:pPr>
            <a:r>
              <a:rPr lang="zh-TW" altLang="en-US" sz="2800" dirty="0" smtClean="0">
                <a:latin typeface="標楷體" pitchFamily="65" charset="-120"/>
                <a:ea typeface="標楷體" pitchFamily="65" charset="-120"/>
              </a:rPr>
              <a:t>一、專業人員注意事項</a:t>
            </a:r>
            <a:endParaRPr lang="en-US" altLang="zh-TW" sz="2800" dirty="0" smtClean="0">
              <a:latin typeface="標楷體" pitchFamily="65" charset="-120"/>
              <a:ea typeface="標楷體" pitchFamily="65" charset="-120"/>
            </a:endParaRPr>
          </a:p>
          <a:p>
            <a:pPr marL="0" indent="0">
              <a:buNone/>
            </a:pPr>
            <a:r>
              <a:rPr lang="zh-TW" altLang="en-US" sz="2800" dirty="0">
                <a:latin typeface="標楷體" pitchFamily="65" charset="-120"/>
                <a:ea typeface="標楷體" pitchFamily="65" charset="-120"/>
              </a:rPr>
              <a:t>二</a:t>
            </a:r>
            <a:r>
              <a:rPr lang="zh-TW" altLang="en-US" sz="2800" dirty="0" smtClean="0">
                <a:latin typeface="標楷體" pitchFamily="65" charset="-120"/>
                <a:ea typeface="標楷體" pitchFamily="65" charset="-120"/>
              </a:rPr>
              <a:t>、專業人員工作</a:t>
            </a:r>
            <a:r>
              <a:rPr lang="zh-TW" altLang="en-US" sz="2800" dirty="0">
                <a:latin typeface="標楷體" pitchFamily="65" charset="-120"/>
                <a:ea typeface="標楷體" pitchFamily="65" charset="-120"/>
              </a:rPr>
              <a:t>執行</a:t>
            </a:r>
            <a:r>
              <a:rPr lang="zh-TW" altLang="en-US" sz="2800" dirty="0" smtClean="0">
                <a:latin typeface="標楷體" pitchFamily="65" charset="-120"/>
                <a:ea typeface="標楷體" pitchFamily="65" charset="-120"/>
              </a:rPr>
              <a:t>流程</a:t>
            </a:r>
            <a:endParaRPr lang="en-US" altLang="zh-TW" sz="2800" dirty="0" smtClean="0">
              <a:latin typeface="標楷體" pitchFamily="65" charset="-120"/>
              <a:ea typeface="標楷體" pitchFamily="65" charset="-120"/>
            </a:endParaRPr>
          </a:p>
          <a:p>
            <a:pPr marL="0" indent="0">
              <a:buNone/>
            </a:pPr>
            <a:r>
              <a:rPr lang="zh-TW" altLang="en-US" sz="2800" dirty="0" smtClean="0">
                <a:latin typeface="標楷體" pitchFamily="65" charset="-120"/>
                <a:ea typeface="標楷體" pitchFamily="65" charset="-120"/>
              </a:rPr>
              <a:t>     </a:t>
            </a:r>
            <a:r>
              <a:rPr lang="en-US" altLang="zh-TW" sz="2800" dirty="0" smtClean="0">
                <a:latin typeface="標楷體" pitchFamily="65" charset="-120"/>
                <a:ea typeface="標楷體" pitchFamily="65" charset="-120"/>
              </a:rPr>
              <a:t>(</a:t>
            </a:r>
            <a:r>
              <a:rPr lang="zh-TW" altLang="en-US" sz="2800" dirty="0" smtClean="0">
                <a:latin typeface="標楷體" pitchFamily="65" charset="-120"/>
                <a:ea typeface="標楷體" pitchFamily="65" charset="-120"/>
              </a:rPr>
              <a:t>一</a:t>
            </a:r>
            <a:r>
              <a:rPr lang="en-US" altLang="zh-TW" sz="2800" dirty="0" smtClean="0">
                <a:latin typeface="標楷體" pitchFamily="65" charset="-120"/>
                <a:ea typeface="標楷體" pitchFamily="65" charset="-120"/>
              </a:rPr>
              <a:t>)</a:t>
            </a:r>
            <a:r>
              <a:rPr lang="zh-TW" altLang="en-US" sz="2800" dirty="0" smtClean="0">
                <a:latin typeface="標楷體" panose="03000509000000000000" pitchFamily="65" charset="-120"/>
                <a:ea typeface="標楷體" panose="03000509000000000000" pitchFamily="65" charset="-120"/>
              </a:rPr>
              <a:t>專業人員</a:t>
            </a:r>
            <a:r>
              <a:rPr lang="zh-TW" altLang="en-US" sz="2800" b="1" dirty="0" smtClean="0">
                <a:latin typeface="標楷體" pitchFamily="65" charset="-120"/>
                <a:ea typeface="標楷體" pitchFamily="65" charset="-120"/>
              </a:rPr>
              <a:t>執行</a:t>
            </a:r>
            <a:r>
              <a:rPr lang="zh-TW" altLang="en-US" sz="2800" b="1" dirty="0">
                <a:latin typeface="標楷體" pitchFamily="65" charset="-120"/>
                <a:ea typeface="標楷體" pitchFamily="65" charset="-120"/>
              </a:rPr>
              <a:t>方面</a:t>
            </a:r>
            <a:endParaRPr lang="en-US" altLang="zh-TW" sz="2800" dirty="0">
              <a:latin typeface="標楷體" pitchFamily="65" charset="-120"/>
              <a:ea typeface="標楷體" pitchFamily="65" charset="-120"/>
            </a:endParaRPr>
          </a:p>
          <a:p>
            <a:pPr marL="0" indent="0">
              <a:buNone/>
            </a:pPr>
            <a:r>
              <a:rPr lang="zh-TW" altLang="en-US" sz="2800" dirty="0" smtClean="0">
                <a:latin typeface="標楷體" pitchFamily="65" charset="-120"/>
                <a:ea typeface="標楷體" pitchFamily="65" charset="-120"/>
              </a:rPr>
              <a:t>     </a:t>
            </a:r>
            <a:r>
              <a:rPr lang="en-US" altLang="zh-TW" sz="2800" dirty="0" smtClean="0">
                <a:latin typeface="標楷體" pitchFamily="65" charset="-120"/>
                <a:ea typeface="標楷體" pitchFamily="65" charset="-120"/>
              </a:rPr>
              <a:t>(</a:t>
            </a:r>
            <a:r>
              <a:rPr lang="zh-TW" altLang="en-US" sz="2800" dirty="0">
                <a:latin typeface="標楷體" pitchFamily="65" charset="-120"/>
                <a:ea typeface="標楷體" pitchFamily="65" charset="-120"/>
              </a:rPr>
              <a:t>二</a:t>
            </a:r>
            <a:r>
              <a:rPr lang="en-US" altLang="zh-TW" sz="2800" dirty="0" smtClean="0">
                <a:latin typeface="標楷體" pitchFamily="65" charset="-120"/>
                <a:ea typeface="標楷體" pitchFamily="65" charset="-120"/>
              </a:rPr>
              <a:t>)</a:t>
            </a:r>
            <a:r>
              <a:rPr lang="zh-TW" altLang="en-US" sz="2800" dirty="0" smtClean="0">
                <a:latin typeface="標楷體" panose="03000509000000000000" pitchFamily="65" charset="-120"/>
                <a:ea typeface="標楷體" panose="03000509000000000000" pitchFamily="65" charset="-120"/>
              </a:rPr>
              <a:t>專業人員</a:t>
            </a:r>
            <a:r>
              <a:rPr lang="zh-TW" altLang="en-US" sz="2800" b="1" dirty="0" smtClean="0">
                <a:latin typeface="標楷體" pitchFamily="65" charset="-120"/>
                <a:ea typeface="標楷體" pitchFamily="65" charset="-120"/>
              </a:rPr>
              <a:t>服務</a:t>
            </a:r>
            <a:r>
              <a:rPr lang="zh-TW" altLang="en-US" sz="2800" b="1" dirty="0">
                <a:latin typeface="標楷體" pitchFamily="65" charset="-120"/>
                <a:ea typeface="標楷體" pitchFamily="65" charset="-120"/>
              </a:rPr>
              <a:t>績效與結案</a:t>
            </a:r>
            <a:r>
              <a:rPr lang="zh-TW" altLang="en-US" sz="2800" b="1" dirty="0" smtClean="0">
                <a:latin typeface="標楷體" pitchFamily="65" charset="-120"/>
                <a:ea typeface="標楷體" pitchFamily="65" charset="-120"/>
              </a:rPr>
              <a:t>方面</a:t>
            </a:r>
            <a:endParaRPr lang="en-US" altLang="zh-TW" sz="2800" b="1" dirty="0">
              <a:latin typeface="標楷體" pitchFamily="65" charset="-120"/>
              <a:ea typeface="標楷體" pitchFamily="65" charset="-120"/>
            </a:endParaRPr>
          </a:p>
          <a:p>
            <a:pPr marL="0" indent="0">
              <a:buNone/>
            </a:pPr>
            <a:r>
              <a:rPr lang="zh-TW" altLang="en-US" sz="2800" dirty="0" smtClean="0">
                <a:latin typeface="標楷體" pitchFamily="65" charset="-120"/>
                <a:ea typeface="標楷體" pitchFamily="65" charset="-120"/>
              </a:rPr>
              <a:t>三</a:t>
            </a:r>
            <a:r>
              <a:rPr lang="zh-TW" altLang="en-US" sz="2800" dirty="0">
                <a:latin typeface="標楷體" pitchFamily="65" charset="-120"/>
                <a:ea typeface="標楷體" pitchFamily="65" charset="-120"/>
              </a:rPr>
              <a:t>、特殊教育通報網相關專業服務系統操作研習</a:t>
            </a:r>
          </a:p>
          <a:p>
            <a:pPr marL="0" indent="0">
              <a:buNone/>
            </a:pPr>
            <a:r>
              <a:rPr lang="zh-TW" altLang="en-US" sz="2800" dirty="0" smtClean="0">
                <a:latin typeface="標楷體" pitchFamily="65" charset="-120"/>
                <a:ea typeface="標楷體" pitchFamily="65" charset="-120"/>
              </a:rPr>
              <a:t>四、</a:t>
            </a:r>
            <a:r>
              <a:rPr lang="zh-TW" altLang="en-US" sz="2800" dirty="0">
                <a:latin typeface="標楷體" panose="03000509000000000000" pitchFamily="65" charset="-120"/>
                <a:ea typeface="標楷體" panose="03000509000000000000" pitchFamily="65" charset="-120"/>
              </a:rPr>
              <a:t>教育部國民及學前教育署相關專業服務中心分區通訊錄</a:t>
            </a:r>
          </a:p>
          <a:p>
            <a:pPr marL="0" indent="0">
              <a:buNone/>
            </a:pPr>
            <a:endParaRPr lang="zh-TW" altLang="en-US" dirty="0">
              <a:latin typeface="標楷體" pitchFamily="65" charset="-120"/>
              <a:ea typeface="標楷體" pitchFamily="65" charset="-120"/>
            </a:endParaRPr>
          </a:p>
        </p:txBody>
      </p:sp>
    </p:spTree>
    <p:extLst>
      <p:ext uri="{BB962C8B-B14F-4D97-AF65-F5344CB8AC3E}">
        <p14:creationId xmlns:p14="http://schemas.microsoft.com/office/powerpoint/2010/main" val="279508336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標題 1" hidden="1"/>
          <p:cNvSpPr>
            <a:spLocks noGrp="1"/>
          </p:cNvSpPr>
          <p:nvPr>
            <p:ph type="title"/>
          </p:nvPr>
        </p:nvSpPr>
        <p:spPr/>
        <p:txBody>
          <a:bodyPr/>
          <a:lstStyle/>
          <a:p>
            <a:pPr eaLnBrk="1" hangingPunct="1"/>
            <a:r>
              <a:rPr lang="en-US" altLang="zh-TW" sz="4000" smtClean="0">
                <a:solidFill>
                  <a:srgbClr val="7030A0"/>
                </a:solidFill>
                <a:latin typeface="Arial Black" panose="020B0A04020102020204" pitchFamily="34" charset="0"/>
              </a:rPr>
              <a:t>A1-5</a:t>
            </a:r>
            <a:r>
              <a:rPr lang="zh-TW" altLang="en-US" sz="4000" smtClean="0">
                <a:solidFill>
                  <a:srgbClr val="7030A0"/>
                </a:solidFill>
                <a:latin typeface="Bodoni MT Black" panose="02070A03080606020203" pitchFamily="18" charset="0"/>
              </a:rPr>
              <a:t> </a:t>
            </a:r>
            <a:r>
              <a:rPr lang="zh-TW" altLang="en-US" sz="4000" smtClean="0"/>
              <a:t>申請專業服務</a:t>
            </a:r>
            <a:r>
              <a:rPr lang="en-US" altLang="zh-TW" sz="4000" smtClean="0"/>
              <a:t>-</a:t>
            </a:r>
            <a:r>
              <a:rPr lang="zh-TW" altLang="en-US" sz="4000" smtClean="0"/>
              <a:t>列印申請表或評估報告</a:t>
            </a:r>
            <a:endParaRPr lang="zh-TW" altLang="en-US" sz="4000" b="1" smtClean="0"/>
          </a:p>
        </p:txBody>
      </p:sp>
      <p:pic>
        <p:nvPicPr>
          <p:cNvPr id="3" name="圖片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70563925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標題 1" hidden="1"/>
          <p:cNvSpPr>
            <a:spLocks noGrp="1"/>
          </p:cNvSpPr>
          <p:nvPr>
            <p:ph type="title"/>
          </p:nvPr>
        </p:nvSpPr>
        <p:spPr/>
        <p:txBody>
          <a:bodyPr/>
          <a:lstStyle/>
          <a:p>
            <a:pPr eaLnBrk="1" hangingPunct="1"/>
            <a:r>
              <a:rPr lang="en-US" altLang="zh-TW" sz="4000" smtClean="0">
                <a:solidFill>
                  <a:srgbClr val="7030A0"/>
                </a:solidFill>
                <a:latin typeface="Arial Black" panose="020B0A04020102020204" pitchFamily="34" charset="0"/>
              </a:rPr>
              <a:t>A1-6</a:t>
            </a:r>
            <a:r>
              <a:rPr lang="zh-TW" altLang="en-US" sz="4000" smtClean="0">
                <a:solidFill>
                  <a:srgbClr val="7030A0"/>
                </a:solidFill>
                <a:latin typeface="Bodoni MT Black" panose="02070A03080606020203" pitchFamily="18" charset="0"/>
              </a:rPr>
              <a:t> </a:t>
            </a:r>
            <a:r>
              <a:rPr lang="zh-TW" altLang="en-US" sz="4000" smtClean="0"/>
              <a:t>審核增加時數</a:t>
            </a:r>
            <a:endParaRPr lang="zh-TW" altLang="en-US" sz="2400" b="1" smtClean="0"/>
          </a:p>
        </p:txBody>
      </p:sp>
      <p:pic>
        <p:nvPicPr>
          <p:cNvPr id="3" name="圖片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32911677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標題 1" hidden="1"/>
          <p:cNvSpPr>
            <a:spLocks noGrp="1"/>
          </p:cNvSpPr>
          <p:nvPr>
            <p:ph type="title"/>
          </p:nvPr>
        </p:nvSpPr>
        <p:spPr/>
        <p:txBody>
          <a:bodyPr/>
          <a:lstStyle/>
          <a:p>
            <a:endParaRPr lang="zh-TW" altLang="en-US"/>
          </a:p>
        </p:txBody>
      </p:sp>
      <p:pic>
        <p:nvPicPr>
          <p:cNvPr id="3" name="圖片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21535227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標題 1" hidden="1"/>
          <p:cNvSpPr>
            <a:spLocks noGrp="1"/>
          </p:cNvSpPr>
          <p:nvPr>
            <p:ph type="title"/>
          </p:nvPr>
        </p:nvSpPr>
        <p:spPr/>
        <p:txBody>
          <a:bodyPr/>
          <a:lstStyle/>
          <a:p>
            <a:pPr algn="ctr" eaLnBrk="1" hangingPunct="1"/>
            <a:r>
              <a:rPr lang="en-US" altLang="zh-TW" sz="4000" smtClean="0">
                <a:solidFill>
                  <a:srgbClr val="002060"/>
                </a:solidFill>
                <a:latin typeface="Calibri Light" panose="020F0302020204030204" pitchFamily="34" charset="0"/>
              </a:rPr>
              <a:t>	 	</a:t>
            </a:r>
            <a:br>
              <a:rPr lang="en-US" altLang="zh-TW" sz="4000" smtClean="0">
                <a:solidFill>
                  <a:srgbClr val="002060"/>
                </a:solidFill>
                <a:latin typeface="Calibri Light" panose="020F0302020204030204" pitchFamily="34" charset="0"/>
              </a:rPr>
            </a:br>
            <a:r>
              <a:rPr lang="en-US" altLang="zh-TW" sz="4000" smtClean="0">
                <a:solidFill>
                  <a:srgbClr val="002060"/>
                </a:solidFill>
                <a:latin typeface="Calibri Light" panose="020F0302020204030204" pitchFamily="34" charset="0"/>
              </a:rPr>
              <a:t>	</a:t>
            </a:r>
            <a:r>
              <a:rPr lang="zh-TW" altLang="en-US" sz="4000" smtClean="0">
                <a:solidFill>
                  <a:srgbClr val="002060"/>
                </a:solidFill>
                <a:latin typeface="Calibri Light" panose="020F0302020204030204" pitchFamily="34" charset="0"/>
              </a:rPr>
              <a:t>     管理端</a:t>
            </a:r>
            <a:r>
              <a:rPr lang="en-US" altLang="zh-TW" sz="2800" smtClean="0">
                <a:solidFill>
                  <a:srgbClr val="002060"/>
                </a:solidFill>
                <a:latin typeface="Calibri Light" panose="020F0302020204030204" pitchFamily="34" charset="0"/>
              </a:rPr>
              <a:t>(</a:t>
            </a:r>
            <a:r>
              <a:rPr lang="zh-TW" altLang="en-US" sz="2800" smtClean="0">
                <a:solidFill>
                  <a:srgbClr val="002060"/>
                </a:solidFill>
                <a:latin typeface="Calibri Light" panose="020F0302020204030204" pitchFamily="34" charset="0"/>
              </a:rPr>
              <a:t>分區</a:t>
            </a:r>
            <a:r>
              <a:rPr lang="en-US" altLang="zh-TW" sz="2800" smtClean="0">
                <a:solidFill>
                  <a:srgbClr val="002060"/>
                </a:solidFill>
                <a:latin typeface="Calibri Light" panose="020F0302020204030204" pitchFamily="34" charset="0"/>
              </a:rPr>
              <a:t>)</a:t>
            </a:r>
            <a:r>
              <a:rPr lang="en-US" altLang="zh-TW" sz="4000" smtClean="0">
                <a:solidFill>
                  <a:srgbClr val="002060"/>
                </a:solidFill>
                <a:latin typeface="Calibri Light" panose="020F0302020204030204" pitchFamily="34" charset="0"/>
              </a:rPr>
              <a:t>	</a:t>
            </a:r>
            <a:r>
              <a:rPr lang="zh-TW" altLang="en-US" sz="4000" smtClean="0">
                <a:solidFill>
                  <a:srgbClr val="002060"/>
                </a:solidFill>
                <a:latin typeface="Calibri Light" panose="020F0302020204030204" pitchFamily="34" charset="0"/>
              </a:rPr>
              <a:t>  學校端</a:t>
            </a:r>
            <a:r>
              <a:rPr lang="en-US" altLang="zh-TW" sz="4000" smtClean="0">
                <a:solidFill>
                  <a:srgbClr val="002060"/>
                </a:solidFill>
                <a:latin typeface="Calibri Light" panose="020F0302020204030204" pitchFamily="34" charset="0"/>
              </a:rPr>
              <a:t>		</a:t>
            </a:r>
            <a:r>
              <a:rPr lang="zh-TW" altLang="en-US" sz="4000" smtClean="0">
                <a:solidFill>
                  <a:srgbClr val="002060"/>
                </a:solidFill>
                <a:latin typeface="Calibri Light" panose="020F0302020204030204" pitchFamily="34" charset="0"/>
              </a:rPr>
              <a:t>專業人員端</a:t>
            </a:r>
            <a:endParaRPr lang="zh-TW" altLang="en-US" sz="4000" smtClean="0">
              <a:solidFill>
                <a:srgbClr val="002060"/>
              </a:solidFill>
            </a:endParaRPr>
          </a:p>
        </p:txBody>
      </p:sp>
      <p:pic>
        <p:nvPicPr>
          <p:cNvPr id="3" name="圖片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03092522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標題 1" hidden="1"/>
          <p:cNvSpPr>
            <a:spLocks noGrp="1"/>
          </p:cNvSpPr>
          <p:nvPr>
            <p:ph type="title"/>
          </p:nvPr>
        </p:nvSpPr>
        <p:spPr/>
        <p:txBody>
          <a:bodyPr/>
          <a:lstStyle/>
          <a:p>
            <a:pPr eaLnBrk="1" fontAlgn="auto" hangingPunct="1">
              <a:lnSpc>
                <a:spcPct val="100000"/>
              </a:lnSpc>
              <a:spcAft>
                <a:spcPts val="0"/>
              </a:spcAft>
              <a:defRPr/>
            </a:pPr>
            <a:r>
              <a:rPr lang="en-US" altLang="zh-TW" sz="4000" smtClean="0">
                <a:solidFill>
                  <a:schemeClr val="accent2"/>
                </a:solidFill>
                <a:latin typeface="Arial Black" panose="020B0A04020102020204" pitchFamily="34" charset="0"/>
              </a:rPr>
              <a:t>A2</a:t>
            </a:r>
            <a:r>
              <a:rPr lang="zh-TW" altLang="en-US" sz="4000" smtClean="0">
                <a:solidFill>
                  <a:schemeClr val="accent6"/>
                </a:solidFill>
                <a:latin typeface="Bodoni MT Black" panose="02070A03080606020203" pitchFamily="18" charset="0"/>
              </a:rPr>
              <a:t> </a:t>
            </a:r>
            <a:r>
              <a:rPr lang="zh-TW" altLang="en-US" sz="4000" smtClean="0"/>
              <a:t>專業人員聘用及派案</a:t>
            </a:r>
            <a:endParaRPr lang="zh-TW" altLang="en-US" sz="4000" b="1" dirty="0"/>
          </a:p>
        </p:txBody>
      </p:sp>
      <p:pic>
        <p:nvPicPr>
          <p:cNvPr id="3" name="圖片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20693664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標題 1" hidden="1"/>
          <p:cNvSpPr>
            <a:spLocks noGrp="1"/>
          </p:cNvSpPr>
          <p:nvPr>
            <p:ph type="title"/>
          </p:nvPr>
        </p:nvSpPr>
        <p:spPr/>
        <p:txBody>
          <a:bodyPr/>
          <a:lstStyle/>
          <a:p>
            <a:pPr eaLnBrk="1" fontAlgn="auto" hangingPunct="1">
              <a:lnSpc>
                <a:spcPct val="100000"/>
              </a:lnSpc>
              <a:spcAft>
                <a:spcPts val="0"/>
              </a:spcAft>
              <a:defRPr/>
            </a:pPr>
            <a:r>
              <a:rPr lang="en-US" altLang="zh-TW" sz="4000" smtClean="0">
                <a:solidFill>
                  <a:schemeClr val="accent2"/>
                </a:solidFill>
                <a:latin typeface="Arial Black" panose="020B0A04020102020204" pitchFamily="34" charset="0"/>
              </a:rPr>
              <a:t>A2-1</a:t>
            </a:r>
            <a:r>
              <a:rPr lang="zh-TW" altLang="en-US" sz="4000" smtClean="0">
                <a:solidFill>
                  <a:schemeClr val="accent6"/>
                </a:solidFill>
                <a:latin typeface="Bodoni MT Black" panose="02070A03080606020203" pitchFamily="18" charset="0"/>
              </a:rPr>
              <a:t> </a:t>
            </a:r>
            <a:r>
              <a:rPr lang="zh-TW" altLang="en-US" sz="4000" smtClean="0"/>
              <a:t>專業人員聘用及派案</a:t>
            </a:r>
            <a:r>
              <a:rPr lang="en-US" altLang="zh-TW" sz="4000" smtClean="0"/>
              <a:t>-</a:t>
            </a:r>
            <a:r>
              <a:rPr lang="zh-TW" altLang="en-US" sz="4000" smtClean="0"/>
              <a:t>聘用專業人員</a:t>
            </a:r>
            <a:r>
              <a:rPr lang="en-US" altLang="zh-TW" sz="4000" smtClean="0"/>
              <a:t>(</a:t>
            </a:r>
            <a:r>
              <a:rPr lang="zh-TW" altLang="en-US" sz="4000" smtClean="0"/>
              <a:t>新增</a:t>
            </a:r>
            <a:r>
              <a:rPr lang="en-US" altLang="zh-TW" sz="4000" smtClean="0"/>
              <a:t>)</a:t>
            </a:r>
            <a:endParaRPr lang="zh-TW" altLang="en-US" sz="4000" b="1" dirty="0"/>
          </a:p>
        </p:txBody>
      </p:sp>
      <p:pic>
        <p:nvPicPr>
          <p:cNvPr id="3" name="圖片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02490183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標題 1" hidden="1"/>
          <p:cNvSpPr>
            <a:spLocks noGrp="1"/>
          </p:cNvSpPr>
          <p:nvPr>
            <p:ph type="title"/>
          </p:nvPr>
        </p:nvSpPr>
        <p:spPr/>
        <p:txBody>
          <a:bodyPr/>
          <a:lstStyle/>
          <a:p>
            <a:pPr eaLnBrk="1" fontAlgn="auto" hangingPunct="1">
              <a:lnSpc>
                <a:spcPct val="100000"/>
              </a:lnSpc>
              <a:spcAft>
                <a:spcPts val="0"/>
              </a:spcAft>
              <a:defRPr/>
            </a:pPr>
            <a:r>
              <a:rPr lang="en-US" altLang="zh-TW" sz="4000" smtClean="0">
                <a:solidFill>
                  <a:schemeClr val="accent2"/>
                </a:solidFill>
                <a:latin typeface="Arial Black" panose="020B0A04020102020204" pitchFamily="34" charset="0"/>
              </a:rPr>
              <a:t>A2-1</a:t>
            </a:r>
            <a:r>
              <a:rPr lang="zh-TW" altLang="en-US" sz="4000" smtClean="0">
                <a:solidFill>
                  <a:schemeClr val="accent6"/>
                </a:solidFill>
                <a:latin typeface="Bodoni MT Black" panose="02070A03080606020203" pitchFamily="18" charset="0"/>
              </a:rPr>
              <a:t> </a:t>
            </a:r>
            <a:r>
              <a:rPr lang="zh-TW" altLang="en-US" sz="4000" smtClean="0"/>
              <a:t>專業人員聘用及派案</a:t>
            </a:r>
            <a:r>
              <a:rPr lang="en-US" altLang="zh-TW" sz="4000" smtClean="0"/>
              <a:t>-</a:t>
            </a:r>
            <a:r>
              <a:rPr lang="zh-TW" altLang="en-US" sz="4000" smtClean="0"/>
              <a:t>聘用專業人員</a:t>
            </a:r>
            <a:r>
              <a:rPr lang="en-US" altLang="zh-TW" sz="4000" smtClean="0"/>
              <a:t>(</a:t>
            </a:r>
            <a:r>
              <a:rPr lang="zh-TW" altLang="en-US" sz="4000" smtClean="0"/>
              <a:t>聘用</a:t>
            </a:r>
            <a:r>
              <a:rPr lang="en-US" altLang="zh-TW" sz="4000" smtClean="0"/>
              <a:t>)</a:t>
            </a:r>
            <a:endParaRPr lang="zh-TW" altLang="en-US" sz="4000" b="1" dirty="0"/>
          </a:p>
        </p:txBody>
      </p:sp>
      <p:pic>
        <p:nvPicPr>
          <p:cNvPr id="3" name="圖片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94537909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標題 1" hidden="1"/>
          <p:cNvSpPr>
            <a:spLocks noGrp="1"/>
          </p:cNvSpPr>
          <p:nvPr>
            <p:ph type="title"/>
          </p:nvPr>
        </p:nvSpPr>
        <p:spPr/>
        <p:txBody>
          <a:bodyPr/>
          <a:lstStyle/>
          <a:p>
            <a:pPr eaLnBrk="1" fontAlgn="auto" hangingPunct="1">
              <a:lnSpc>
                <a:spcPct val="100000"/>
              </a:lnSpc>
              <a:spcAft>
                <a:spcPts val="0"/>
              </a:spcAft>
              <a:defRPr/>
            </a:pPr>
            <a:r>
              <a:rPr lang="en-US" altLang="zh-TW" sz="4000" smtClean="0">
                <a:solidFill>
                  <a:schemeClr val="accent2"/>
                </a:solidFill>
                <a:latin typeface="Arial Black" panose="020B0A04020102020204" pitchFamily="34" charset="0"/>
              </a:rPr>
              <a:t>A2-1</a:t>
            </a:r>
            <a:r>
              <a:rPr lang="zh-TW" altLang="en-US" sz="4000" smtClean="0">
                <a:solidFill>
                  <a:schemeClr val="accent6"/>
                </a:solidFill>
                <a:latin typeface="Bodoni MT Black" panose="02070A03080606020203" pitchFamily="18" charset="0"/>
              </a:rPr>
              <a:t> </a:t>
            </a:r>
            <a:r>
              <a:rPr lang="zh-TW" altLang="en-US" sz="4000" smtClean="0"/>
              <a:t>專業人員聘用及派案</a:t>
            </a:r>
            <a:r>
              <a:rPr lang="en-US" altLang="zh-TW" sz="4000" smtClean="0"/>
              <a:t>-</a:t>
            </a:r>
            <a:r>
              <a:rPr lang="zh-TW" altLang="en-US" sz="4000" smtClean="0"/>
              <a:t>聘用專業人員</a:t>
            </a:r>
            <a:r>
              <a:rPr lang="en-US" altLang="zh-TW" sz="4000" smtClean="0"/>
              <a:t>(</a:t>
            </a:r>
            <a:r>
              <a:rPr lang="zh-TW" altLang="en-US" sz="4000" smtClean="0"/>
              <a:t>取消</a:t>
            </a:r>
            <a:r>
              <a:rPr lang="en-US" altLang="zh-TW" sz="4000" smtClean="0"/>
              <a:t>)</a:t>
            </a:r>
            <a:endParaRPr lang="zh-TW" altLang="en-US" sz="4000" b="1" dirty="0"/>
          </a:p>
        </p:txBody>
      </p:sp>
      <p:pic>
        <p:nvPicPr>
          <p:cNvPr id="3" name="圖片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92693480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標題 1" hidden="1"/>
          <p:cNvSpPr>
            <a:spLocks noGrp="1"/>
          </p:cNvSpPr>
          <p:nvPr>
            <p:ph type="title"/>
          </p:nvPr>
        </p:nvSpPr>
        <p:spPr/>
        <p:txBody>
          <a:bodyPr/>
          <a:lstStyle/>
          <a:p>
            <a:pPr eaLnBrk="1" hangingPunct="1"/>
            <a:r>
              <a:rPr lang="en-US" altLang="zh-TW" sz="4000" smtClean="0">
                <a:solidFill>
                  <a:schemeClr val="accent2"/>
                </a:solidFill>
                <a:latin typeface="Arial Black" panose="020B0A04020102020204" pitchFamily="34" charset="0"/>
              </a:rPr>
              <a:t>A2-2 </a:t>
            </a:r>
            <a:r>
              <a:rPr lang="zh-TW" altLang="en-US" sz="4000" smtClean="0"/>
              <a:t>專業人員聘用及派案</a:t>
            </a:r>
            <a:r>
              <a:rPr lang="en-US" altLang="zh-TW" sz="4000" smtClean="0"/>
              <a:t>-</a:t>
            </a:r>
            <a:r>
              <a:rPr lang="zh-TW" altLang="en-US" sz="4000" smtClean="0"/>
              <a:t>專業人員帳號管理</a:t>
            </a:r>
            <a:r>
              <a:rPr lang="en-US" altLang="zh-TW" sz="4000" smtClean="0"/>
              <a:t>(</a:t>
            </a:r>
            <a:r>
              <a:rPr lang="zh-TW" altLang="en-US" sz="4000" smtClean="0"/>
              <a:t>新增</a:t>
            </a:r>
            <a:r>
              <a:rPr lang="en-US" altLang="zh-TW" sz="4000" smtClean="0"/>
              <a:t>)</a:t>
            </a:r>
            <a:endParaRPr lang="zh-TW" altLang="en-US" sz="2400" b="1" smtClean="0"/>
          </a:p>
        </p:txBody>
      </p:sp>
      <p:pic>
        <p:nvPicPr>
          <p:cNvPr id="3" name="圖片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41429596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標題 1" hidden="1"/>
          <p:cNvSpPr>
            <a:spLocks noGrp="1"/>
          </p:cNvSpPr>
          <p:nvPr>
            <p:ph type="title"/>
          </p:nvPr>
        </p:nvSpPr>
        <p:spPr/>
        <p:txBody>
          <a:bodyPr/>
          <a:lstStyle/>
          <a:p>
            <a:pPr eaLnBrk="1" hangingPunct="1"/>
            <a:r>
              <a:rPr lang="en-US" altLang="zh-TW" sz="4000" smtClean="0">
                <a:solidFill>
                  <a:schemeClr val="accent2"/>
                </a:solidFill>
                <a:latin typeface="Arial Black" panose="020B0A04020102020204" pitchFamily="34" charset="0"/>
              </a:rPr>
              <a:t>A2-2 </a:t>
            </a:r>
            <a:r>
              <a:rPr lang="zh-TW" altLang="en-US" sz="4000" smtClean="0"/>
              <a:t>專業人員聘用及派案</a:t>
            </a:r>
            <a:r>
              <a:rPr lang="en-US" altLang="zh-TW" sz="4000" smtClean="0"/>
              <a:t>-</a:t>
            </a:r>
            <a:r>
              <a:rPr lang="zh-TW" altLang="en-US" sz="4000" smtClean="0"/>
              <a:t>專業人員帳號管理</a:t>
            </a:r>
            <a:r>
              <a:rPr lang="en-US" altLang="zh-TW" sz="4000" smtClean="0"/>
              <a:t>(</a:t>
            </a:r>
            <a:r>
              <a:rPr lang="zh-TW" altLang="en-US" sz="4000" smtClean="0"/>
              <a:t>聘用</a:t>
            </a:r>
            <a:r>
              <a:rPr lang="en-US" altLang="zh-TW" sz="4000" smtClean="0"/>
              <a:t>)</a:t>
            </a:r>
            <a:endParaRPr lang="zh-TW" altLang="en-US" sz="2400" b="1" smtClean="0"/>
          </a:p>
        </p:txBody>
      </p:sp>
      <p:pic>
        <p:nvPicPr>
          <p:cNvPr id="3" name="圖片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848941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54507" y="0"/>
            <a:ext cx="10972800" cy="1143000"/>
          </a:xfrm>
        </p:spPr>
        <p:txBody>
          <a:bodyPr>
            <a:normAutofit/>
          </a:bodyPr>
          <a:lstStyle/>
          <a:p>
            <a:pPr marL="0" indent="0"/>
            <a:r>
              <a:rPr lang="zh-TW" altLang="en-US" sz="3200" dirty="0">
                <a:latin typeface="標楷體" pitchFamily="65" charset="-120"/>
                <a:ea typeface="標楷體" pitchFamily="65" charset="-120"/>
              </a:rPr>
              <a:t>一</a:t>
            </a:r>
            <a:r>
              <a:rPr lang="zh-TW" altLang="en-US" sz="3200" dirty="0" smtClean="0">
                <a:latin typeface="標楷體" pitchFamily="65" charset="-120"/>
                <a:ea typeface="標楷體" pitchFamily="65" charset="-120"/>
              </a:rPr>
              <a:t>、專業人員注意事項</a:t>
            </a:r>
            <a:endParaRPr lang="en-US" altLang="zh-TW" sz="3200" dirty="0">
              <a:latin typeface="標楷體" pitchFamily="65" charset="-120"/>
              <a:ea typeface="標楷體" pitchFamily="65" charset="-120"/>
            </a:endParaRPr>
          </a:p>
        </p:txBody>
      </p:sp>
      <p:sp>
        <p:nvSpPr>
          <p:cNvPr id="5" name="Rectangle 2"/>
          <p:cNvSpPr>
            <a:spLocks noChangeArrowheads="1"/>
          </p:cNvSpPr>
          <p:nvPr/>
        </p:nvSpPr>
        <p:spPr bwMode="auto">
          <a:xfrm>
            <a:off x="3003553" y="7884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solidFill>
                <a:prstClr val="black"/>
              </a:solidFill>
              <a:latin typeface="標楷體" pitchFamily="65" charset="-120"/>
              <a:ea typeface="標楷體" pitchFamily="65" charset="-120"/>
            </a:endParaRPr>
          </a:p>
        </p:txBody>
      </p:sp>
      <p:sp>
        <p:nvSpPr>
          <p:cNvPr id="10" name="文字方塊 9"/>
          <p:cNvSpPr txBox="1"/>
          <p:nvPr/>
        </p:nvSpPr>
        <p:spPr>
          <a:xfrm>
            <a:off x="458987" y="1556792"/>
            <a:ext cx="11219072" cy="4401205"/>
          </a:xfrm>
          <a:prstGeom prst="rect">
            <a:avLst/>
          </a:prstGeom>
          <a:noFill/>
        </p:spPr>
        <p:txBody>
          <a:bodyPr wrap="square" rtlCol="0">
            <a:spAutoFit/>
          </a:bodyPr>
          <a:lstStyle/>
          <a:p>
            <a:pPr marL="630238" indent="-630238"/>
            <a:r>
              <a:rPr lang="en-US" altLang="zh-TW" sz="2800" dirty="0" smtClean="0">
                <a:solidFill>
                  <a:prstClr val="black"/>
                </a:solidFill>
                <a:latin typeface="標楷體" pitchFamily="65" charset="-120"/>
                <a:ea typeface="標楷體" pitchFamily="65" charset="-120"/>
              </a:rPr>
              <a:t>(</a:t>
            </a:r>
            <a:r>
              <a:rPr lang="zh-TW" altLang="en-US" sz="2800" dirty="0">
                <a:solidFill>
                  <a:prstClr val="black"/>
                </a:solidFill>
                <a:latin typeface="標楷體" pitchFamily="65" charset="-120"/>
                <a:ea typeface="標楷體" pitchFamily="65" charset="-120"/>
              </a:rPr>
              <a:t>一</a:t>
            </a:r>
            <a:r>
              <a:rPr lang="en-US" altLang="zh-TW" sz="2800" dirty="0" smtClean="0">
                <a:solidFill>
                  <a:prstClr val="black"/>
                </a:solidFill>
                <a:latin typeface="標楷體" pitchFamily="65" charset="-120"/>
                <a:ea typeface="標楷體" pitchFamily="65" charset="-120"/>
              </a:rPr>
              <a:t>)</a:t>
            </a:r>
            <a:r>
              <a:rPr lang="zh-TW" altLang="zh-TW" sz="2800" dirty="0" smtClean="0">
                <a:solidFill>
                  <a:prstClr val="black"/>
                </a:solidFill>
                <a:latin typeface="標楷體" pitchFamily="65" charset="-120"/>
                <a:ea typeface="標楷體" pitchFamily="65" charset="-120"/>
              </a:rPr>
              <a:t>依據</a:t>
            </a:r>
            <a:r>
              <a:rPr lang="en-US" altLang="zh-TW" sz="2800" dirty="0">
                <a:solidFill>
                  <a:prstClr val="black"/>
                </a:solidFill>
                <a:latin typeface="標楷體" pitchFamily="65" charset="-120"/>
                <a:ea typeface="標楷體" pitchFamily="65" charset="-120"/>
              </a:rPr>
              <a:t>107</a:t>
            </a:r>
            <a:r>
              <a:rPr lang="zh-TW" altLang="zh-TW" sz="2800" dirty="0">
                <a:solidFill>
                  <a:prstClr val="black"/>
                </a:solidFill>
                <a:latin typeface="標楷體" pitchFamily="65" charset="-120"/>
                <a:ea typeface="標楷體" pitchFamily="65" charset="-120"/>
              </a:rPr>
              <a:t>年</a:t>
            </a:r>
            <a:r>
              <a:rPr lang="en-US" altLang="zh-TW" sz="2800" dirty="0">
                <a:solidFill>
                  <a:prstClr val="black"/>
                </a:solidFill>
                <a:latin typeface="標楷體" pitchFamily="65" charset="-120"/>
                <a:ea typeface="標楷體" pitchFamily="65" charset="-120"/>
              </a:rPr>
              <a:t>5</a:t>
            </a:r>
            <a:r>
              <a:rPr lang="zh-TW" altLang="zh-TW" sz="2800" dirty="0">
                <a:solidFill>
                  <a:prstClr val="black"/>
                </a:solidFill>
                <a:latin typeface="標楷體" pitchFamily="65" charset="-120"/>
                <a:ea typeface="標楷體" pitchFamily="65" charset="-120"/>
              </a:rPr>
              <a:t>月</a:t>
            </a:r>
            <a:r>
              <a:rPr lang="en-US" altLang="zh-TW" sz="2800" dirty="0">
                <a:solidFill>
                  <a:prstClr val="black"/>
                </a:solidFill>
                <a:latin typeface="標楷體" pitchFamily="65" charset="-120"/>
                <a:ea typeface="標楷體" pitchFamily="65" charset="-120"/>
              </a:rPr>
              <a:t>31</a:t>
            </a:r>
            <a:r>
              <a:rPr lang="zh-TW" altLang="zh-TW" sz="2800" dirty="0">
                <a:solidFill>
                  <a:prstClr val="black"/>
                </a:solidFill>
                <a:latin typeface="標楷體" pitchFamily="65" charset="-120"/>
                <a:ea typeface="標楷體" pitchFamily="65" charset="-120"/>
              </a:rPr>
              <a:t>日臺教國署原字第</a:t>
            </a:r>
            <a:r>
              <a:rPr lang="en-US" altLang="zh-TW" sz="2800" u="sng" dirty="0">
                <a:solidFill>
                  <a:prstClr val="black"/>
                </a:solidFill>
                <a:latin typeface="標楷體" pitchFamily="65" charset="-120"/>
                <a:ea typeface="標楷體" pitchFamily="65" charset="-120"/>
              </a:rPr>
              <a:t>1070059101</a:t>
            </a:r>
            <a:r>
              <a:rPr lang="zh-TW" altLang="zh-TW" sz="2800" dirty="0">
                <a:solidFill>
                  <a:prstClr val="black"/>
                </a:solidFill>
                <a:latin typeface="標楷體" pitchFamily="65" charset="-120"/>
                <a:ea typeface="標楷體" pitchFamily="65" charset="-120"/>
              </a:rPr>
              <a:t>號函，為落實教育部國民及學前教育署各區相關專業人員服務學生特通網紀錄之完善</a:t>
            </a:r>
            <a:r>
              <a:rPr lang="zh-TW" altLang="zh-TW" sz="2800" dirty="0" smtClean="0">
                <a:solidFill>
                  <a:prstClr val="black"/>
                </a:solidFill>
                <a:latin typeface="標楷體" pitchFamily="65" charset="-120"/>
                <a:ea typeface="標楷體" pitchFamily="65" charset="-120"/>
              </a:rPr>
              <a:t>，所</a:t>
            </a:r>
            <a:r>
              <a:rPr lang="zh-TW" altLang="zh-TW" sz="2800" dirty="0">
                <a:solidFill>
                  <a:prstClr val="black"/>
                </a:solidFill>
                <a:latin typeface="標楷體" pitchFamily="65" charset="-120"/>
                <a:ea typeface="標楷體" pitchFamily="65" charset="-120"/>
              </a:rPr>
              <a:t>聘任之相關專業人員，務必於教育部特殊教育通報網，詳實填寫學生服務紀錄，以利學校端、分區端查詢學生資料；另到校服務</a:t>
            </a:r>
            <a:r>
              <a:rPr lang="zh-TW" altLang="zh-TW" sz="2800" dirty="0" smtClean="0">
                <a:solidFill>
                  <a:prstClr val="black"/>
                </a:solidFill>
                <a:latin typeface="標楷體" pitchFamily="65" charset="-120"/>
                <a:ea typeface="標楷體" pitchFamily="65" charset="-120"/>
              </a:rPr>
              <a:t>之</a:t>
            </a:r>
            <a:r>
              <a:rPr lang="zh-TW" altLang="en-US" sz="2800" dirty="0" smtClean="0">
                <a:solidFill>
                  <a:prstClr val="black"/>
                </a:solidFill>
                <a:latin typeface="標楷體" pitchFamily="65" charset="-120"/>
                <a:ea typeface="標楷體" pitchFamily="65" charset="-120"/>
              </a:rPr>
              <a:t>專業人員</a:t>
            </a:r>
            <a:r>
              <a:rPr lang="zh-TW" altLang="zh-TW" sz="2800" dirty="0" smtClean="0">
                <a:solidFill>
                  <a:prstClr val="black"/>
                </a:solidFill>
                <a:latin typeface="標楷體" pitchFamily="65" charset="-120"/>
                <a:ea typeface="標楷體" pitchFamily="65" charset="-120"/>
              </a:rPr>
              <a:t>、</a:t>
            </a:r>
            <a:r>
              <a:rPr lang="zh-TW" altLang="zh-TW" sz="2800" dirty="0">
                <a:solidFill>
                  <a:prstClr val="black"/>
                </a:solidFill>
                <a:latin typeface="標楷體" pitchFamily="65" charset="-120"/>
                <a:ea typeface="標楷體" pitchFamily="65" charset="-120"/>
              </a:rPr>
              <a:t>接受諮詢之教師、學生及</a:t>
            </a:r>
            <a:r>
              <a:rPr lang="zh-TW" altLang="zh-TW" sz="2800" dirty="0" smtClean="0">
                <a:solidFill>
                  <a:prstClr val="black"/>
                </a:solidFill>
                <a:latin typeface="標楷體" pitchFamily="65" charset="-120"/>
                <a:ea typeface="標楷體" pitchFamily="65" charset="-120"/>
              </a:rPr>
              <a:t>家長</a:t>
            </a:r>
            <a:r>
              <a:rPr lang="zh-TW" altLang="en-US" sz="2800" dirty="0" smtClean="0">
                <a:solidFill>
                  <a:prstClr val="black"/>
                </a:solidFill>
                <a:latin typeface="標楷體" pitchFamily="65" charset="-120"/>
                <a:ea typeface="標楷體" pitchFamily="65" charset="-120"/>
              </a:rPr>
              <a:t>須於「</a:t>
            </a:r>
            <a:r>
              <a:rPr lang="zh-TW" altLang="zh-TW" sz="2800" dirty="0" smtClean="0">
                <a:solidFill>
                  <a:prstClr val="black"/>
                </a:solidFill>
                <a:latin typeface="標楷體" pitchFamily="65" charset="-120"/>
                <a:ea typeface="標楷體" pitchFamily="65" charset="-120"/>
              </a:rPr>
              <a:t>相關</a:t>
            </a:r>
            <a:r>
              <a:rPr lang="zh-TW" altLang="zh-TW" sz="2800" dirty="0">
                <a:solidFill>
                  <a:prstClr val="black"/>
                </a:solidFill>
                <a:latin typeface="標楷體" pitchFamily="65" charset="-120"/>
                <a:ea typeface="標楷體" pitchFamily="65" charset="-120"/>
              </a:rPr>
              <a:t>專業服務中心到校輔導諮詢簽名</a:t>
            </a:r>
            <a:r>
              <a:rPr lang="zh-TW" altLang="zh-TW" sz="2800" dirty="0" smtClean="0">
                <a:solidFill>
                  <a:prstClr val="black"/>
                </a:solidFill>
                <a:latin typeface="標楷體" pitchFamily="65" charset="-120"/>
                <a:ea typeface="標楷體" pitchFamily="65" charset="-120"/>
              </a:rPr>
              <a:t>表</a:t>
            </a:r>
            <a:r>
              <a:rPr lang="zh-TW" altLang="en-US" sz="2800" dirty="0" smtClean="0">
                <a:solidFill>
                  <a:prstClr val="black"/>
                </a:solidFill>
                <a:latin typeface="標楷體" pitchFamily="65" charset="-120"/>
                <a:ea typeface="標楷體" pitchFamily="65" charset="-120"/>
              </a:rPr>
              <a:t>」簽章，專業人員服務後須至</a:t>
            </a:r>
            <a:r>
              <a:rPr lang="zh-TW" altLang="zh-TW" sz="2800" dirty="0" smtClean="0">
                <a:solidFill>
                  <a:prstClr val="black"/>
                </a:solidFill>
                <a:latin typeface="標楷體" pitchFamily="65" charset="-120"/>
                <a:ea typeface="標楷體" pitchFamily="65" charset="-120"/>
              </a:rPr>
              <a:t>特</a:t>
            </a:r>
            <a:r>
              <a:rPr lang="zh-TW" altLang="en-US" sz="2800" dirty="0">
                <a:solidFill>
                  <a:prstClr val="black"/>
                </a:solidFill>
                <a:latin typeface="標楷體" pitchFamily="65" charset="-120"/>
                <a:ea typeface="標楷體" pitchFamily="65" charset="-120"/>
              </a:rPr>
              <a:t>教</a:t>
            </a:r>
            <a:r>
              <a:rPr lang="zh-TW" altLang="zh-TW" sz="2800" dirty="0" smtClean="0">
                <a:solidFill>
                  <a:prstClr val="black"/>
                </a:solidFill>
                <a:latin typeface="標楷體" pitchFamily="65" charset="-120"/>
                <a:ea typeface="標楷體" pitchFamily="65" charset="-120"/>
              </a:rPr>
              <a:t>通</a:t>
            </a:r>
            <a:r>
              <a:rPr lang="zh-TW" altLang="en-US" sz="2800" dirty="0" smtClean="0">
                <a:solidFill>
                  <a:prstClr val="black"/>
                </a:solidFill>
                <a:latin typeface="標楷體" pitchFamily="65" charset="-120"/>
                <a:ea typeface="標楷體" pitchFamily="65" charset="-120"/>
              </a:rPr>
              <a:t>報</a:t>
            </a:r>
            <a:r>
              <a:rPr lang="zh-TW" altLang="zh-TW" sz="2800" dirty="0" smtClean="0">
                <a:solidFill>
                  <a:prstClr val="black"/>
                </a:solidFill>
                <a:latin typeface="標楷體" pitchFamily="65" charset="-120"/>
                <a:ea typeface="標楷體" pitchFamily="65" charset="-120"/>
              </a:rPr>
              <a:t>網</a:t>
            </a:r>
            <a:r>
              <a:rPr lang="zh-TW" altLang="en-US" sz="2800" dirty="0" smtClean="0">
                <a:solidFill>
                  <a:prstClr val="black"/>
                </a:solidFill>
                <a:latin typeface="標楷體" pitchFamily="65" charset="-120"/>
                <a:ea typeface="標楷體" pitchFamily="65" charset="-120"/>
              </a:rPr>
              <a:t>完成</a:t>
            </a:r>
            <a:r>
              <a:rPr lang="zh-TW" altLang="zh-TW" sz="2800" dirty="0" smtClean="0">
                <a:solidFill>
                  <a:prstClr val="black"/>
                </a:solidFill>
                <a:latin typeface="標楷體" pitchFamily="65" charset="-120"/>
                <a:ea typeface="標楷體" pitchFamily="65" charset="-120"/>
              </a:rPr>
              <a:t>服務紀錄</a:t>
            </a:r>
            <a:r>
              <a:rPr lang="zh-TW" altLang="en-US" sz="2800" dirty="0" smtClean="0">
                <a:solidFill>
                  <a:prstClr val="black"/>
                </a:solidFill>
                <a:latin typeface="標楷體" pitchFamily="65" charset="-120"/>
                <a:ea typeface="標楷體" pitchFamily="65" charset="-120"/>
              </a:rPr>
              <a:t>，並</a:t>
            </a:r>
            <a:r>
              <a:rPr lang="zh-TW" altLang="zh-TW" sz="2800" dirty="0" smtClean="0">
                <a:solidFill>
                  <a:prstClr val="black"/>
                </a:solidFill>
                <a:latin typeface="標楷體" pitchFamily="65" charset="-120"/>
                <a:ea typeface="標楷體" pitchFamily="65" charset="-120"/>
              </a:rPr>
              <a:t>如實</a:t>
            </a:r>
            <a:r>
              <a:rPr lang="zh-TW" altLang="zh-TW" sz="2800" dirty="0">
                <a:solidFill>
                  <a:prstClr val="black"/>
                </a:solidFill>
                <a:latin typeface="標楷體" pitchFamily="65" charset="-120"/>
                <a:ea typeface="標楷體" pitchFamily="65" charset="-120"/>
              </a:rPr>
              <a:t>核銷巡迴</a:t>
            </a:r>
            <a:r>
              <a:rPr lang="zh-TW" altLang="zh-TW" sz="2800" dirty="0" smtClean="0">
                <a:solidFill>
                  <a:prstClr val="black"/>
                </a:solidFill>
                <a:latin typeface="標楷體" pitchFamily="65" charset="-120"/>
                <a:ea typeface="標楷體" pitchFamily="65" charset="-120"/>
              </a:rPr>
              <a:t>輔導費。</a:t>
            </a:r>
            <a:endParaRPr lang="en-US" altLang="zh-TW" sz="2800" dirty="0" smtClean="0">
              <a:solidFill>
                <a:prstClr val="black"/>
              </a:solidFill>
              <a:latin typeface="標楷體" pitchFamily="65" charset="-120"/>
              <a:ea typeface="標楷體" pitchFamily="65" charset="-120"/>
            </a:endParaRPr>
          </a:p>
          <a:p>
            <a:pPr marL="630238" indent="-630238"/>
            <a:r>
              <a:rPr lang="en-US" altLang="zh-TW" sz="2800" dirty="0">
                <a:solidFill>
                  <a:prstClr val="black"/>
                </a:solidFill>
                <a:latin typeface="標楷體" pitchFamily="65" charset="-120"/>
                <a:ea typeface="標楷體" pitchFamily="65" charset="-120"/>
              </a:rPr>
              <a:t>(</a:t>
            </a:r>
            <a:r>
              <a:rPr lang="zh-TW" altLang="en-US" sz="2800" dirty="0">
                <a:solidFill>
                  <a:prstClr val="black"/>
                </a:solidFill>
                <a:latin typeface="標楷體" pitchFamily="65" charset="-120"/>
                <a:ea typeface="標楷體" pitchFamily="65" charset="-120"/>
              </a:rPr>
              <a:t>二</a:t>
            </a:r>
            <a:r>
              <a:rPr lang="en-US" altLang="zh-TW" sz="2800" dirty="0">
                <a:solidFill>
                  <a:prstClr val="black"/>
                </a:solidFill>
                <a:latin typeface="標楷體" pitchFamily="65" charset="-120"/>
                <a:ea typeface="標楷體" pitchFamily="65" charset="-120"/>
              </a:rPr>
              <a:t>)</a:t>
            </a:r>
            <a:r>
              <a:rPr lang="zh-TW" altLang="en-US" sz="2800" dirty="0" smtClean="0">
                <a:solidFill>
                  <a:prstClr val="black"/>
                </a:solidFill>
                <a:latin typeface="標楷體" pitchFamily="65" charset="-120"/>
                <a:ea typeface="標楷體" pitchFamily="65" charset="-120"/>
              </a:rPr>
              <a:t>各專業人員需確實執行下列事項：</a:t>
            </a:r>
            <a:endParaRPr lang="en-US" altLang="zh-TW" sz="2800" dirty="0">
              <a:solidFill>
                <a:prstClr val="black"/>
              </a:solidFill>
              <a:latin typeface="標楷體" pitchFamily="65" charset="-120"/>
              <a:ea typeface="標楷體" pitchFamily="65" charset="-120"/>
            </a:endParaRPr>
          </a:p>
          <a:p>
            <a:pPr marL="1087438" lvl="1" indent="-630238"/>
            <a:r>
              <a:rPr lang="en-US" altLang="zh-TW" sz="2800" dirty="0">
                <a:solidFill>
                  <a:prstClr val="black"/>
                </a:solidFill>
                <a:latin typeface="標楷體" pitchFamily="65" charset="-120"/>
                <a:ea typeface="標楷體" pitchFamily="65" charset="-120"/>
              </a:rPr>
              <a:t>1</a:t>
            </a:r>
            <a:r>
              <a:rPr lang="en-US" altLang="zh-TW" sz="2800" dirty="0" smtClean="0">
                <a:solidFill>
                  <a:prstClr val="black"/>
                </a:solidFill>
                <a:latin typeface="標楷體" pitchFamily="65" charset="-120"/>
                <a:ea typeface="標楷體" pitchFamily="65" charset="-120"/>
              </a:rPr>
              <a:t>.</a:t>
            </a:r>
            <a:r>
              <a:rPr lang="zh-TW" altLang="en-US" sz="2800" dirty="0" smtClean="0">
                <a:solidFill>
                  <a:prstClr val="black"/>
                </a:solidFill>
                <a:latin typeface="標楷體" pitchFamily="65" charset="-120"/>
                <a:ea typeface="標楷體" pitchFamily="65" charset="-120"/>
              </a:rPr>
              <a:t>於提供專業服務時需準時到校，並落實簽到</a:t>
            </a:r>
            <a:r>
              <a:rPr lang="en-US" altLang="zh-TW" sz="2800" dirty="0">
                <a:solidFill>
                  <a:prstClr val="black"/>
                </a:solidFill>
                <a:latin typeface="標楷體" pitchFamily="65" charset="-120"/>
                <a:ea typeface="標楷體" pitchFamily="65" charset="-120"/>
              </a:rPr>
              <a:t>/</a:t>
            </a:r>
            <a:r>
              <a:rPr lang="zh-TW" altLang="en-US" sz="2800" dirty="0">
                <a:solidFill>
                  <a:prstClr val="black"/>
                </a:solidFill>
                <a:latin typeface="標楷體" pitchFamily="65" charset="-120"/>
                <a:ea typeface="標楷體" pitchFamily="65" charset="-120"/>
              </a:rPr>
              <a:t>簽</a:t>
            </a:r>
            <a:r>
              <a:rPr lang="zh-TW" altLang="en-US" sz="2800" dirty="0" smtClean="0">
                <a:solidFill>
                  <a:prstClr val="black"/>
                </a:solidFill>
                <a:latin typeface="標楷體" pitchFamily="65" charset="-120"/>
                <a:ea typeface="標楷體" pitchFamily="65" charset="-120"/>
              </a:rPr>
              <a:t>退。</a:t>
            </a:r>
            <a:endParaRPr lang="en-US" altLang="zh-TW" sz="2800" dirty="0">
              <a:solidFill>
                <a:prstClr val="black"/>
              </a:solidFill>
              <a:latin typeface="標楷體" pitchFamily="65" charset="-120"/>
              <a:ea typeface="標楷體" pitchFamily="65" charset="-120"/>
            </a:endParaRPr>
          </a:p>
          <a:p>
            <a:pPr marL="1087438" lvl="1" indent="-630238"/>
            <a:r>
              <a:rPr lang="en-US" altLang="zh-TW" sz="2800" dirty="0">
                <a:solidFill>
                  <a:prstClr val="black"/>
                </a:solidFill>
                <a:latin typeface="標楷體" pitchFamily="65" charset="-120"/>
                <a:ea typeface="標楷體" pitchFamily="65" charset="-120"/>
              </a:rPr>
              <a:t>2.</a:t>
            </a:r>
            <a:r>
              <a:rPr lang="zh-TW" altLang="en-US" sz="2800" dirty="0">
                <a:solidFill>
                  <a:prstClr val="black"/>
                </a:solidFill>
                <a:latin typeface="標楷體" pitchFamily="65" charset="-120"/>
                <a:ea typeface="標楷體" pitchFamily="65" charset="-120"/>
              </a:rPr>
              <a:t>服務紀錄與建議</a:t>
            </a:r>
            <a:r>
              <a:rPr lang="zh-TW" altLang="en-US" sz="2800" dirty="0" smtClean="0">
                <a:solidFill>
                  <a:prstClr val="black"/>
                </a:solidFill>
                <a:latin typeface="標楷體" pitchFamily="65" charset="-120"/>
                <a:ea typeface="標楷體" pitchFamily="65" charset="-120"/>
              </a:rPr>
              <a:t>事項需依個案</a:t>
            </a:r>
            <a:r>
              <a:rPr lang="zh-TW" altLang="en-US" sz="2800" dirty="0">
                <a:solidFill>
                  <a:prstClr val="black"/>
                </a:solidFill>
                <a:latin typeface="標楷體" pitchFamily="65" charset="-120"/>
                <a:ea typeface="標楷體" pitchFamily="65" charset="-120"/>
              </a:rPr>
              <a:t>狀況撰寫</a:t>
            </a:r>
            <a:r>
              <a:rPr lang="zh-TW" altLang="en-US" sz="2800" dirty="0" smtClean="0">
                <a:solidFill>
                  <a:prstClr val="black"/>
                </a:solidFill>
                <a:latin typeface="標楷體" pitchFamily="65" charset="-120"/>
                <a:ea typeface="標楷體" pitchFamily="65" charset="-120"/>
              </a:rPr>
              <a:t>。</a:t>
            </a:r>
            <a:endParaRPr lang="zh-TW" altLang="en-US" sz="2800" dirty="0">
              <a:solidFill>
                <a:prstClr val="black"/>
              </a:solidFill>
            </a:endParaRPr>
          </a:p>
        </p:txBody>
      </p:sp>
    </p:spTree>
    <p:extLst>
      <p:ext uri="{BB962C8B-B14F-4D97-AF65-F5344CB8AC3E}">
        <p14:creationId xmlns:p14="http://schemas.microsoft.com/office/powerpoint/2010/main" val="106307444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標題 1" hidden="1"/>
          <p:cNvSpPr>
            <a:spLocks noGrp="1"/>
          </p:cNvSpPr>
          <p:nvPr>
            <p:ph type="title"/>
          </p:nvPr>
        </p:nvSpPr>
        <p:spPr/>
        <p:txBody>
          <a:bodyPr/>
          <a:lstStyle/>
          <a:p>
            <a:pPr eaLnBrk="1" hangingPunct="1"/>
            <a:r>
              <a:rPr lang="en-US" altLang="zh-TW" sz="4000" smtClean="0">
                <a:solidFill>
                  <a:schemeClr val="accent2"/>
                </a:solidFill>
                <a:latin typeface="Arial Black" panose="020B0A04020102020204" pitchFamily="34" charset="0"/>
              </a:rPr>
              <a:t>A2-2 </a:t>
            </a:r>
            <a:r>
              <a:rPr lang="zh-TW" altLang="en-US" sz="4000" smtClean="0"/>
              <a:t>專業人員聘用及派案</a:t>
            </a:r>
            <a:r>
              <a:rPr lang="en-US" altLang="zh-TW" sz="4000" smtClean="0"/>
              <a:t>-</a:t>
            </a:r>
            <a:r>
              <a:rPr lang="zh-TW" altLang="en-US" sz="4000" smtClean="0"/>
              <a:t>專業人員帳號管理</a:t>
            </a:r>
            <a:r>
              <a:rPr lang="en-US" altLang="zh-TW" sz="4000" smtClean="0"/>
              <a:t>(</a:t>
            </a:r>
            <a:r>
              <a:rPr lang="zh-TW" altLang="en-US" sz="4000" smtClean="0"/>
              <a:t>寄送密碼</a:t>
            </a:r>
            <a:r>
              <a:rPr lang="en-US" altLang="zh-TW" sz="4000" smtClean="0"/>
              <a:t>)</a:t>
            </a:r>
            <a:endParaRPr lang="zh-TW" altLang="en-US" sz="2400" b="1" dirty="0" smtClean="0"/>
          </a:p>
        </p:txBody>
      </p:sp>
      <p:pic>
        <p:nvPicPr>
          <p:cNvPr id="3" name="圖片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62538627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標題 1" hidden="1"/>
          <p:cNvSpPr>
            <a:spLocks noGrp="1"/>
          </p:cNvSpPr>
          <p:nvPr>
            <p:ph type="title"/>
          </p:nvPr>
        </p:nvSpPr>
        <p:spPr/>
        <p:txBody>
          <a:bodyPr/>
          <a:lstStyle/>
          <a:p>
            <a:pPr eaLnBrk="1" fontAlgn="auto" hangingPunct="1">
              <a:lnSpc>
                <a:spcPct val="100000"/>
              </a:lnSpc>
              <a:spcAft>
                <a:spcPts val="0"/>
              </a:spcAft>
              <a:defRPr/>
            </a:pPr>
            <a:r>
              <a:rPr lang="en-US" altLang="zh-TW" sz="4000" smtClean="0">
                <a:solidFill>
                  <a:schemeClr val="accent2"/>
                </a:solidFill>
                <a:latin typeface="Arial Black" panose="020B0A04020102020204" pitchFamily="34" charset="0"/>
              </a:rPr>
              <a:t>A2-3</a:t>
            </a:r>
            <a:r>
              <a:rPr lang="zh-TW" altLang="en-US" sz="4000" smtClean="0">
                <a:solidFill>
                  <a:schemeClr val="accent6"/>
                </a:solidFill>
                <a:latin typeface="Arial Black" panose="020B0A04020102020204" pitchFamily="34" charset="0"/>
              </a:rPr>
              <a:t> </a:t>
            </a:r>
            <a:r>
              <a:rPr lang="zh-TW" altLang="en-US" sz="4000" smtClean="0"/>
              <a:t>專業人員聘用及派案</a:t>
            </a:r>
            <a:r>
              <a:rPr lang="en-US" altLang="zh-TW" sz="4000" smtClean="0"/>
              <a:t>-</a:t>
            </a:r>
            <a:r>
              <a:rPr lang="zh-TW" altLang="en-US" sz="4000" smtClean="0"/>
              <a:t>專團服務派案</a:t>
            </a:r>
            <a:endParaRPr lang="zh-TW" altLang="en-US" sz="4000" b="1" dirty="0"/>
          </a:p>
        </p:txBody>
      </p:sp>
      <p:pic>
        <p:nvPicPr>
          <p:cNvPr id="3" name="圖片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577934850"/>
      </p:ext>
    </p:extLst>
  </p:cSld>
  <p:clrMapOvr>
    <a:masterClrMapping/>
  </p:clrMapOvr>
  <p:transition spd="slow"/>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標題 1" hidden="1"/>
          <p:cNvSpPr>
            <a:spLocks noGrp="1"/>
          </p:cNvSpPr>
          <p:nvPr>
            <p:ph type="title"/>
          </p:nvPr>
        </p:nvSpPr>
        <p:spPr/>
        <p:txBody>
          <a:bodyPr/>
          <a:lstStyle/>
          <a:p>
            <a:endParaRPr lang="zh-TW" altLang="en-US"/>
          </a:p>
        </p:txBody>
      </p:sp>
      <p:pic>
        <p:nvPicPr>
          <p:cNvPr id="3" name="圖片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21509067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標題 1" hidden="1"/>
          <p:cNvSpPr>
            <a:spLocks noGrp="1"/>
          </p:cNvSpPr>
          <p:nvPr>
            <p:ph type="title"/>
          </p:nvPr>
        </p:nvSpPr>
        <p:spPr/>
        <p:txBody>
          <a:bodyPr/>
          <a:lstStyle/>
          <a:p>
            <a:pPr algn="ctr" eaLnBrk="1" hangingPunct="1"/>
            <a:r>
              <a:rPr lang="en-US" altLang="zh-TW" sz="4000" smtClean="0">
                <a:solidFill>
                  <a:srgbClr val="002060"/>
                </a:solidFill>
                <a:latin typeface="Calibri Light" panose="020F0302020204030204" pitchFamily="34" charset="0"/>
              </a:rPr>
              <a:t>	 	</a:t>
            </a:r>
            <a:br>
              <a:rPr lang="en-US" altLang="zh-TW" sz="4000" smtClean="0">
                <a:solidFill>
                  <a:srgbClr val="002060"/>
                </a:solidFill>
                <a:latin typeface="Calibri Light" panose="020F0302020204030204" pitchFamily="34" charset="0"/>
              </a:rPr>
            </a:br>
            <a:r>
              <a:rPr lang="en-US" altLang="zh-TW" sz="4000" smtClean="0">
                <a:solidFill>
                  <a:srgbClr val="002060"/>
                </a:solidFill>
                <a:latin typeface="Calibri Light" panose="020F0302020204030204" pitchFamily="34" charset="0"/>
              </a:rPr>
              <a:t>	</a:t>
            </a:r>
            <a:r>
              <a:rPr lang="zh-TW" altLang="en-US" sz="4000" smtClean="0">
                <a:solidFill>
                  <a:srgbClr val="002060"/>
                </a:solidFill>
                <a:latin typeface="Calibri Light" panose="020F0302020204030204" pitchFamily="34" charset="0"/>
              </a:rPr>
              <a:t>     管理端</a:t>
            </a:r>
            <a:r>
              <a:rPr lang="en-US" altLang="zh-TW" sz="2800" smtClean="0">
                <a:solidFill>
                  <a:srgbClr val="002060"/>
                </a:solidFill>
                <a:latin typeface="Calibri Light" panose="020F0302020204030204" pitchFamily="34" charset="0"/>
              </a:rPr>
              <a:t>(</a:t>
            </a:r>
            <a:r>
              <a:rPr lang="zh-TW" altLang="en-US" sz="2800" smtClean="0">
                <a:solidFill>
                  <a:srgbClr val="002060"/>
                </a:solidFill>
                <a:latin typeface="Calibri Light" panose="020F0302020204030204" pitchFamily="34" charset="0"/>
              </a:rPr>
              <a:t>分區</a:t>
            </a:r>
            <a:r>
              <a:rPr lang="en-US" altLang="zh-TW" sz="2800" smtClean="0">
                <a:solidFill>
                  <a:srgbClr val="002060"/>
                </a:solidFill>
                <a:latin typeface="Calibri Light" panose="020F0302020204030204" pitchFamily="34" charset="0"/>
              </a:rPr>
              <a:t>)</a:t>
            </a:r>
            <a:r>
              <a:rPr lang="en-US" altLang="zh-TW" sz="4000" smtClean="0">
                <a:solidFill>
                  <a:srgbClr val="002060"/>
                </a:solidFill>
                <a:latin typeface="Calibri Light" panose="020F0302020204030204" pitchFamily="34" charset="0"/>
              </a:rPr>
              <a:t>	</a:t>
            </a:r>
            <a:r>
              <a:rPr lang="zh-TW" altLang="en-US" sz="4000" smtClean="0">
                <a:solidFill>
                  <a:srgbClr val="002060"/>
                </a:solidFill>
                <a:latin typeface="Calibri Light" panose="020F0302020204030204" pitchFamily="34" charset="0"/>
              </a:rPr>
              <a:t>  學校端</a:t>
            </a:r>
            <a:r>
              <a:rPr lang="en-US" altLang="zh-TW" sz="4000" smtClean="0">
                <a:solidFill>
                  <a:srgbClr val="002060"/>
                </a:solidFill>
                <a:latin typeface="Calibri Light" panose="020F0302020204030204" pitchFamily="34" charset="0"/>
              </a:rPr>
              <a:t>		</a:t>
            </a:r>
            <a:r>
              <a:rPr lang="zh-TW" altLang="en-US" sz="4000" smtClean="0">
                <a:solidFill>
                  <a:srgbClr val="002060"/>
                </a:solidFill>
                <a:latin typeface="Calibri Light" panose="020F0302020204030204" pitchFamily="34" charset="0"/>
              </a:rPr>
              <a:t>專業人員端</a:t>
            </a:r>
            <a:endParaRPr lang="zh-TW" altLang="en-US" sz="4000" smtClean="0">
              <a:solidFill>
                <a:srgbClr val="002060"/>
              </a:solidFill>
            </a:endParaRPr>
          </a:p>
        </p:txBody>
      </p:sp>
      <p:pic>
        <p:nvPicPr>
          <p:cNvPr id="3" name="圖片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0556275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標題 1" hidden="1"/>
          <p:cNvSpPr>
            <a:spLocks noGrp="1"/>
          </p:cNvSpPr>
          <p:nvPr>
            <p:ph type="title"/>
          </p:nvPr>
        </p:nvSpPr>
        <p:spPr/>
        <p:txBody>
          <a:bodyPr/>
          <a:lstStyle/>
          <a:p>
            <a:pPr eaLnBrk="1" hangingPunct="1"/>
            <a:r>
              <a:rPr lang="en-US" altLang="zh-TW" sz="4000" smtClean="0">
                <a:solidFill>
                  <a:srgbClr val="0070C0"/>
                </a:solidFill>
                <a:latin typeface="Arial Black" panose="020B0A04020102020204" pitchFamily="34" charset="0"/>
              </a:rPr>
              <a:t>A3</a:t>
            </a:r>
            <a:r>
              <a:rPr lang="zh-TW" altLang="en-US" sz="4000" smtClean="0">
                <a:solidFill>
                  <a:srgbClr val="7030A0"/>
                </a:solidFill>
                <a:latin typeface="Bodoni MT Black" panose="02070A03080606020203" pitchFamily="18" charset="0"/>
              </a:rPr>
              <a:t> </a:t>
            </a:r>
            <a:r>
              <a:rPr lang="zh-TW" altLang="en-US" sz="4000" smtClean="0">
                <a:latin typeface="Bodoni MT Black" panose="02070A03080606020203" pitchFamily="18" charset="0"/>
              </a:rPr>
              <a:t>執行專業團隊服務</a:t>
            </a:r>
            <a:endParaRPr lang="zh-TW" altLang="en-US" sz="2400" b="1" smtClean="0"/>
          </a:p>
        </p:txBody>
      </p:sp>
      <p:pic>
        <p:nvPicPr>
          <p:cNvPr id="3" name="圖片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218234007"/>
      </p:ext>
    </p:extLst>
  </p:cSld>
  <p:clrMapOvr>
    <a:masterClrMapping/>
  </p:clrMapOvr>
  <p:transition spd="slow"/>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標題 1" hidden="1"/>
          <p:cNvSpPr>
            <a:spLocks noGrp="1"/>
          </p:cNvSpPr>
          <p:nvPr>
            <p:ph type="title"/>
          </p:nvPr>
        </p:nvSpPr>
        <p:spPr/>
        <p:txBody>
          <a:bodyPr/>
          <a:lstStyle/>
          <a:p>
            <a:pPr eaLnBrk="1" hangingPunct="1"/>
            <a:r>
              <a:rPr lang="en-US" altLang="zh-TW" sz="4000" smtClean="0">
                <a:solidFill>
                  <a:srgbClr val="0070C0"/>
                </a:solidFill>
                <a:latin typeface="Arial Black" panose="020B0A04020102020204" pitchFamily="34" charset="0"/>
              </a:rPr>
              <a:t>A3-1</a:t>
            </a:r>
            <a:r>
              <a:rPr lang="zh-TW" altLang="en-US" sz="4000" smtClean="0">
                <a:solidFill>
                  <a:srgbClr val="7030A0"/>
                </a:solidFill>
                <a:latin typeface="Bodoni MT Black" panose="02070A03080606020203" pitchFamily="18" charset="0"/>
              </a:rPr>
              <a:t> </a:t>
            </a:r>
            <a:r>
              <a:rPr lang="zh-TW" altLang="en-US" sz="4000" smtClean="0"/>
              <a:t>專業人員基本資料</a:t>
            </a:r>
            <a:endParaRPr lang="zh-TW" altLang="en-US" sz="2400" b="1" smtClean="0"/>
          </a:p>
        </p:txBody>
      </p:sp>
      <p:pic>
        <p:nvPicPr>
          <p:cNvPr id="3" name="圖片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65419330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標題 1" hidden="1"/>
          <p:cNvSpPr>
            <a:spLocks noGrp="1"/>
          </p:cNvSpPr>
          <p:nvPr>
            <p:ph type="title"/>
          </p:nvPr>
        </p:nvSpPr>
        <p:spPr/>
        <p:txBody>
          <a:bodyPr/>
          <a:lstStyle/>
          <a:p>
            <a:pPr eaLnBrk="1" hangingPunct="1"/>
            <a:r>
              <a:rPr lang="en-US" altLang="zh-TW" sz="4000" smtClean="0">
                <a:solidFill>
                  <a:srgbClr val="0070C0"/>
                </a:solidFill>
                <a:latin typeface="Arial Black" panose="020B0A04020102020204" pitchFamily="34" charset="0"/>
              </a:rPr>
              <a:t>A3-1</a:t>
            </a:r>
            <a:r>
              <a:rPr lang="zh-TW" altLang="en-US" sz="4000" smtClean="0">
                <a:solidFill>
                  <a:srgbClr val="7030A0"/>
                </a:solidFill>
                <a:latin typeface="Bodoni MT Black" panose="02070A03080606020203" pitchFamily="18" charset="0"/>
              </a:rPr>
              <a:t> </a:t>
            </a:r>
            <a:r>
              <a:rPr lang="zh-TW" altLang="en-US" sz="4000" smtClean="0"/>
              <a:t>專業人員基本資料</a:t>
            </a:r>
            <a:endParaRPr lang="zh-TW" altLang="en-US" sz="2400" b="1" smtClean="0"/>
          </a:p>
        </p:txBody>
      </p:sp>
      <p:pic>
        <p:nvPicPr>
          <p:cNvPr id="3" name="圖片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6853268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標題 1" hidden="1"/>
          <p:cNvSpPr>
            <a:spLocks noGrp="1"/>
          </p:cNvSpPr>
          <p:nvPr>
            <p:ph type="title"/>
          </p:nvPr>
        </p:nvSpPr>
        <p:spPr/>
        <p:txBody>
          <a:bodyPr/>
          <a:lstStyle/>
          <a:p>
            <a:pPr eaLnBrk="1" hangingPunct="1"/>
            <a:r>
              <a:rPr lang="en-US" altLang="zh-TW" sz="4000" smtClean="0">
                <a:solidFill>
                  <a:srgbClr val="0070C0"/>
                </a:solidFill>
                <a:latin typeface="Arial Black" panose="020B0A04020102020204" pitchFamily="34" charset="0"/>
              </a:rPr>
              <a:t>A3-2</a:t>
            </a:r>
            <a:r>
              <a:rPr lang="zh-TW" altLang="en-US" sz="4000" smtClean="0">
                <a:solidFill>
                  <a:srgbClr val="7030A0"/>
                </a:solidFill>
                <a:latin typeface="Bodoni MT Black" panose="02070A03080606020203" pitchFamily="18" charset="0"/>
              </a:rPr>
              <a:t> </a:t>
            </a:r>
            <a:r>
              <a:rPr lang="zh-TW" altLang="en-US" sz="4000" smtClean="0"/>
              <a:t>排定服務課表</a:t>
            </a:r>
            <a:r>
              <a:rPr lang="en-US" altLang="zh-TW" sz="4000" smtClean="0"/>
              <a:t>-</a:t>
            </a:r>
            <a:r>
              <a:rPr lang="zh-TW" altLang="en-US" sz="4000" smtClean="0"/>
              <a:t>週期性排課</a:t>
            </a:r>
            <a:endParaRPr lang="zh-TW" altLang="en-US" sz="2400" b="1" smtClean="0"/>
          </a:p>
        </p:txBody>
      </p:sp>
      <p:pic>
        <p:nvPicPr>
          <p:cNvPr id="3" name="圖片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315113604"/>
      </p:ext>
    </p:extLst>
  </p:cSld>
  <p:clrMapOvr>
    <a:masterClrMapping/>
  </p:clrMapOvr>
  <p:transition spd="slow"/>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標題 1" hidden="1"/>
          <p:cNvSpPr>
            <a:spLocks noGrp="1"/>
          </p:cNvSpPr>
          <p:nvPr>
            <p:ph type="title"/>
          </p:nvPr>
        </p:nvSpPr>
        <p:spPr/>
        <p:txBody>
          <a:bodyPr/>
          <a:lstStyle/>
          <a:p>
            <a:pPr eaLnBrk="1" hangingPunct="1"/>
            <a:r>
              <a:rPr lang="en-US" altLang="zh-TW" sz="4000" smtClean="0">
                <a:solidFill>
                  <a:srgbClr val="0070C0"/>
                </a:solidFill>
                <a:latin typeface="Arial Black" panose="020B0A04020102020204" pitchFamily="34" charset="0"/>
              </a:rPr>
              <a:t>A3-2</a:t>
            </a:r>
            <a:r>
              <a:rPr lang="zh-TW" altLang="en-US" sz="4000" smtClean="0">
                <a:solidFill>
                  <a:srgbClr val="7030A0"/>
                </a:solidFill>
                <a:latin typeface="Bodoni MT Black" panose="02070A03080606020203" pitchFamily="18" charset="0"/>
              </a:rPr>
              <a:t> </a:t>
            </a:r>
            <a:r>
              <a:rPr lang="zh-TW" altLang="en-US" sz="4000" smtClean="0"/>
              <a:t>排定服務課表</a:t>
            </a:r>
            <a:r>
              <a:rPr lang="en-US" altLang="zh-TW" sz="4000" smtClean="0"/>
              <a:t>-</a:t>
            </a:r>
            <a:r>
              <a:rPr lang="zh-TW" altLang="en-US" sz="4000" smtClean="0"/>
              <a:t>週期性排課</a:t>
            </a:r>
            <a:endParaRPr lang="zh-TW" altLang="en-US" sz="2400" b="1" smtClean="0"/>
          </a:p>
        </p:txBody>
      </p:sp>
      <p:pic>
        <p:nvPicPr>
          <p:cNvPr id="3" name="圖片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366094691"/>
      </p:ext>
    </p:extLst>
  </p:cSld>
  <p:clrMapOvr>
    <a:masterClrMapping/>
  </p:clrMapOvr>
  <p:transition spd="slow"/>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標題 1" hidden="1"/>
          <p:cNvSpPr>
            <a:spLocks noGrp="1"/>
          </p:cNvSpPr>
          <p:nvPr>
            <p:ph type="title"/>
          </p:nvPr>
        </p:nvSpPr>
        <p:spPr/>
        <p:txBody>
          <a:bodyPr/>
          <a:lstStyle/>
          <a:p>
            <a:pPr eaLnBrk="1" hangingPunct="1"/>
            <a:r>
              <a:rPr lang="en-US" altLang="zh-TW" sz="4000" smtClean="0">
                <a:solidFill>
                  <a:srgbClr val="0070C0"/>
                </a:solidFill>
                <a:latin typeface="Arial Black" panose="020B0A04020102020204" pitchFamily="34" charset="0"/>
              </a:rPr>
              <a:t>A3-2</a:t>
            </a:r>
            <a:r>
              <a:rPr lang="zh-TW" altLang="en-US" sz="4000" smtClean="0">
                <a:solidFill>
                  <a:srgbClr val="7030A0"/>
                </a:solidFill>
                <a:latin typeface="Bodoni MT Black" panose="02070A03080606020203" pitchFamily="18" charset="0"/>
              </a:rPr>
              <a:t> </a:t>
            </a:r>
            <a:r>
              <a:rPr lang="zh-TW" altLang="en-US" sz="4000" smtClean="0"/>
              <a:t>排定服務課表</a:t>
            </a:r>
            <a:r>
              <a:rPr lang="en-US" altLang="zh-TW" sz="4000" smtClean="0"/>
              <a:t>-</a:t>
            </a:r>
            <a:r>
              <a:rPr lang="zh-TW" altLang="en-US" sz="4000" smtClean="0"/>
              <a:t>單堂排課</a:t>
            </a:r>
            <a:endParaRPr lang="zh-TW" altLang="en-US" sz="2400" b="1" smtClean="0"/>
          </a:p>
        </p:txBody>
      </p:sp>
      <p:pic>
        <p:nvPicPr>
          <p:cNvPr id="3" name="圖片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150811266"/>
      </p:ext>
    </p:extLst>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31768" y="-141316"/>
            <a:ext cx="10972800" cy="1143000"/>
          </a:xfrm>
        </p:spPr>
        <p:txBody>
          <a:bodyPr>
            <a:normAutofit/>
          </a:bodyPr>
          <a:lstStyle/>
          <a:p>
            <a:r>
              <a:rPr lang="zh-TW" altLang="en-US" sz="3200" dirty="0">
                <a:latin typeface="標楷體" pitchFamily="65" charset="-120"/>
                <a:ea typeface="標楷體" pitchFamily="65" charset="-120"/>
              </a:rPr>
              <a:t>一、專業人員</a:t>
            </a:r>
            <a:r>
              <a:rPr lang="zh-TW" altLang="en-US" sz="3200" dirty="0" smtClean="0">
                <a:latin typeface="標楷體" pitchFamily="65" charset="-120"/>
                <a:ea typeface="標楷體" pitchFamily="65" charset="-120"/>
              </a:rPr>
              <a:t>注意事項</a:t>
            </a:r>
            <a:endParaRPr lang="zh-TW" altLang="en-US" sz="3200" dirty="0">
              <a:latin typeface="標楷體" pitchFamily="65" charset="-120"/>
              <a:ea typeface="標楷體" pitchFamily="65" charset="-120"/>
            </a:endParaRPr>
          </a:p>
        </p:txBody>
      </p:sp>
      <p:sp>
        <p:nvSpPr>
          <p:cNvPr id="4" name="文字方塊 3"/>
          <p:cNvSpPr txBox="1"/>
          <p:nvPr/>
        </p:nvSpPr>
        <p:spPr>
          <a:xfrm>
            <a:off x="141499" y="1052739"/>
            <a:ext cx="11907164" cy="4647426"/>
          </a:xfrm>
          <a:prstGeom prst="rect">
            <a:avLst/>
          </a:prstGeom>
          <a:noFill/>
        </p:spPr>
        <p:txBody>
          <a:bodyPr wrap="square" rtlCol="0">
            <a:spAutoFit/>
          </a:bodyPr>
          <a:lstStyle/>
          <a:p>
            <a:pPr marL="630238" indent="-630238"/>
            <a:r>
              <a:rPr lang="en-US" altLang="zh-TW" sz="2800" dirty="0">
                <a:solidFill>
                  <a:prstClr val="black"/>
                </a:solidFill>
                <a:latin typeface="標楷體" pitchFamily="65" charset="-120"/>
                <a:ea typeface="標楷體" pitchFamily="65" charset="-120"/>
              </a:rPr>
              <a:t>(</a:t>
            </a:r>
            <a:r>
              <a:rPr lang="zh-TW" altLang="en-US" sz="2800" dirty="0">
                <a:solidFill>
                  <a:prstClr val="black"/>
                </a:solidFill>
                <a:latin typeface="標楷體" pitchFamily="65" charset="-120"/>
                <a:ea typeface="標楷體" pitchFamily="65" charset="-120"/>
              </a:rPr>
              <a:t>三</a:t>
            </a:r>
            <a:r>
              <a:rPr lang="en-US" altLang="zh-TW" sz="2800" dirty="0">
                <a:solidFill>
                  <a:prstClr val="black"/>
                </a:solidFill>
                <a:latin typeface="標楷體" pitchFamily="65" charset="-120"/>
                <a:ea typeface="標楷體" pitchFamily="65" charset="-120"/>
              </a:rPr>
              <a:t>)</a:t>
            </a:r>
            <a:r>
              <a:rPr lang="zh-TW" altLang="en-US" sz="2800" dirty="0">
                <a:solidFill>
                  <a:prstClr val="black"/>
                </a:solidFill>
                <a:latin typeface="標楷體" pitchFamily="65" charset="-120"/>
                <a:ea typeface="標楷體" pitchFamily="65" charset="-120"/>
              </a:rPr>
              <a:t>提醒事項</a:t>
            </a:r>
            <a:endParaRPr lang="en-US" altLang="zh-TW" sz="2800" dirty="0">
              <a:solidFill>
                <a:prstClr val="black"/>
              </a:solidFill>
              <a:latin typeface="標楷體" pitchFamily="65" charset="-120"/>
              <a:ea typeface="標楷體" pitchFamily="65" charset="-120"/>
            </a:endParaRPr>
          </a:p>
          <a:p>
            <a:pPr marL="542925" indent="-542925"/>
            <a:r>
              <a:rPr lang="zh-TW" altLang="en-US" sz="2600" dirty="0" smtClean="0">
                <a:solidFill>
                  <a:prstClr val="black"/>
                </a:solidFill>
                <a:latin typeface="標楷體" pitchFamily="65" charset="-120"/>
                <a:ea typeface="標楷體" pitchFamily="65" charset="-120"/>
              </a:rPr>
              <a:t>  </a:t>
            </a:r>
            <a:r>
              <a:rPr lang="en-US" altLang="zh-TW" sz="2600" dirty="0" smtClean="0">
                <a:solidFill>
                  <a:prstClr val="black"/>
                </a:solidFill>
                <a:latin typeface="標楷體" pitchFamily="65" charset="-120"/>
                <a:ea typeface="標楷體" pitchFamily="65" charset="-120"/>
              </a:rPr>
              <a:t>1</a:t>
            </a:r>
            <a:r>
              <a:rPr lang="zh-TW" altLang="en-US" sz="2600" dirty="0" smtClean="0">
                <a:solidFill>
                  <a:prstClr val="black"/>
                </a:solidFill>
                <a:latin typeface="標楷體" pitchFamily="65" charset="-120"/>
                <a:ea typeface="標楷體" pitchFamily="65" charset="-120"/>
              </a:rPr>
              <a:t>、請專業人員與學校端確實</a:t>
            </a:r>
            <a:r>
              <a:rPr lang="zh-TW" altLang="en-US" sz="2600" dirty="0">
                <a:solidFill>
                  <a:prstClr val="black"/>
                </a:solidFill>
                <a:latin typeface="標楷體" pitchFamily="65" charset="-120"/>
                <a:ea typeface="標楷體" pitchFamily="65" charset="-120"/>
              </a:rPr>
              <a:t>聯絡，俾</a:t>
            </a:r>
            <a:r>
              <a:rPr lang="zh-TW" altLang="en-US" sz="2600" dirty="0" smtClean="0">
                <a:solidFill>
                  <a:prstClr val="black"/>
                </a:solidFill>
                <a:latin typeface="標楷體" pitchFamily="65" charset="-120"/>
                <a:ea typeface="標楷體" pitchFamily="65" charset="-120"/>
              </a:rPr>
              <a:t>利瞭解</a:t>
            </a:r>
            <a:r>
              <a:rPr lang="zh-TW" altLang="en-US" sz="2600" dirty="0">
                <a:solidFill>
                  <a:prstClr val="black"/>
                </a:solidFill>
                <a:latin typeface="標楷體" pitchFamily="65" charset="-120"/>
                <a:ea typeface="標楷體" pitchFamily="65" charset="-120"/>
              </a:rPr>
              <a:t>學生情形與服務概況。</a:t>
            </a:r>
            <a:endParaRPr lang="en-US" altLang="zh-TW" sz="2600" dirty="0">
              <a:solidFill>
                <a:prstClr val="black"/>
              </a:solidFill>
              <a:latin typeface="標楷體" pitchFamily="65" charset="-120"/>
              <a:ea typeface="標楷體" pitchFamily="65" charset="-120"/>
            </a:endParaRPr>
          </a:p>
          <a:p>
            <a:pPr marL="542925" indent="-542925"/>
            <a:r>
              <a:rPr lang="zh-TW" altLang="en-US" sz="2600" dirty="0" smtClean="0">
                <a:solidFill>
                  <a:prstClr val="black"/>
                </a:solidFill>
                <a:latin typeface="標楷體" pitchFamily="65" charset="-120"/>
                <a:ea typeface="標楷體" pitchFamily="65" charset="-120"/>
              </a:rPr>
              <a:t>  </a:t>
            </a:r>
            <a:r>
              <a:rPr lang="en-US" altLang="zh-TW" sz="2600" dirty="0" smtClean="0">
                <a:solidFill>
                  <a:prstClr val="black"/>
                </a:solidFill>
                <a:latin typeface="標楷體" pitchFamily="65" charset="-120"/>
                <a:ea typeface="標楷體" pitchFamily="65" charset="-120"/>
              </a:rPr>
              <a:t>2</a:t>
            </a:r>
            <a:r>
              <a:rPr lang="zh-TW" altLang="en-US" sz="2600" dirty="0" smtClean="0">
                <a:solidFill>
                  <a:prstClr val="black"/>
                </a:solidFill>
                <a:latin typeface="標楷體" pitchFamily="65" charset="-120"/>
                <a:ea typeface="標楷體" pitchFamily="65" charset="-120"/>
              </a:rPr>
              <a:t>、</a:t>
            </a:r>
            <a:r>
              <a:rPr lang="zh-TW" altLang="en-US" sz="2600" dirty="0" smtClean="0">
                <a:latin typeface="標楷體" pitchFamily="65" charset="-120"/>
                <a:ea typeface="標楷體" pitchFamily="65" charset="-120"/>
              </a:rPr>
              <a:t>依據</a:t>
            </a:r>
            <a:r>
              <a:rPr lang="zh-TW" altLang="en-US" sz="2600" dirty="0">
                <a:latin typeface="標楷體" pitchFamily="65" charset="-120"/>
                <a:ea typeface="標楷體" pitchFamily="65" charset="-120"/>
              </a:rPr>
              <a:t>教育部</a:t>
            </a:r>
            <a:r>
              <a:rPr lang="en-US" altLang="zh-TW" sz="2600" dirty="0">
                <a:latin typeface="標楷體" pitchFamily="65" charset="-120"/>
                <a:ea typeface="標楷體" pitchFamily="65" charset="-120"/>
              </a:rPr>
              <a:t>108</a:t>
            </a:r>
            <a:r>
              <a:rPr lang="zh-TW" altLang="en-US" sz="2600" dirty="0">
                <a:latin typeface="標楷體" pitchFamily="65" charset="-120"/>
                <a:ea typeface="標楷體" pitchFamily="65" charset="-120"/>
              </a:rPr>
              <a:t>年</a:t>
            </a:r>
            <a:r>
              <a:rPr lang="en-US" altLang="zh-TW" sz="2600" dirty="0">
                <a:latin typeface="標楷體" pitchFamily="65" charset="-120"/>
                <a:ea typeface="標楷體" pitchFamily="65" charset="-120"/>
              </a:rPr>
              <a:t>1</a:t>
            </a:r>
            <a:r>
              <a:rPr lang="zh-TW" altLang="en-US" sz="2600" dirty="0">
                <a:latin typeface="標楷體" pitchFamily="65" charset="-120"/>
                <a:ea typeface="標楷體" pitchFamily="65" charset="-120"/>
              </a:rPr>
              <a:t>月</a:t>
            </a:r>
            <a:r>
              <a:rPr lang="en-US" altLang="zh-TW" sz="2600" dirty="0">
                <a:latin typeface="標楷體" pitchFamily="65" charset="-120"/>
                <a:ea typeface="標楷體" pitchFamily="65" charset="-120"/>
              </a:rPr>
              <a:t>11</a:t>
            </a:r>
            <a:r>
              <a:rPr lang="zh-TW" altLang="en-US" sz="2600" dirty="0">
                <a:latin typeface="標楷體" pitchFamily="65" charset="-120"/>
                <a:ea typeface="標楷體" pitchFamily="65" charset="-120"/>
              </a:rPr>
              <a:t>日臺教國署原字第</a:t>
            </a:r>
            <a:r>
              <a:rPr lang="en-US" altLang="zh-TW" sz="2600" dirty="0">
                <a:latin typeface="標楷體" pitchFamily="65" charset="-120"/>
                <a:ea typeface="標楷體" pitchFamily="65" charset="-120"/>
              </a:rPr>
              <a:t>1080002698</a:t>
            </a:r>
            <a:r>
              <a:rPr lang="zh-TW" altLang="en-US" sz="2600" dirty="0">
                <a:latin typeface="標楷體" pitchFamily="65" charset="-120"/>
                <a:ea typeface="標楷體" pitchFamily="65" charset="-120"/>
              </a:rPr>
              <a:t>號函示</a:t>
            </a:r>
            <a:endParaRPr lang="en-US" altLang="zh-TW" sz="2600" dirty="0">
              <a:latin typeface="標楷體" pitchFamily="65" charset="-120"/>
              <a:ea typeface="標楷體" pitchFamily="65" charset="-120"/>
            </a:endParaRPr>
          </a:p>
          <a:p>
            <a:pPr marL="809625" indent="-628650"/>
            <a:r>
              <a:rPr lang="zh-TW" altLang="en-US" sz="2400" dirty="0" smtClean="0">
                <a:latin typeface="標楷體" pitchFamily="65" charset="-120"/>
                <a:ea typeface="標楷體" pitchFamily="65" charset="-120"/>
              </a:rPr>
              <a:t>  </a:t>
            </a:r>
            <a:r>
              <a:rPr lang="en-US" altLang="zh-TW" sz="2400" dirty="0" smtClean="0">
                <a:latin typeface="標楷體" pitchFamily="65" charset="-120"/>
                <a:ea typeface="標楷體" pitchFamily="65" charset="-120"/>
              </a:rPr>
              <a:t>(1)</a:t>
            </a:r>
            <a:r>
              <a:rPr lang="zh-TW" altLang="en-US" sz="2400" dirty="0" smtClean="0">
                <a:latin typeface="標楷體" pitchFamily="65" charset="-120"/>
                <a:ea typeface="標楷體" pitchFamily="65" charset="-120"/>
              </a:rPr>
              <a:t>各</a:t>
            </a:r>
            <a:r>
              <a:rPr lang="zh-TW" altLang="en-US" sz="2400" dirty="0">
                <a:latin typeface="標楷體" pitchFamily="65" charset="-120"/>
                <a:ea typeface="標楷體" pitchFamily="65" charset="-120"/>
              </a:rPr>
              <a:t>校之特教生有相關專業服務需求，各校於召開個別化教育計畫，確實依據特殊教育法第</a:t>
            </a:r>
            <a:r>
              <a:rPr lang="en-US" altLang="zh-TW" sz="2400" dirty="0">
                <a:latin typeface="標楷體" pitchFamily="65" charset="-120"/>
                <a:ea typeface="標楷體" pitchFamily="65" charset="-120"/>
              </a:rPr>
              <a:t>28</a:t>
            </a:r>
            <a:r>
              <a:rPr lang="zh-TW" altLang="en-US" sz="2400" dirty="0">
                <a:latin typeface="標楷體" pitchFamily="65" charset="-120"/>
                <a:ea typeface="標楷體" pitchFamily="65" charset="-120"/>
              </a:rPr>
              <a:t>條擬定個別</a:t>
            </a:r>
            <a:r>
              <a:rPr lang="zh-TW" altLang="en-US" sz="2400" dirty="0" smtClean="0">
                <a:latin typeface="標楷體" pitchFamily="65" charset="-120"/>
                <a:ea typeface="標楷體" pitchFamily="65" charset="-120"/>
              </a:rPr>
              <a:t>化教育</a:t>
            </a:r>
            <a:r>
              <a:rPr lang="zh-TW" altLang="en-US" sz="2400" dirty="0">
                <a:latin typeface="標楷體" pitchFamily="65" charset="-120"/>
                <a:ea typeface="標楷體" pitchFamily="65" charset="-120"/>
              </a:rPr>
              <a:t>計畫時由專業團隊成員共同先就個案討論、評估，確定教育及相關支持服務之重點及目標，完成個別</a:t>
            </a:r>
            <a:r>
              <a:rPr lang="zh-TW" altLang="en-US" sz="2400" dirty="0" smtClean="0">
                <a:latin typeface="標楷體" pitchFamily="65" charset="-120"/>
                <a:ea typeface="標楷體" pitchFamily="65" charset="-120"/>
              </a:rPr>
              <a:t>化教育</a:t>
            </a:r>
            <a:r>
              <a:rPr lang="zh-TW" altLang="en-US" sz="2400" dirty="0">
                <a:latin typeface="標楷體" pitchFamily="65" charset="-120"/>
                <a:ea typeface="標楷體" pitchFamily="65" charset="-120"/>
              </a:rPr>
              <a:t>計畫之擬訂，並徵詢其學生及法定代理人之同意，以便申請專業團隊服務作業。</a:t>
            </a:r>
            <a:endParaRPr lang="en-US" altLang="zh-TW" sz="2400" dirty="0">
              <a:latin typeface="標楷體" pitchFamily="65" charset="-120"/>
              <a:ea typeface="標楷體" pitchFamily="65" charset="-120"/>
            </a:endParaRPr>
          </a:p>
          <a:p>
            <a:pPr marL="809625" indent="-628650"/>
            <a:r>
              <a:rPr lang="zh-TW" altLang="en-US" sz="2400" dirty="0" smtClean="0">
                <a:latin typeface="標楷體" pitchFamily="65" charset="-120"/>
                <a:ea typeface="標楷體" pitchFamily="65" charset="-120"/>
              </a:rPr>
              <a:t>  </a:t>
            </a:r>
            <a:r>
              <a:rPr lang="en-US" altLang="zh-TW" sz="2400" dirty="0" smtClean="0">
                <a:latin typeface="標楷體" pitchFamily="65" charset="-120"/>
                <a:ea typeface="標楷體" pitchFamily="65" charset="-120"/>
              </a:rPr>
              <a:t>(2)</a:t>
            </a:r>
            <a:r>
              <a:rPr lang="zh-TW" altLang="en-US" sz="2400" dirty="0" smtClean="0">
                <a:latin typeface="標楷體" pitchFamily="65" charset="-120"/>
                <a:ea typeface="標楷體" pitchFamily="65" charset="-120"/>
              </a:rPr>
              <a:t>依據</a:t>
            </a:r>
            <a:r>
              <a:rPr lang="zh-TW" altLang="en-US" sz="2400" dirty="0">
                <a:latin typeface="標楷體" pitchFamily="65" charset="-120"/>
                <a:ea typeface="標楷體" pitchFamily="65" charset="-120"/>
              </a:rPr>
              <a:t>高級中等以下學校特殊教育推行委員會設置辦法第</a:t>
            </a:r>
            <a:r>
              <a:rPr lang="en-US" altLang="zh-TW" sz="2400" dirty="0">
                <a:latin typeface="標楷體" pitchFamily="65" charset="-120"/>
                <a:ea typeface="標楷體" pitchFamily="65" charset="-120"/>
              </a:rPr>
              <a:t>3</a:t>
            </a:r>
            <a:r>
              <a:rPr lang="zh-TW" altLang="en-US" sz="2400" dirty="0">
                <a:latin typeface="標楷體" pitchFamily="65" charset="-120"/>
                <a:ea typeface="標楷體" pitchFamily="65" charset="-120"/>
              </a:rPr>
              <a:t>條第</a:t>
            </a:r>
            <a:r>
              <a:rPr lang="en-US" altLang="zh-TW" sz="2400" dirty="0">
                <a:latin typeface="標楷體" pitchFamily="65" charset="-120"/>
                <a:ea typeface="標楷體" pitchFamily="65" charset="-120"/>
              </a:rPr>
              <a:t>4</a:t>
            </a:r>
            <a:r>
              <a:rPr lang="zh-TW" altLang="en-US" sz="2400" dirty="0">
                <a:latin typeface="標楷體" pitchFamily="65" charset="-120"/>
                <a:ea typeface="標楷體" pitchFamily="65" charset="-120"/>
              </a:rPr>
              <a:t>款特教推行委員會任務應審議特殊教育</a:t>
            </a:r>
            <a:r>
              <a:rPr lang="zh-TW" altLang="en-US" sz="2400" dirty="0" smtClean="0">
                <a:latin typeface="標楷體" pitchFamily="65" charset="-120"/>
                <a:ea typeface="標楷體" pitchFamily="65" charset="-120"/>
              </a:rPr>
              <a:t>學生個別</a:t>
            </a:r>
            <a:r>
              <a:rPr lang="zh-TW" altLang="en-US" sz="2400" dirty="0">
                <a:latin typeface="標楷體" pitchFamily="65" charset="-120"/>
                <a:ea typeface="標楷體" pitchFamily="65" charset="-120"/>
              </a:rPr>
              <a:t>化教育計畫，另第</a:t>
            </a:r>
            <a:r>
              <a:rPr lang="en-US" altLang="zh-TW" sz="2400" dirty="0">
                <a:latin typeface="標楷體" pitchFamily="65" charset="-120"/>
                <a:ea typeface="標楷體" pitchFamily="65" charset="-120"/>
              </a:rPr>
              <a:t>5</a:t>
            </a:r>
            <a:r>
              <a:rPr lang="zh-TW" altLang="en-US" sz="2400" dirty="0">
                <a:latin typeface="標楷體" pitchFamily="65" charset="-120"/>
                <a:ea typeface="標楷體" pitchFamily="65" charset="-120"/>
              </a:rPr>
              <a:t>款明訂應審議特教生之專業服務及相關支持服務等事宜，各校對於特教生有相關</a:t>
            </a:r>
            <a:r>
              <a:rPr lang="zh-TW" altLang="en-US" sz="2400" dirty="0" smtClean="0">
                <a:latin typeface="標楷體" pitchFamily="65" charset="-120"/>
                <a:ea typeface="標楷體" pitchFamily="65" charset="-120"/>
              </a:rPr>
              <a:t>專業服務</a:t>
            </a:r>
            <a:r>
              <a:rPr lang="zh-TW" altLang="en-US" sz="2400" dirty="0">
                <a:latin typeface="標楷體" pitchFamily="65" charset="-120"/>
                <a:ea typeface="標楷體" pitchFamily="65" charset="-120"/>
              </a:rPr>
              <a:t>需求者，應提特教推行委員會完成法定的申請程序</a:t>
            </a:r>
            <a:r>
              <a:rPr lang="zh-TW" altLang="en-US" sz="2400" dirty="0" smtClean="0">
                <a:latin typeface="標楷體" pitchFamily="65" charset="-120"/>
                <a:ea typeface="標楷體" pitchFamily="65" charset="-120"/>
              </a:rPr>
              <a:t>。</a:t>
            </a:r>
            <a:endParaRPr lang="en-US" altLang="zh-TW" sz="2400" dirty="0" smtClean="0">
              <a:latin typeface="標楷體" pitchFamily="65" charset="-120"/>
              <a:ea typeface="標楷體" pitchFamily="65" charset="-120"/>
            </a:endParaRPr>
          </a:p>
          <a:p>
            <a:pPr marL="809625" indent="-628650"/>
            <a:r>
              <a:rPr lang="zh-TW" altLang="en-US" sz="2400" dirty="0" smtClean="0">
                <a:solidFill>
                  <a:srgbClr val="7030A0"/>
                </a:solidFill>
                <a:latin typeface="標楷體" pitchFamily="65" charset="-120"/>
                <a:ea typeface="標楷體" pitchFamily="65" charset="-120"/>
              </a:rPr>
              <a:t> </a:t>
            </a:r>
            <a:r>
              <a:rPr lang="en-US" altLang="zh-TW" sz="2400" dirty="0" smtClean="0">
                <a:solidFill>
                  <a:srgbClr val="7030A0"/>
                </a:solidFill>
                <a:latin typeface="標楷體" pitchFamily="65" charset="-120"/>
                <a:ea typeface="標楷體" pitchFamily="65" charset="-120"/>
              </a:rPr>
              <a:t>3</a:t>
            </a:r>
            <a:r>
              <a:rPr lang="zh-TW" altLang="en-US" sz="2400" dirty="0">
                <a:solidFill>
                  <a:srgbClr val="7030A0"/>
                </a:solidFill>
                <a:latin typeface="標楷體" pitchFamily="65" charset="-120"/>
                <a:ea typeface="標楷體" pitchFamily="65" charset="-120"/>
              </a:rPr>
              <a:t>、特教通報網上之專業人員個人資料，由各專業人員自行維護管理</a:t>
            </a:r>
            <a:r>
              <a:rPr lang="zh-TW" altLang="en-US" sz="2400" dirty="0" smtClean="0">
                <a:solidFill>
                  <a:srgbClr val="7030A0"/>
                </a:solidFill>
                <a:latin typeface="標楷體" pitchFamily="65" charset="-120"/>
                <a:ea typeface="標楷體" pitchFamily="65" charset="-120"/>
              </a:rPr>
              <a:t>。</a:t>
            </a:r>
            <a:endParaRPr lang="en-US" altLang="zh-TW" sz="2400" dirty="0">
              <a:solidFill>
                <a:srgbClr val="7030A0"/>
              </a:solidFill>
              <a:latin typeface="標楷體" pitchFamily="65" charset="-120"/>
              <a:ea typeface="標楷體" pitchFamily="65" charset="-120"/>
            </a:endParaRPr>
          </a:p>
        </p:txBody>
      </p:sp>
    </p:spTree>
    <p:extLst>
      <p:ext uri="{BB962C8B-B14F-4D97-AF65-F5344CB8AC3E}">
        <p14:creationId xmlns:p14="http://schemas.microsoft.com/office/powerpoint/2010/main" val="80970288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標題 1" hidden="1"/>
          <p:cNvSpPr>
            <a:spLocks noGrp="1"/>
          </p:cNvSpPr>
          <p:nvPr>
            <p:ph type="title"/>
          </p:nvPr>
        </p:nvSpPr>
        <p:spPr/>
        <p:txBody>
          <a:bodyPr/>
          <a:lstStyle/>
          <a:p>
            <a:pPr eaLnBrk="1" hangingPunct="1"/>
            <a:r>
              <a:rPr lang="en-US" altLang="zh-TW" sz="4000" smtClean="0">
                <a:solidFill>
                  <a:srgbClr val="0070C0"/>
                </a:solidFill>
                <a:latin typeface="Arial Black" panose="020B0A04020102020204" pitchFamily="34" charset="0"/>
              </a:rPr>
              <a:t>A3-2</a:t>
            </a:r>
            <a:r>
              <a:rPr lang="zh-TW" altLang="en-US" sz="4000" smtClean="0">
                <a:solidFill>
                  <a:srgbClr val="7030A0"/>
                </a:solidFill>
                <a:latin typeface="Bodoni MT Black" panose="02070A03080606020203" pitchFamily="18" charset="0"/>
              </a:rPr>
              <a:t> </a:t>
            </a:r>
            <a:r>
              <a:rPr lang="zh-TW" altLang="en-US" sz="4000" smtClean="0"/>
              <a:t>排定服務課表</a:t>
            </a:r>
            <a:r>
              <a:rPr lang="en-US" altLang="zh-TW" sz="4000" smtClean="0"/>
              <a:t>-</a:t>
            </a:r>
            <a:r>
              <a:rPr lang="zh-TW" altLang="en-US" sz="4000" smtClean="0"/>
              <a:t>刪除排課</a:t>
            </a:r>
            <a:endParaRPr lang="zh-TW" altLang="en-US" sz="2400" b="1" smtClean="0"/>
          </a:p>
        </p:txBody>
      </p:sp>
      <p:pic>
        <p:nvPicPr>
          <p:cNvPr id="3" name="圖片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38842476"/>
      </p:ext>
    </p:extLst>
  </p:cSld>
  <p:clrMapOvr>
    <a:masterClrMapping/>
  </p:clrMapOvr>
  <p:transition spd="slow"/>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標題 1" hidden="1"/>
          <p:cNvSpPr>
            <a:spLocks noGrp="1"/>
          </p:cNvSpPr>
          <p:nvPr>
            <p:ph type="title"/>
          </p:nvPr>
        </p:nvSpPr>
        <p:spPr/>
        <p:txBody>
          <a:bodyPr/>
          <a:lstStyle/>
          <a:p>
            <a:pPr eaLnBrk="1" hangingPunct="1"/>
            <a:r>
              <a:rPr lang="en-US" altLang="zh-TW" sz="4000" smtClean="0">
                <a:solidFill>
                  <a:srgbClr val="0070C0"/>
                </a:solidFill>
                <a:latin typeface="Arial Black" panose="020B0A04020102020204" pitchFamily="34" charset="0"/>
              </a:rPr>
              <a:t>A3-3</a:t>
            </a:r>
            <a:r>
              <a:rPr lang="zh-TW" altLang="en-US" sz="4000" smtClean="0">
                <a:solidFill>
                  <a:srgbClr val="7030A0"/>
                </a:solidFill>
                <a:latin typeface="Bodoni MT Black" panose="02070A03080606020203" pitchFamily="18" charset="0"/>
              </a:rPr>
              <a:t> </a:t>
            </a:r>
            <a:r>
              <a:rPr lang="zh-TW" altLang="en-US" sz="4000" smtClean="0"/>
              <a:t>填寫服務紀錄</a:t>
            </a:r>
            <a:r>
              <a:rPr lang="en-US" altLang="zh-TW" sz="4000" smtClean="0"/>
              <a:t>-</a:t>
            </a:r>
            <a:r>
              <a:rPr lang="zh-TW" altLang="en-US" sz="4000" smtClean="0"/>
              <a:t>時段</a:t>
            </a:r>
            <a:endParaRPr lang="zh-TW" altLang="en-US" sz="2400" b="1" smtClean="0"/>
          </a:p>
        </p:txBody>
      </p:sp>
      <p:pic>
        <p:nvPicPr>
          <p:cNvPr id="3" name="圖片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355525036"/>
      </p:ext>
    </p:extLst>
  </p:cSld>
  <p:clrMapOvr>
    <a:masterClrMapping/>
  </p:clrMapOvr>
  <p:transition spd="slow"/>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標題 1" hidden="1"/>
          <p:cNvSpPr>
            <a:spLocks noGrp="1"/>
          </p:cNvSpPr>
          <p:nvPr>
            <p:ph type="title"/>
          </p:nvPr>
        </p:nvSpPr>
        <p:spPr/>
        <p:txBody>
          <a:bodyPr/>
          <a:lstStyle/>
          <a:p>
            <a:pPr eaLnBrk="1" hangingPunct="1"/>
            <a:r>
              <a:rPr lang="en-US" altLang="zh-TW" sz="4000" smtClean="0">
                <a:solidFill>
                  <a:srgbClr val="0070C0"/>
                </a:solidFill>
                <a:latin typeface="Arial Black" panose="020B0A04020102020204" pitchFamily="34" charset="0"/>
              </a:rPr>
              <a:t>A3-2</a:t>
            </a:r>
            <a:r>
              <a:rPr lang="zh-TW" altLang="en-US" sz="4000" smtClean="0">
                <a:solidFill>
                  <a:srgbClr val="7030A0"/>
                </a:solidFill>
                <a:latin typeface="Bodoni MT Black" panose="02070A03080606020203" pitchFamily="18" charset="0"/>
              </a:rPr>
              <a:t> </a:t>
            </a:r>
            <a:r>
              <a:rPr lang="zh-TW" altLang="en-US" sz="4000" smtClean="0"/>
              <a:t>填寫服務紀錄</a:t>
            </a:r>
            <a:r>
              <a:rPr lang="en-US" altLang="zh-TW" sz="4000" smtClean="0"/>
              <a:t>-</a:t>
            </a:r>
            <a:r>
              <a:rPr lang="zh-TW" altLang="en-US" sz="4000" smtClean="0"/>
              <a:t>個別</a:t>
            </a:r>
            <a:endParaRPr lang="zh-TW" altLang="en-US" sz="2400" b="1" smtClean="0"/>
          </a:p>
        </p:txBody>
      </p:sp>
      <p:pic>
        <p:nvPicPr>
          <p:cNvPr id="3" name="圖片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587215607"/>
      </p:ext>
    </p:extLst>
  </p:cSld>
  <p:clrMapOvr>
    <a:masterClrMapping/>
  </p:clrMapOvr>
  <p:transition spd="slow"/>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標題 1" hidden="1"/>
          <p:cNvSpPr>
            <a:spLocks noGrp="1"/>
          </p:cNvSpPr>
          <p:nvPr>
            <p:ph type="title"/>
          </p:nvPr>
        </p:nvSpPr>
        <p:spPr/>
        <p:txBody>
          <a:bodyPr/>
          <a:lstStyle/>
          <a:p>
            <a:pPr eaLnBrk="1" hangingPunct="1"/>
            <a:r>
              <a:rPr lang="en-US" altLang="zh-TW" sz="4000" smtClean="0">
                <a:solidFill>
                  <a:srgbClr val="0070C0"/>
                </a:solidFill>
                <a:latin typeface="Arial Black" panose="020B0A04020102020204" pitchFamily="34" charset="0"/>
              </a:rPr>
              <a:t>A3-3</a:t>
            </a:r>
            <a:r>
              <a:rPr lang="zh-TW" altLang="en-US" sz="4000" smtClean="0">
                <a:solidFill>
                  <a:srgbClr val="7030A0"/>
                </a:solidFill>
                <a:latin typeface="Bodoni MT Black" panose="02070A03080606020203" pitchFamily="18" charset="0"/>
              </a:rPr>
              <a:t> </a:t>
            </a:r>
            <a:r>
              <a:rPr lang="zh-TW" altLang="en-US" sz="4000" smtClean="0"/>
              <a:t>填寫服務紀錄</a:t>
            </a:r>
            <a:r>
              <a:rPr lang="en-US" altLang="zh-TW" sz="4000" smtClean="0"/>
              <a:t>-</a:t>
            </a:r>
            <a:r>
              <a:rPr lang="zh-TW" altLang="en-US" sz="4000" smtClean="0"/>
              <a:t>上傳照片</a:t>
            </a:r>
            <a:endParaRPr lang="zh-TW" altLang="en-US" sz="2400" b="1" smtClean="0"/>
          </a:p>
        </p:txBody>
      </p:sp>
      <p:pic>
        <p:nvPicPr>
          <p:cNvPr id="3" name="圖片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319198180"/>
      </p:ext>
    </p:extLst>
  </p:cSld>
  <p:clrMapOvr>
    <a:masterClrMapping/>
  </p:clrMapOvr>
  <p:transition spd="slow"/>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標題 1" hidden="1"/>
          <p:cNvSpPr>
            <a:spLocks noGrp="1"/>
          </p:cNvSpPr>
          <p:nvPr>
            <p:ph type="title"/>
          </p:nvPr>
        </p:nvSpPr>
        <p:spPr/>
        <p:txBody>
          <a:bodyPr/>
          <a:lstStyle/>
          <a:p>
            <a:pPr eaLnBrk="1" hangingPunct="1"/>
            <a:r>
              <a:rPr lang="en-US" altLang="zh-TW" sz="4000" smtClean="0">
                <a:solidFill>
                  <a:srgbClr val="0070C0"/>
                </a:solidFill>
                <a:latin typeface="Arial Black" panose="020B0A04020102020204" pitchFamily="34" charset="0"/>
              </a:rPr>
              <a:t>A3-3</a:t>
            </a:r>
            <a:r>
              <a:rPr lang="zh-TW" altLang="en-US" sz="4000" smtClean="0">
                <a:solidFill>
                  <a:srgbClr val="7030A0"/>
                </a:solidFill>
                <a:latin typeface="Bodoni MT Black" panose="02070A03080606020203" pitchFamily="18" charset="0"/>
              </a:rPr>
              <a:t> </a:t>
            </a:r>
            <a:r>
              <a:rPr lang="zh-TW" altLang="en-US" sz="4000" smtClean="0"/>
              <a:t>填寫服務紀錄</a:t>
            </a:r>
            <a:r>
              <a:rPr lang="en-US" altLang="zh-TW" sz="4000" smtClean="0"/>
              <a:t>-</a:t>
            </a:r>
            <a:r>
              <a:rPr lang="zh-TW" altLang="en-US" sz="4000" smtClean="0"/>
              <a:t>刪除照片</a:t>
            </a:r>
            <a:endParaRPr lang="zh-TW" altLang="en-US" sz="2400" b="1" smtClean="0"/>
          </a:p>
        </p:txBody>
      </p:sp>
      <p:pic>
        <p:nvPicPr>
          <p:cNvPr id="3" name="圖片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07668991"/>
      </p:ext>
    </p:extLst>
  </p:cSld>
  <p:clrMapOvr>
    <a:masterClrMapping/>
  </p:clrMapOvr>
  <p:transition spd="slow"/>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標題 1" hidden="1"/>
          <p:cNvSpPr>
            <a:spLocks noGrp="1"/>
          </p:cNvSpPr>
          <p:nvPr>
            <p:ph type="title"/>
          </p:nvPr>
        </p:nvSpPr>
        <p:spPr/>
        <p:txBody>
          <a:bodyPr/>
          <a:lstStyle/>
          <a:p>
            <a:pPr eaLnBrk="1" hangingPunct="1"/>
            <a:r>
              <a:rPr lang="en-US" altLang="zh-TW" sz="4000" smtClean="0">
                <a:solidFill>
                  <a:srgbClr val="0070C0"/>
                </a:solidFill>
                <a:latin typeface="Arial Black" panose="020B0A04020102020204" pitchFamily="34" charset="0"/>
              </a:rPr>
              <a:t>A3-4</a:t>
            </a:r>
            <a:r>
              <a:rPr lang="zh-TW" altLang="en-US" sz="4000" smtClean="0">
                <a:solidFill>
                  <a:srgbClr val="7030A0"/>
                </a:solidFill>
                <a:latin typeface="Bodoni MT Black" panose="02070A03080606020203" pitchFamily="18" charset="0"/>
              </a:rPr>
              <a:t> </a:t>
            </a:r>
            <a:r>
              <a:rPr lang="zh-TW" altLang="en-US" sz="4000" smtClean="0"/>
              <a:t>查閱</a:t>
            </a:r>
            <a:r>
              <a:rPr lang="en-US" altLang="zh-TW" sz="4000" smtClean="0"/>
              <a:t>/</a:t>
            </a:r>
            <a:r>
              <a:rPr lang="zh-TW" altLang="en-US" sz="4000" smtClean="0"/>
              <a:t>列印個別紀錄</a:t>
            </a:r>
            <a:endParaRPr lang="zh-TW" altLang="en-US" sz="2400" b="1" smtClean="0"/>
          </a:p>
        </p:txBody>
      </p:sp>
      <p:pic>
        <p:nvPicPr>
          <p:cNvPr id="3" name="圖片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24448915"/>
      </p:ext>
    </p:extLst>
  </p:cSld>
  <p:clrMapOvr>
    <a:masterClrMapping/>
  </p:clrMapOvr>
  <p:transition spd="slow"/>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標題 1" hidden="1"/>
          <p:cNvSpPr>
            <a:spLocks noGrp="1"/>
          </p:cNvSpPr>
          <p:nvPr>
            <p:ph type="title"/>
          </p:nvPr>
        </p:nvSpPr>
        <p:spPr/>
        <p:txBody>
          <a:bodyPr/>
          <a:lstStyle/>
          <a:p>
            <a:pPr eaLnBrk="1" hangingPunct="1"/>
            <a:r>
              <a:rPr lang="en-US" altLang="zh-TW" sz="4000" smtClean="0">
                <a:solidFill>
                  <a:srgbClr val="0070C0"/>
                </a:solidFill>
                <a:latin typeface="Arial Black" panose="020B0A04020102020204" pitchFamily="34" charset="0"/>
              </a:rPr>
              <a:t>A3-4</a:t>
            </a:r>
            <a:r>
              <a:rPr lang="zh-TW" altLang="en-US" sz="4000" smtClean="0">
                <a:solidFill>
                  <a:srgbClr val="7030A0"/>
                </a:solidFill>
                <a:latin typeface="Bodoni MT Black" panose="02070A03080606020203" pitchFamily="18" charset="0"/>
              </a:rPr>
              <a:t> </a:t>
            </a:r>
            <a:r>
              <a:rPr lang="zh-TW" altLang="en-US" sz="4000" smtClean="0"/>
              <a:t>查閱</a:t>
            </a:r>
            <a:r>
              <a:rPr lang="en-US" altLang="zh-TW" sz="4000" smtClean="0"/>
              <a:t>/</a:t>
            </a:r>
            <a:r>
              <a:rPr lang="zh-TW" altLang="en-US" sz="4000" smtClean="0"/>
              <a:t>列印個別紀錄</a:t>
            </a:r>
            <a:endParaRPr lang="zh-TW" altLang="en-US" sz="2400" b="1" smtClean="0"/>
          </a:p>
        </p:txBody>
      </p:sp>
      <p:pic>
        <p:nvPicPr>
          <p:cNvPr id="3" name="圖片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181365696"/>
      </p:ext>
    </p:extLst>
  </p:cSld>
  <p:clrMapOvr>
    <a:masterClrMapping/>
  </p:clrMapOvr>
  <p:transition spd="slow"/>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標題 1" hidden="1"/>
          <p:cNvSpPr>
            <a:spLocks noGrp="1"/>
          </p:cNvSpPr>
          <p:nvPr>
            <p:ph type="title"/>
          </p:nvPr>
        </p:nvSpPr>
        <p:spPr/>
        <p:txBody>
          <a:bodyPr/>
          <a:lstStyle/>
          <a:p>
            <a:pPr eaLnBrk="1" fontAlgn="auto" hangingPunct="1">
              <a:lnSpc>
                <a:spcPct val="100000"/>
              </a:lnSpc>
              <a:spcAft>
                <a:spcPts val="0"/>
              </a:spcAft>
              <a:defRPr/>
            </a:pPr>
            <a:r>
              <a:rPr lang="en-US" altLang="zh-TW" sz="4000" smtClean="0">
                <a:solidFill>
                  <a:srgbClr val="0070C0"/>
                </a:solidFill>
                <a:latin typeface="Arial Black" panose="020B0A04020102020204" pitchFamily="34" charset="0"/>
              </a:rPr>
              <a:t>A3-5</a:t>
            </a:r>
            <a:r>
              <a:rPr lang="zh-TW" altLang="en-US" sz="4000" smtClean="0">
                <a:solidFill>
                  <a:schemeClr val="accent5"/>
                </a:solidFill>
                <a:latin typeface="Arial Black" panose="020B0A04020102020204" pitchFamily="34" charset="0"/>
              </a:rPr>
              <a:t> </a:t>
            </a:r>
            <a:r>
              <a:rPr lang="zh-TW" altLang="en-US" sz="4000" smtClean="0"/>
              <a:t>到校服務回報</a:t>
            </a:r>
            <a:r>
              <a:rPr lang="en-US" altLang="zh-TW" sz="4000" smtClean="0"/>
              <a:t>-</a:t>
            </a:r>
            <a:r>
              <a:rPr lang="zh-TW" altLang="en-US" sz="4000" smtClean="0"/>
              <a:t>批次設定</a:t>
            </a:r>
            <a:endParaRPr lang="zh-TW" altLang="en-US" sz="4000" b="1" dirty="0"/>
          </a:p>
        </p:txBody>
      </p:sp>
      <p:pic>
        <p:nvPicPr>
          <p:cNvPr id="3" name="圖片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9774745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標題 1" hidden="1"/>
          <p:cNvSpPr>
            <a:spLocks noGrp="1"/>
          </p:cNvSpPr>
          <p:nvPr>
            <p:ph type="title"/>
          </p:nvPr>
        </p:nvSpPr>
        <p:spPr/>
        <p:txBody>
          <a:bodyPr/>
          <a:lstStyle/>
          <a:p>
            <a:pPr eaLnBrk="1" fontAlgn="auto" hangingPunct="1">
              <a:lnSpc>
                <a:spcPct val="100000"/>
              </a:lnSpc>
              <a:spcAft>
                <a:spcPts val="0"/>
              </a:spcAft>
              <a:defRPr/>
            </a:pPr>
            <a:r>
              <a:rPr lang="en-US" altLang="zh-TW" sz="4000" smtClean="0">
                <a:solidFill>
                  <a:srgbClr val="0070C0"/>
                </a:solidFill>
                <a:latin typeface="Arial Black" panose="020B0A04020102020204" pitchFamily="34" charset="0"/>
              </a:rPr>
              <a:t>A3-5</a:t>
            </a:r>
            <a:r>
              <a:rPr lang="zh-TW" altLang="en-US" sz="4000" smtClean="0">
                <a:solidFill>
                  <a:schemeClr val="accent5"/>
                </a:solidFill>
                <a:latin typeface="Arial Black" panose="020B0A04020102020204" pitchFamily="34" charset="0"/>
              </a:rPr>
              <a:t> </a:t>
            </a:r>
            <a:r>
              <a:rPr lang="zh-TW" altLang="en-US" sz="4000" smtClean="0"/>
              <a:t>到校服務回報</a:t>
            </a:r>
            <a:r>
              <a:rPr lang="en-US" altLang="zh-TW" sz="4000" smtClean="0"/>
              <a:t>-</a:t>
            </a:r>
            <a:r>
              <a:rPr lang="zh-TW" altLang="en-US" sz="4000" smtClean="0"/>
              <a:t>填寫</a:t>
            </a:r>
            <a:endParaRPr lang="zh-TW" altLang="en-US" sz="4000" b="1" dirty="0"/>
          </a:p>
        </p:txBody>
      </p:sp>
      <p:pic>
        <p:nvPicPr>
          <p:cNvPr id="3" name="圖片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04495262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標題 1" hidden="1"/>
          <p:cNvSpPr>
            <a:spLocks noGrp="1"/>
          </p:cNvSpPr>
          <p:nvPr>
            <p:ph type="title"/>
          </p:nvPr>
        </p:nvSpPr>
        <p:spPr/>
        <p:txBody>
          <a:bodyPr/>
          <a:lstStyle/>
          <a:p>
            <a:pPr eaLnBrk="1" hangingPunct="1"/>
            <a:r>
              <a:rPr lang="en-US" altLang="zh-TW" sz="4000" smtClean="0">
                <a:solidFill>
                  <a:srgbClr val="0070C0"/>
                </a:solidFill>
                <a:latin typeface="Arial Black" panose="020B0A04020102020204" pitchFamily="34" charset="0"/>
              </a:rPr>
              <a:t>A3-6</a:t>
            </a:r>
            <a:r>
              <a:rPr lang="zh-TW" altLang="en-US" sz="4000" smtClean="0">
                <a:solidFill>
                  <a:srgbClr val="7030A0"/>
                </a:solidFill>
                <a:latin typeface="Bodoni MT Black" panose="02070A03080606020203" pitchFamily="18" charset="0"/>
              </a:rPr>
              <a:t> </a:t>
            </a:r>
            <a:r>
              <a:rPr lang="zh-TW" altLang="en-US" sz="4000" smtClean="0"/>
              <a:t>填寫個案評估報告</a:t>
            </a:r>
            <a:endParaRPr lang="zh-TW" altLang="en-US" sz="2400" b="1" smtClean="0"/>
          </a:p>
        </p:txBody>
      </p:sp>
      <p:pic>
        <p:nvPicPr>
          <p:cNvPr id="3" name="圖片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59975761"/>
      </p:ext>
    </p:extLst>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資料\108年度\相關專業服務中心\相關專業服務中心服務流程圖.jpg"/>
          <p:cNvPicPr>
            <a:picLocks noChangeAspect="1" noChangeArrowheads="1"/>
          </p:cNvPicPr>
          <p:nvPr/>
        </p:nvPicPr>
        <p:blipFill rotWithShape="1">
          <a:blip r:embed="rId2">
            <a:extLst>
              <a:ext uri="{28A0092B-C50C-407E-A947-70E740481C1C}">
                <a14:useLocalDpi xmlns:a14="http://schemas.microsoft.com/office/drawing/2010/main" val="0"/>
              </a:ext>
            </a:extLst>
          </a:blip>
          <a:srcRect l="8391" t="12701" r="5985" b="10687"/>
          <a:stretch/>
        </p:blipFill>
        <p:spPr bwMode="auto">
          <a:xfrm>
            <a:off x="2543605" y="26031"/>
            <a:ext cx="7006539" cy="6647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03992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標題 1" hidden="1"/>
          <p:cNvSpPr>
            <a:spLocks noGrp="1"/>
          </p:cNvSpPr>
          <p:nvPr>
            <p:ph type="title"/>
          </p:nvPr>
        </p:nvSpPr>
        <p:spPr/>
        <p:txBody>
          <a:bodyPr/>
          <a:lstStyle/>
          <a:p>
            <a:endParaRPr lang="zh-TW" altLang="en-US"/>
          </a:p>
        </p:txBody>
      </p:sp>
      <p:pic>
        <p:nvPicPr>
          <p:cNvPr id="3" name="圖片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56218836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標題 1" hidden="1"/>
          <p:cNvSpPr>
            <a:spLocks noGrp="1"/>
          </p:cNvSpPr>
          <p:nvPr>
            <p:ph type="title"/>
          </p:nvPr>
        </p:nvSpPr>
        <p:spPr/>
        <p:txBody>
          <a:bodyPr/>
          <a:lstStyle/>
          <a:p>
            <a:pPr algn="ctr" eaLnBrk="1" hangingPunct="1"/>
            <a:r>
              <a:rPr lang="en-US" altLang="zh-TW" sz="4000" smtClean="0">
                <a:solidFill>
                  <a:srgbClr val="002060"/>
                </a:solidFill>
                <a:latin typeface="Calibri Light" panose="020F0302020204030204" pitchFamily="34" charset="0"/>
              </a:rPr>
              <a:t>	 	</a:t>
            </a:r>
            <a:br>
              <a:rPr lang="en-US" altLang="zh-TW" sz="4000" smtClean="0">
                <a:solidFill>
                  <a:srgbClr val="002060"/>
                </a:solidFill>
                <a:latin typeface="Calibri Light" panose="020F0302020204030204" pitchFamily="34" charset="0"/>
              </a:rPr>
            </a:br>
            <a:r>
              <a:rPr lang="en-US" altLang="zh-TW" sz="4000" smtClean="0">
                <a:solidFill>
                  <a:srgbClr val="002060"/>
                </a:solidFill>
                <a:latin typeface="Calibri Light" panose="020F0302020204030204" pitchFamily="34" charset="0"/>
              </a:rPr>
              <a:t>	</a:t>
            </a:r>
            <a:r>
              <a:rPr lang="zh-TW" altLang="en-US" sz="4000" smtClean="0">
                <a:solidFill>
                  <a:srgbClr val="002060"/>
                </a:solidFill>
                <a:latin typeface="Calibri Light" panose="020F0302020204030204" pitchFamily="34" charset="0"/>
              </a:rPr>
              <a:t>     管理端</a:t>
            </a:r>
            <a:r>
              <a:rPr lang="en-US" altLang="zh-TW" sz="2800" smtClean="0">
                <a:solidFill>
                  <a:srgbClr val="002060"/>
                </a:solidFill>
                <a:latin typeface="Calibri Light" panose="020F0302020204030204" pitchFamily="34" charset="0"/>
              </a:rPr>
              <a:t>(</a:t>
            </a:r>
            <a:r>
              <a:rPr lang="zh-TW" altLang="en-US" sz="2800" smtClean="0">
                <a:solidFill>
                  <a:srgbClr val="002060"/>
                </a:solidFill>
                <a:latin typeface="Calibri Light" panose="020F0302020204030204" pitchFamily="34" charset="0"/>
              </a:rPr>
              <a:t>分區</a:t>
            </a:r>
            <a:r>
              <a:rPr lang="en-US" altLang="zh-TW" sz="2800" smtClean="0">
                <a:solidFill>
                  <a:srgbClr val="002060"/>
                </a:solidFill>
                <a:latin typeface="Calibri Light" panose="020F0302020204030204" pitchFamily="34" charset="0"/>
              </a:rPr>
              <a:t>)</a:t>
            </a:r>
            <a:r>
              <a:rPr lang="en-US" altLang="zh-TW" sz="4000" smtClean="0">
                <a:solidFill>
                  <a:srgbClr val="002060"/>
                </a:solidFill>
                <a:latin typeface="Calibri Light" panose="020F0302020204030204" pitchFamily="34" charset="0"/>
              </a:rPr>
              <a:t>	</a:t>
            </a:r>
            <a:r>
              <a:rPr lang="zh-TW" altLang="en-US" sz="4000" smtClean="0">
                <a:solidFill>
                  <a:srgbClr val="002060"/>
                </a:solidFill>
                <a:latin typeface="Calibri Light" panose="020F0302020204030204" pitchFamily="34" charset="0"/>
              </a:rPr>
              <a:t>  學校端</a:t>
            </a:r>
            <a:r>
              <a:rPr lang="en-US" altLang="zh-TW" sz="4000" smtClean="0">
                <a:solidFill>
                  <a:srgbClr val="002060"/>
                </a:solidFill>
                <a:latin typeface="Calibri Light" panose="020F0302020204030204" pitchFamily="34" charset="0"/>
              </a:rPr>
              <a:t>		</a:t>
            </a:r>
            <a:r>
              <a:rPr lang="zh-TW" altLang="en-US" sz="4000" smtClean="0">
                <a:solidFill>
                  <a:srgbClr val="002060"/>
                </a:solidFill>
                <a:latin typeface="Calibri Light" panose="020F0302020204030204" pitchFamily="34" charset="0"/>
              </a:rPr>
              <a:t>專業人員端</a:t>
            </a:r>
            <a:endParaRPr lang="zh-TW" altLang="en-US" sz="4000" smtClean="0">
              <a:solidFill>
                <a:srgbClr val="002060"/>
              </a:solidFill>
            </a:endParaRPr>
          </a:p>
        </p:txBody>
      </p:sp>
      <p:pic>
        <p:nvPicPr>
          <p:cNvPr id="3" name="圖片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27726170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標題 1" hidden="1"/>
          <p:cNvSpPr>
            <a:spLocks noGrp="1"/>
          </p:cNvSpPr>
          <p:nvPr>
            <p:ph type="title"/>
          </p:nvPr>
        </p:nvSpPr>
        <p:spPr/>
        <p:txBody>
          <a:bodyPr/>
          <a:lstStyle/>
          <a:p>
            <a:pPr eaLnBrk="1" hangingPunct="1"/>
            <a:r>
              <a:rPr lang="en-US" altLang="zh-TW" sz="4000" smtClean="0">
                <a:solidFill>
                  <a:srgbClr val="0070C0"/>
                </a:solidFill>
                <a:latin typeface="Arial Black" panose="020B0A04020102020204" pitchFamily="34" charset="0"/>
              </a:rPr>
              <a:t>A4</a:t>
            </a:r>
            <a:r>
              <a:rPr lang="zh-TW" altLang="en-US" sz="4000" smtClean="0">
                <a:solidFill>
                  <a:srgbClr val="7030A0"/>
                </a:solidFill>
                <a:latin typeface="Bodoni MT Black" panose="02070A03080606020203" pitchFamily="18" charset="0"/>
              </a:rPr>
              <a:t> </a:t>
            </a:r>
            <a:r>
              <a:rPr lang="zh-TW" altLang="en-US" sz="4000" smtClean="0">
                <a:latin typeface="Bodoni MT Black" panose="02070A03080606020203" pitchFamily="18" charset="0"/>
              </a:rPr>
              <a:t>填寫績效評估與查核</a:t>
            </a:r>
            <a:endParaRPr lang="zh-TW" altLang="en-US" sz="2400" b="1" smtClean="0"/>
          </a:p>
        </p:txBody>
      </p:sp>
      <p:pic>
        <p:nvPicPr>
          <p:cNvPr id="3" name="圖片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233391664"/>
      </p:ext>
    </p:extLst>
  </p:cSld>
  <p:clrMapOvr>
    <a:masterClrMapping/>
  </p:clrMapOvr>
  <p:transition spd="slow"/>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標題 1" hidden="1"/>
          <p:cNvSpPr>
            <a:spLocks noGrp="1"/>
          </p:cNvSpPr>
          <p:nvPr>
            <p:ph type="title"/>
          </p:nvPr>
        </p:nvSpPr>
        <p:spPr/>
        <p:txBody>
          <a:bodyPr/>
          <a:lstStyle/>
          <a:p>
            <a:pPr eaLnBrk="1" fontAlgn="auto" hangingPunct="1">
              <a:lnSpc>
                <a:spcPct val="100000"/>
              </a:lnSpc>
              <a:spcAft>
                <a:spcPts val="0"/>
              </a:spcAft>
              <a:defRPr/>
            </a:pPr>
            <a:r>
              <a:rPr lang="en-US" altLang="zh-TW" sz="4000" smtClean="0">
                <a:solidFill>
                  <a:srgbClr val="0070C0"/>
                </a:solidFill>
                <a:latin typeface="Arial Black" panose="020B0A04020102020204" pitchFamily="34" charset="0"/>
              </a:rPr>
              <a:t>A4-1</a:t>
            </a:r>
            <a:r>
              <a:rPr lang="zh-TW" altLang="en-US" sz="4000" smtClean="0">
                <a:solidFill>
                  <a:schemeClr val="accent5"/>
                </a:solidFill>
                <a:latin typeface="Arial Black" panose="020B0A04020102020204" pitchFamily="34" charset="0"/>
              </a:rPr>
              <a:t> </a:t>
            </a:r>
            <a:r>
              <a:rPr lang="zh-TW" altLang="en-US" sz="4000" smtClean="0"/>
              <a:t>填寫績效評估</a:t>
            </a:r>
            <a:r>
              <a:rPr lang="en-US" altLang="zh-TW" sz="4000" smtClean="0"/>
              <a:t>(</a:t>
            </a:r>
            <a:r>
              <a:rPr lang="zh-TW" altLang="en-US" sz="4000" smtClean="0"/>
              <a:t>學校</a:t>
            </a:r>
            <a:r>
              <a:rPr lang="en-US" altLang="zh-TW" sz="4000" smtClean="0"/>
              <a:t>)</a:t>
            </a:r>
            <a:endParaRPr lang="zh-TW" altLang="en-US" sz="4000" b="1" dirty="0"/>
          </a:p>
        </p:txBody>
      </p:sp>
      <p:pic>
        <p:nvPicPr>
          <p:cNvPr id="3" name="圖片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13876708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標題 1" hidden="1"/>
          <p:cNvSpPr>
            <a:spLocks noGrp="1"/>
          </p:cNvSpPr>
          <p:nvPr>
            <p:ph type="title"/>
          </p:nvPr>
        </p:nvSpPr>
        <p:spPr/>
        <p:txBody>
          <a:bodyPr/>
          <a:lstStyle/>
          <a:p>
            <a:pPr eaLnBrk="1" fontAlgn="auto" hangingPunct="1">
              <a:spcAft>
                <a:spcPts val="0"/>
              </a:spcAft>
              <a:defRPr/>
            </a:pPr>
            <a:r>
              <a:rPr lang="en-US" altLang="zh-TW" sz="4000" smtClean="0">
                <a:solidFill>
                  <a:srgbClr val="0070C0"/>
                </a:solidFill>
                <a:latin typeface="Arial Black" panose="020B0A04020102020204" pitchFamily="34" charset="0"/>
              </a:rPr>
              <a:t>A4-1</a:t>
            </a:r>
            <a:r>
              <a:rPr lang="zh-TW" altLang="en-US" sz="4000" smtClean="0">
                <a:solidFill>
                  <a:schemeClr val="accent5"/>
                </a:solidFill>
                <a:latin typeface="Arial Black" panose="020B0A04020102020204" pitchFamily="34" charset="0"/>
              </a:rPr>
              <a:t> </a:t>
            </a:r>
            <a:r>
              <a:rPr lang="zh-TW" altLang="en-US" sz="4000" smtClean="0"/>
              <a:t>填寫績效評估</a:t>
            </a:r>
            <a:r>
              <a:rPr lang="en-US" altLang="zh-TW" sz="4000" smtClean="0"/>
              <a:t>(</a:t>
            </a:r>
            <a:r>
              <a:rPr lang="zh-TW" altLang="en-US" sz="4000" smtClean="0"/>
              <a:t>專業人員</a:t>
            </a:r>
            <a:r>
              <a:rPr lang="en-US" altLang="zh-TW" sz="4000" smtClean="0"/>
              <a:t>)</a:t>
            </a:r>
            <a:endParaRPr lang="zh-TW" altLang="en-US" sz="2400" b="1" dirty="0"/>
          </a:p>
        </p:txBody>
      </p:sp>
      <p:pic>
        <p:nvPicPr>
          <p:cNvPr id="3" name="圖片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831180872"/>
      </p:ext>
    </p:extLst>
  </p:cSld>
  <p:clrMapOvr>
    <a:masterClrMapping/>
  </p:clrMapOvr>
  <p:transition spd="slow"/>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標題 1" hidden="1"/>
          <p:cNvSpPr>
            <a:spLocks noGrp="1"/>
          </p:cNvSpPr>
          <p:nvPr>
            <p:ph type="title"/>
          </p:nvPr>
        </p:nvSpPr>
        <p:spPr/>
        <p:txBody>
          <a:bodyPr/>
          <a:lstStyle/>
          <a:p>
            <a:pPr eaLnBrk="1" hangingPunct="1"/>
            <a:r>
              <a:rPr lang="en-US" altLang="zh-TW" sz="4000" smtClean="0">
                <a:solidFill>
                  <a:srgbClr val="0070C0"/>
                </a:solidFill>
                <a:latin typeface="Arial Black" panose="020B0A04020102020204" pitchFamily="34" charset="0"/>
              </a:rPr>
              <a:t>A4-3</a:t>
            </a:r>
            <a:r>
              <a:rPr lang="zh-TW" altLang="en-US" sz="4000" smtClean="0">
                <a:solidFill>
                  <a:srgbClr val="7030A0"/>
                </a:solidFill>
                <a:latin typeface="Bodoni MT Black" panose="02070A03080606020203" pitchFamily="18" charset="0"/>
              </a:rPr>
              <a:t> </a:t>
            </a:r>
            <a:r>
              <a:rPr lang="zh-TW" altLang="en-US" sz="4000" smtClean="0"/>
              <a:t>查核績效評估</a:t>
            </a:r>
            <a:r>
              <a:rPr lang="en-US" altLang="zh-TW" sz="4000" smtClean="0"/>
              <a:t>-</a:t>
            </a:r>
            <a:r>
              <a:rPr lang="zh-TW" altLang="en-US" sz="4000" smtClean="0"/>
              <a:t>學校填寫</a:t>
            </a:r>
            <a:endParaRPr lang="zh-TW" altLang="en-US" sz="2400" b="1" smtClean="0"/>
          </a:p>
        </p:txBody>
      </p:sp>
      <p:pic>
        <p:nvPicPr>
          <p:cNvPr id="3" name="圖片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49590874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標題 1" hidden="1"/>
          <p:cNvSpPr>
            <a:spLocks noGrp="1"/>
          </p:cNvSpPr>
          <p:nvPr>
            <p:ph type="title"/>
          </p:nvPr>
        </p:nvSpPr>
        <p:spPr/>
        <p:txBody>
          <a:bodyPr/>
          <a:lstStyle/>
          <a:p>
            <a:pPr eaLnBrk="1" hangingPunct="1"/>
            <a:r>
              <a:rPr lang="en-US" altLang="zh-TW" sz="4000" smtClean="0">
                <a:solidFill>
                  <a:srgbClr val="0070C0"/>
                </a:solidFill>
                <a:latin typeface="Arial Black" panose="020B0A04020102020204" pitchFamily="34" charset="0"/>
              </a:rPr>
              <a:t>A4-3</a:t>
            </a:r>
            <a:r>
              <a:rPr lang="zh-TW" altLang="en-US" sz="4000" smtClean="0">
                <a:solidFill>
                  <a:srgbClr val="7030A0"/>
                </a:solidFill>
                <a:latin typeface="Bodoni MT Black" panose="02070A03080606020203" pitchFamily="18" charset="0"/>
              </a:rPr>
              <a:t> </a:t>
            </a:r>
            <a:r>
              <a:rPr lang="zh-TW" altLang="en-US" sz="4000" smtClean="0"/>
              <a:t>查核績效評估</a:t>
            </a:r>
            <a:r>
              <a:rPr lang="en-US" altLang="zh-TW" sz="4000" smtClean="0"/>
              <a:t>-</a:t>
            </a:r>
            <a:r>
              <a:rPr lang="zh-TW" altLang="en-US" sz="4000" smtClean="0"/>
              <a:t>專業人員填寫</a:t>
            </a:r>
            <a:endParaRPr lang="zh-TW" altLang="en-US" sz="2400" b="1" smtClean="0"/>
          </a:p>
        </p:txBody>
      </p:sp>
      <p:pic>
        <p:nvPicPr>
          <p:cNvPr id="3" name="圖片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47830210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標題 1" hidden="1"/>
          <p:cNvSpPr>
            <a:spLocks noGrp="1"/>
          </p:cNvSpPr>
          <p:nvPr>
            <p:ph type="title"/>
          </p:nvPr>
        </p:nvSpPr>
        <p:spPr/>
        <p:txBody>
          <a:bodyPr/>
          <a:lstStyle/>
          <a:p>
            <a:pPr eaLnBrk="1" hangingPunct="1"/>
            <a:r>
              <a:rPr lang="en-US" altLang="zh-TW" sz="4000" smtClean="0">
                <a:solidFill>
                  <a:srgbClr val="0070C0"/>
                </a:solidFill>
                <a:latin typeface="Arial Black" panose="020B0A04020102020204" pitchFamily="34" charset="0"/>
              </a:rPr>
              <a:t>A4-4</a:t>
            </a:r>
            <a:r>
              <a:rPr lang="zh-TW" altLang="en-US" sz="4000" smtClean="0">
                <a:solidFill>
                  <a:srgbClr val="7030A0"/>
                </a:solidFill>
                <a:latin typeface="Bodoni MT Black" panose="02070A03080606020203" pitchFamily="18" charset="0"/>
              </a:rPr>
              <a:t> </a:t>
            </a:r>
            <a:r>
              <a:rPr lang="zh-TW" altLang="en-US" sz="4000" smtClean="0"/>
              <a:t>專業申請總覽</a:t>
            </a:r>
            <a:endParaRPr lang="zh-TW" altLang="en-US" sz="2400" b="1" smtClean="0"/>
          </a:p>
        </p:txBody>
      </p:sp>
      <p:pic>
        <p:nvPicPr>
          <p:cNvPr id="3" name="圖片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87955424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p:cNvSpPr txBox="1"/>
          <p:nvPr/>
        </p:nvSpPr>
        <p:spPr>
          <a:xfrm>
            <a:off x="1055440" y="225514"/>
            <a:ext cx="10225136" cy="523220"/>
          </a:xfrm>
          <a:prstGeom prst="rect">
            <a:avLst/>
          </a:prstGeom>
          <a:noFill/>
        </p:spPr>
        <p:txBody>
          <a:bodyPr wrap="square" rtlCol="0">
            <a:spAutoFit/>
          </a:bodyPr>
          <a:lstStyle/>
          <a:p>
            <a:pPr algn="ctr"/>
            <a:r>
              <a:rPr lang="zh-TW" altLang="en-US" sz="2800" dirty="0" smtClean="0">
                <a:solidFill>
                  <a:prstClr val="black"/>
                </a:solidFill>
                <a:latin typeface="標楷體" panose="03000509000000000000" pitchFamily="65" charset="-120"/>
                <a:ea typeface="標楷體" panose="03000509000000000000" pitchFamily="65" charset="-120"/>
              </a:rPr>
              <a:t>四</a:t>
            </a:r>
            <a:r>
              <a:rPr lang="zh-TW" altLang="en-US" sz="2800" dirty="0">
                <a:solidFill>
                  <a:prstClr val="black"/>
                </a:solidFill>
                <a:latin typeface="標楷體" panose="03000509000000000000" pitchFamily="65" charset="-120"/>
                <a:ea typeface="標楷體" panose="03000509000000000000" pitchFamily="65" charset="-120"/>
              </a:rPr>
              <a:t>、教育部國民及學前教育署相關專業服務中心分區</a:t>
            </a:r>
            <a:r>
              <a:rPr lang="zh-TW" altLang="en-US" sz="2800" dirty="0" smtClean="0">
                <a:solidFill>
                  <a:prstClr val="black"/>
                </a:solidFill>
                <a:latin typeface="標楷體" panose="03000509000000000000" pitchFamily="65" charset="-120"/>
                <a:ea typeface="標楷體" panose="03000509000000000000" pitchFamily="65" charset="-120"/>
              </a:rPr>
              <a:t>通訊錄</a:t>
            </a:r>
            <a:endParaRPr lang="zh-TW" altLang="en-US" sz="2800" dirty="0">
              <a:solidFill>
                <a:prstClr val="black"/>
              </a:solidFill>
              <a:latin typeface="標楷體" panose="03000509000000000000" pitchFamily="65" charset="-120"/>
              <a:ea typeface="標楷體" panose="03000509000000000000" pitchFamily="65" charset="-120"/>
            </a:endParaRPr>
          </a:p>
        </p:txBody>
      </p:sp>
      <p:graphicFrame>
        <p:nvGraphicFramePr>
          <p:cNvPr id="2" name="表格 1"/>
          <p:cNvGraphicFramePr>
            <a:graphicFrameLocks noGrp="1"/>
          </p:cNvGraphicFramePr>
          <p:nvPr>
            <p:extLst>
              <p:ext uri="{D42A27DB-BD31-4B8C-83A1-F6EECF244321}">
                <p14:modId xmlns:p14="http://schemas.microsoft.com/office/powerpoint/2010/main" val="959009001"/>
              </p:ext>
            </p:extLst>
          </p:nvPr>
        </p:nvGraphicFramePr>
        <p:xfrm>
          <a:off x="1055440" y="836712"/>
          <a:ext cx="10369152" cy="5760636"/>
        </p:xfrm>
        <a:graphic>
          <a:graphicData uri="http://schemas.openxmlformats.org/drawingml/2006/table">
            <a:tbl>
              <a:tblPr firstRow="1" firstCol="1" bandRow="1"/>
              <a:tblGrid>
                <a:gridCol w="1824203"/>
                <a:gridCol w="3264363"/>
                <a:gridCol w="3072341"/>
                <a:gridCol w="2208245"/>
              </a:tblGrid>
              <a:tr h="411474">
                <a:tc>
                  <a:txBody>
                    <a:bodyPr/>
                    <a:lstStyle/>
                    <a:p>
                      <a:pPr algn="ctr">
                        <a:spcAft>
                          <a:spcPts val="0"/>
                        </a:spcAft>
                        <a:tabLst>
                          <a:tab pos="990600" algn="l"/>
                        </a:tabLst>
                      </a:pPr>
                      <a:r>
                        <a:rPr lang="zh-TW" sz="1200" kern="100" dirty="0">
                          <a:effectLst/>
                          <a:latin typeface="標楷體" panose="03000509000000000000" pitchFamily="65" charset="-120"/>
                          <a:ea typeface="標楷體" panose="03000509000000000000" pitchFamily="65" charset="-120"/>
                          <a:cs typeface="Times New Roman"/>
                        </a:rPr>
                        <a:t>作業區</a:t>
                      </a:r>
                    </a:p>
                  </a:txBody>
                  <a:tcPr marL="58912" marR="589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spcAft>
                          <a:spcPts val="0"/>
                        </a:spcAft>
                        <a:tabLst>
                          <a:tab pos="990600" algn="l"/>
                        </a:tabLst>
                      </a:pPr>
                      <a:r>
                        <a:rPr lang="zh-TW" sz="1200" kern="100" dirty="0">
                          <a:effectLst/>
                          <a:latin typeface="標楷體" panose="03000509000000000000" pitchFamily="65" charset="-120"/>
                          <a:ea typeface="標楷體" panose="03000509000000000000" pitchFamily="65" charset="-120"/>
                          <a:cs typeface="Times New Roman"/>
                        </a:rPr>
                        <a:t>分區協辦學校</a:t>
                      </a:r>
                    </a:p>
                  </a:txBody>
                  <a:tcPr marL="58912" marR="589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spcAft>
                          <a:spcPts val="0"/>
                        </a:spcAft>
                        <a:tabLst>
                          <a:tab pos="990600" algn="l"/>
                        </a:tabLst>
                      </a:pPr>
                      <a:r>
                        <a:rPr lang="zh-TW" sz="1200" kern="100" dirty="0">
                          <a:effectLst/>
                          <a:latin typeface="標楷體" panose="03000509000000000000" pitchFamily="65" charset="-120"/>
                          <a:ea typeface="標楷體" panose="03000509000000000000" pitchFamily="65" charset="-120"/>
                          <a:cs typeface="Times New Roman"/>
                        </a:rPr>
                        <a:t>負責縣市</a:t>
                      </a:r>
                    </a:p>
                  </a:txBody>
                  <a:tcPr marL="58912" marR="589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spcAft>
                          <a:spcPts val="0"/>
                        </a:spcAft>
                        <a:tabLst>
                          <a:tab pos="990600" algn="l"/>
                        </a:tabLst>
                      </a:pPr>
                      <a:r>
                        <a:rPr lang="zh-TW" sz="1200" kern="100">
                          <a:effectLst/>
                          <a:latin typeface="標楷體" panose="03000509000000000000" pitchFamily="65" charset="-120"/>
                          <a:ea typeface="標楷體" panose="03000509000000000000" pitchFamily="65" charset="-120"/>
                          <a:cs typeface="Times New Roman"/>
                        </a:rPr>
                        <a:t>聯絡電話</a:t>
                      </a:r>
                    </a:p>
                  </a:txBody>
                  <a:tcPr marL="58912" marR="589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r>
              <a:tr h="411474">
                <a:tc>
                  <a:txBody>
                    <a:bodyPr/>
                    <a:lstStyle/>
                    <a:p>
                      <a:pPr algn="ctr">
                        <a:spcAft>
                          <a:spcPts val="0"/>
                        </a:spcAft>
                      </a:pPr>
                      <a:r>
                        <a:rPr lang="zh-TW" sz="1200" kern="100" dirty="0">
                          <a:effectLst/>
                          <a:latin typeface="標楷體" panose="03000509000000000000" pitchFamily="65" charset="-120"/>
                          <a:ea typeface="標楷體" panose="03000509000000000000" pitchFamily="65" charset="-120"/>
                          <a:cs typeface="Times New Roman"/>
                        </a:rPr>
                        <a:t>基北金馬區</a:t>
                      </a:r>
                    </a:p>
                  </a:txBody>
                  <a:tcPr marL="58912" marR="589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200" kern="100" dirty="0">
                          <a:effectLst/>
                          <a:latin typeface="標楷體" panose="03000509000000000000" pitchFamily="65" charset="-120"/>
                          <a:ea typeface="標楷體" panose="03000509000000000000" pitchFamily="65" charset="-120"/>
                          <a:cs typeface="Times New Roman"/>
                        </a:rPr>
                        <a:t>國立基隆特殊教育學校</a:t>
                      </a:r>
                    </a:p>
                  </a:txBody>
                  <a:tcPr marL="58912" marR="589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200" kern="100" dirty="0">
                          <a:effectLst/>
                          <a:latin typeface="標楷體" panose="03000509000000000000" pitchFamily="65" charset="-120"/>
                          <a:ea typeface="標楷體" panose="03000509000000000000" pitchFamily="65" charset="-120"/>
                          <a:cs typeface="標楷體"/>
                        </a:rPr>
                        <a:t>基隆市</a:t>
                      </a:r>
                      <a:r>
                        <a:rPr lang="en-US" sz="1200" kern="100" dirty="0">
                          <a:effectLst/>
                          <a:latin typeface="標楷體" panose="03000509000000000000" pitchFamily="65" charset="-120"/>
                          <a:ea typeface="標楷體" panose="03000509000000000000" pitchFamily="65" charset="-120"/>
                          <a:cs typeface="標楷體"/>
                        </a:rPr>
                        <a:t>/</a:t>
                      </a:r>
                      <a:r>
                        <a:rPr lang="zh-TW" sz="1200" kern="100" dirty="0">
                          <a:effectLst/>
                          <a:latin typeface="標楷體" panose="03000509000000000000" pitchFamily="65" charset="-120"/>
                          <a:ea typeface="標楷體" panose="03000509000000000000" pitchFamily="65" charset="-120"/>
                          <a:cs typeface="標楷體"/>
                        </a:rPr>
                        <a:t>金門縣</a:t>
                      </a:r>
                      <a:r>
                        <a:rPr lang="en-US" sz="1200" kern="100" dirty="0" smtClean="0">
                          <a:effectLst/>
                          <a:latin typeface="標楷體" panose="03000509000000000000" pitchFamily="65" charset="-120"/>
                          <a:ea typeface="標楷體" panose="03000509000000000000" pitchFamily="65" charset="-120"/>
                          <a:cs typeface="標楷體"/>
                        </a:rPr>
                        <a:t>/</a:t>
                      </a:r>
                      <a:r>
                        <a:rPr lang="zh-TW" sz="1200" kern="100" dirty="0" smtClean="0">
                          <a:effectLst/>
                          <a:latin typeface="標楷體" panose="03000509000000000000" pitchFamily="65" charset="-120"/>
                          <a:ea typeface="標楷體" panose="03000509000000000000" pitchFamily="65" charset="-120"/>
                          <a:cs typeface="標楷體"/>
                        </a:rPr>
                        <a:t>連江縣</a:t>
                      </a:r>
                      <a:r>
                        <a:rPr lang="en-US" sz="1200" kern="100" dirty="0">
                          <a:effectLst/>
                          <a:latin typeface="標楷體" panose="03000509000000000000" pitchFamily="65" charset="-120"/>
                          <a:ea typeface="標楷體" panose="03000509000000000000" pitchFamily="65" charset="-120"/>
                          <a:cs typeface="標楷體"/>
                        </a:rPr>
                        <a:t>/</a:t>
                      </a:r>
                      <a:r>
                        <a:rPr lang="zh-TW" sz="1200" kern="100" dirty="0">
                          <a:effectLst/>
                          <a:latin typeface="標楷體" panose="03000509000000000000" pitchFamily="65" charset="-120"/>
                          <a:ea typeface="標楷體" panose="03000509000000000000" pitchFamily="65" charset="-120"/>
                          <a:cs typeface="標楷體"/>
                        </a:rPr>
                        <a:t>臺北市</a:t>
                      </a:r>
                      <a:endParaRPr lang="zh-TW" sz="1200" kern="100" dirty="0">
                        <a:effectLst/>
                        <a:latin typeface="標楷體" panose="03000509000000000000" pitchFamily="65" charset="-120"/>
                        <a:ea typeface="標楷體" panose="03000509000000000000" pitchFamily="65" charset="-120"/>
                        <a:cs typeface="Times New Roman"/>
                      </a:endParaRPr>
                    </a:p>
                  </a:txBody>
                  <a:tcPr marL="58912" marR="589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spcAft>
                          <a:spcPts val="0"/>
                        </a:spcAft>
                      </a:pPr>
                      <a:r>
                        <a:rPr lang="en-US" sz="1200" kern="100" dirty="0">
                          <a:effectLst/>
                          <a:latin typeface="標楷體"/>
                          <a:ea typeface="新細明體"/>
                          <a:cs typeface="標楷體"/>
                        </a:rPr>
                        <a:t>(</a:t>
                      </a:r>
                      <a:r>
                        <a:rPr lang="en-US" sz="1200" kern="100" dirty="0" smtClean="0">
                          <a:effectLst/>
                          <a:latin typeface="標楷體"/>
                          <a:ea typeface="新細明體"/>
                          <a:cs typeface="標楷體"/>
                        </a:rPr>
                        <a:t>02)2452-6332#31</a:t>
                      </a:r>
                      <a:r>
                        <a:rPr lang="en-US" altLang="zh-TW" sz="1200" kern="100" dirty="0" smtClean="0">
                          <a:effectLst/>
                          <a:latin typeface="標楷體"/>
                          <a:ea typeface="新細明體"/>
                          <a:cs typeface="標楷體"/>
                        </a:rPr>
                        <a:t>7</a:t>
                      </a:r>
                      <a:endParaRPr lang="zh-TW" sz="1400" kern="100" dirty="0">
                        <a:effectLst/>
                        <a:latin typeface="Calibri"/>
                        <a:ea typeface="新細明體"/>
                        <a:cs typeface="Times New Roman"/>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1474">
                <a:tc>
                  <a:txBody>
                    <a:bodyPr/>
                    <a:lstStyle/>
                    <a:p>
                      <a:pPr algn="ctr">
                        <a:spcAft>
                          <a:spcPts val="0"/>
                        </a:spcAft>
                      </a:pPr>
                      <a:r>
                        <a:rPr lang="zh-TW" sz="1200" kern="100" dirty="0">
                          <a:effectLst/>
                          <a:latin typeface="標楷體" panose="03000509000000000000" pitchFamily="65" charset="-120"/>
                          <a:ea typeface="標楷體" panose="03000509000000000000" pitchFamily="65" charset="-120"/>
                          <a:cs typeface="Times New Roman"/>
                        </a:rPr>
                        <a:t>新竹區</a:t>
                      </a:r>
                    </a:p>
                  </a:txBody>
                  <a:tcPr marL="58912" marR="589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200" kern="100" dirty="0">
                          <a:effectLst/>
                          <a:latin typeface="標楷體" panose="03000509000000000000" pitchFamily="65" charset="-120"/>
                          <a:ea typeface="標楷體" panose="03000509000000000000" pitchFamily="65" charset="-120"/>
                          <a:cs typeface="Times New Roman"/>
                        </a:rPr>
                        <a:t>國立新竹特殊教育學校</a:t>
                      </a:r>
                    </a:p>
                  </a:txBody>
                  <a:tcPr marL="58912" marR="589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200" kern="100" dirty="0">
                          <a:effectLst/>
                          <a:latin typeface="標楷體" panose="03000509000000000000" pitchFamily="65" charset="-120"/>
                          <a:ea typeface="標楷體" panose="03000509000000000000" pitchFamily="65" charset="-120"/>
                          <a:cs typeface="標楷體"/>
                        </a:rPr>
                        <a:t>新北市</a:t>
                      </a:r>
                      <a:r>
                        <a:rPr lang="en-US" sz="1200" kern="100" dirty="0">
                          <a:effectLst/>
                          <a:latin typeface="標楷體" panose="03000509000000000000" pitchFamily="65" charset="-120"/>
                          <a:ea typeface="標楷體" panose="03000509000000000000" pitchFamily="65" charset="-120"/>
                          <a:cs typeface="標楷體"/>
                        </a:rPr>
                        <a:t>/</a:t>
                      </a:r>
                      <a:r>
                        <a:rPr lang="zh-TW" sz="1200" kern="100" dirty="0">
                          <a:effectLst/>
                          <a:latin typeface="標楷體" panose="03000509000000000000" pitchFamily="65" charset="-120"/>
                          <a:ea typeface="標楷體" panose="03000509000000000000" pitchFamily="65" charset="-120"/>
                          <a:cs typeface="標楷體"/>
                        </a:rPr>
                        <a:t>新竹縣</a:t>
                      </a:r>
                      <a:r>
                        <a:rPr lang="en-US" sz="1200" kern="100" dirty="0" smtClean="0">
                          <a:effectLst/>
                          <a:latin typeface="標楷體" panose="03000509000000000000" pitchFamily="65" charset="-120"/>
                          <a:ea typeface="標楷體" panose="03000509000000000000" pitchFamily="65" charset="-120"/>
                          <a:cs typeface="標楷體"/>
                        </a:rPr>
                        <a:t>/</a:t>
                      </a:r>
                      <a:r>
                        <a:rPr lang="zh-TW" sz="1200" kern="100" dirty="0" smtClean="0">
                          <a:effectLst/>
                          <a:latin typeface="標楷體" panose="03000509000000000000" pitchFamily="65" charset="-120"/>
                          <a:ea typeface="標楷體" panose="03000509000000000000" pitchFamily="65" charset="-120"/>
                          <a:cs typeface="標楷體"/>
                        </a:rPr>
                        <a:t>新竹市</a:t>
                      </a:r>
                      <a:r>
                        <a:rPr lang="en-US" sz="1200" kern="100" dirty="0">
                          <a:effectLst/>
                          <a:latin typeface="標楷體" panose="03000509000000000000" pitchFamily="65" charset="-120"/>
                          <a:ea typeface="標楷體" panose="03000509000000000000" pitchFamily="65" charset="-120"/>
                          <a:cs typeface="標楷體"/>
                        </a:rPr>
                        <a:t>/</a:t>
                      </a:r>
                      <a:r>
                        <a:rPr lang="zh-TW" sz="1200" kern="100" dirty="0">
                          <a:effectLst/>
                          <a:latin typeface="標楷體" panose="03000509000000000000" pitchFamily="65" charset="-120"/>
                          <a:ea typeface="標楷體" panose="03000509000000000000" pitchFamily="65" charset="-120"/>
                          <a:cs typeface="標楷體"/>
                        </a:rPr>
                        <a:t>桃園市</a:t>
                      </a:r>
                      <a:endParaRPr lang="zh-TW" sz="1200" kern="100" dirty="0">
                        <a:effectLst/>
                        <a:latin typeface="標楷體" panose="03000509000000000000" pitchFamily="65" charset="-120"/>
                        <a:ea typeface="標楷體" panose="03000509000000000000" pitchFamily="65" charset="-120"/>
                        <a:cs typeface="Times New Roman"/>
                      </a:endParaRPr>
                    </a:p>
                  </a:txBody>
                  <a:tcPr marL="58912" marR="589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spcAft>
                          <a:spcPts val="0"/>
                        </a:spcAft>
                      </a:pPr>
                      <a:r>
                        <a:rPr lang="en-US" sz="1200" kern="100" dirty="0">
                          <a:effectLst/>
                          <a:latin typeface="標楷體"/>
                          <a:ea typeface="新細明體"/>
                          <a:cs typeface="Arial"/>
                        </a:rPr>
                        <a:t>(03)667-6639#258</a:t>
                      </a:r>
                      <a:endParaRPr lang="zh-TW" sz="1400" kern="100" dirty="0">
                        <a:effectLst/>
                        <a:latin typeface="Calibri"/>
                        <a:ea typeface="新細明體"/>
                        <a:cs typeface="Times New Roman"/>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1474">
                <a:tc>
                  <a:txBody>
                    <a:bodyPr/>
                    <a:lstStyle/>
                    <a:p>
                      <a:pPr algn="ctr">
                        <a:spcAft>
                          <a:spcPts val="0"/>
                        </a:spcAft>
                      </a:pPr>
                      <a:r>
                        <a:rPr lang="zh-TW" sz="1200" kern="100" dirty="0">
                          <a:effectLst/>
                          <a:latin typeface="標楷體" panose="03000509000000000000" pitchFamily="65" charset="-120"/>
                          <a:ea typeface="標楷體" panose="03000509000000000000" pitchFamily="65" charset="-120"/>
                          <a:cs typeface="Times New Roman"/>
                        </a:rPr>
                        <a:t>苗栗區</a:t>
                      </a:r>
                    </a:p>
                  </a:txBody>
                  <a:tcPr marL="58912" marR="589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200" kern="100" dirty="0">
                          <a:effectLst/>
                          <a:latin typeface="標楷體" panose="03000509000000000000" pitchFamily="65" charset="-120"/>
                          <a:ea typeface="標楷體" panose="03000509000000000000" pitchFamily="65" charset="-120"/>
                          <a:cs typeface="Times New Roman"/>
                        </a:rPr>
                        <a:t>國立苗栗特殊教育學校</a:t>
                      </a:r>
                    </a:p>
                  </a:txBody>
                  <a:tcPr marL="58912" marR="589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200" kern="100" dirty="0">
                          <a:effectLst/>
                          <a:latin typeface="標楷體" panose="03000509000000000000" pitchFamily="65" charset="-120"/>
                          <a:ea typeface="標楷體" panose="03000509000000000000" pitchFamily="65" charset="-120"/>
                          <a:cs typeface="Times New Roman"/>
                        </a:rPr>
                        <a:t>苗栗縣</a:t>
                      </a:r>
                    </a:p>
                  </a:txBody>
                  <a:tcPr marL="58912" marR="589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spcAft>
                          <a:spcPts val="0"/>
                        </a:spcAft>
                      </a:pPr>
                      <a:r>
                        <a:rPr lang="en-US" sz="1200" kern="100" dirty="0">
                          <a:effectLst/>
                          <a:latin typeface="標楷體"/>
                          <a:ea typeface="新細明體"/>
                          <a:cs typeface="Arial"/>
                        </a:rPr>
                        <a:t>(037)266-498#203</a:t>
                      </a:r>
                      <a:endParaRPr lang="zh-TW" sz="1400" kern="100" dirty="0">
                        <a:effectLst/>
                        <a:latin typeface="Calibri"/>
                        <a:ea typeface="新細明體"/>
                        <a:cs typeface="Times New Roman"/>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1474">
                <a:tc>
                  <a:txBody>
                    <a:bodyPr/>
                    <a:lstStyle/>
                    <a:p>
                      <a:pPr algn="ctr">
                        <a:spcAft>
                          <a:spcPts val="0"/>
                        </a:spcAft>
                      </a:pPr>
                      <a:r>
                        <a:rPr lang="zh-TW" altLang="en-US" sz="1200" kern="100" dirty="0" smtClean="0">
                          <a:effectLst/>
                          <a:latin typeface="標楷體" panose="03000509000000000000" pitchFamily="65" charset="-120"/>
                          <a:ea typeface="標楷體" panose="03000509000000000000" pitchFamily="65" charset="-120"/>
                          <a:cs typeface="標楷體"/>
                        </a:rPr>
                        <a:t>投中區</a:t>
                      </a:r>
                      <a:endParaRPr lang="zh-TW" sz="1200" kern="100" dirty="0">
                        <a:effectLst/>
                        <a:latin typeface="標楷體" panose="03000509000000000000" pitchFamily="65" charset="-120"/>
                        <a:ea typeface="標楷體" panose="03000509000000000000" pitchFamily="65" charset="-120"/>
                        <a:cs typeface="Times New Roman"/>
                      </a:endParaRPr>
                    </a:p>
                  </a:txBody>
                  <a:tcPr marL="58912" marR="589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200" kern="100">
                          <a:effectLst/>
                          <a:latin typeface="標楷體" panose="03000509000000000000" pitchFamily="65" charset="-120"/>
                          <a:ea typeface="標楷體" panose="03000509000000000000" pitchFamily="65" charset="-120"/>
                          <a:cs typeface="標楷體"/>
                        </a:rPr>
                        <a:t>國立南投特殊教育學校</a:t>
                      </a:r>
                      <a:endParaRPr lang="zh-TW" sz="1200" kern="100">
                        <a:effectLst/>
                        <a:latin typeface="標楷體" panose="03000509000000000000" pitchFamily="65" charset="-120"/>
                        <a:ea typeface="標楷體" panose="03000509000000000000" pitchFamily="65" charset="-120"/>
                        <a:cs typeface="Times New Roman"/>
                      </a:endParaRPr>
                    </a:p>
                  </a:txBody>
                  <a:tcPr marL="58912" marR="589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200" kern="100">
                          <a:effectLst/>
                          <a:latin typeface="標楷體" panose="03000509000000000000" pitchFamily="65" charset="-120"/>
                          <a:ea typeface="標楷體" panose="03000509000000000000" pitchFamily="65" charset="-120"/>
                          <a:cs typeface="標楷體"/>
                        </a:rPr>
                        <a:t>南投縣</a:t>
                      </a:r>
                      <a:r>
                        <a:rPr lang="en-US" sz="1200" kern="100">
                          <a:effectLst/>
                          <a:latin typeface="標楷體" panose="03000509000000000000" pitchFamily="65" charset="-120"/>
                          <a:ea typeface="標楷體" panose="03000509000000000000" pitchFamily="65" charset="-120"/>
                          <a:cs typeface="標楷體"/>
                        </a:rPr>
                        <a:t>/</a:t>
                      </a:r>
                      <a:r>
                        <a:rPr lang="zh-TW" sz="1200" kern="100">
                          <a:effectLst/>
                          <a:latin typeface="標楷體" panose="03000509000000000000" pitchFamily="65" charset="-120"/>
                          <a:ea typeface="標楷體" panose="03000509000000000000" pitchFamily="65" charset="-120"/>
                          <a:cs typeface="標楷體"/>
                        </a:rPr>
                        <a:t>臺中市</a:t>
                      </a:r>
                      <a:endParaRPr lang="zh-TW" sz="1200" kern="100">
                        <a:effectLst/>
                        <a:latin typeface="標楷體" panose="03000509000000000000" pitchFamily="65" charset="-120"/>
                        <a:ea typeface="標楷體" panose="03000509000000000000" pitchFamily="65" charset="-120"/>
                        <a:cs typeface="Times New Roman"/>
                      </a:endParaRPr>
                    </a:p>
                  </a:txBody>
                  <a:tcPr marL="58912" marR="589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spcAft>
                          <a:spcPts val="0"/>
                        </a:spcAft>
                      </a:pPr>
                      <a:r>
                        <a:rPr lang="en-US" sz="1200" kern="100" dirty="0">
                          <a:effectLst/>
                          <a:latin typeface="標楷體"/>
                          <a:ea typeface="新細明體"/>
                          <a:cs typeface="Arial"/>
                        </a:rPr>
                        <a:t>(</a:t>
                      </a:r>
                      <a:r>
                        <a:rPr lang="en-US" sz="1200" kern="100" dirty="0" smtClean="0">
                          <a:effectLst/>
                          <a:latin typeface="標楷體"/>
                          <a:ea typeface="新細明體"/>
                          <a:cs typeface="Arial"/>
                        </a:rPr>
                        <a:t>049)239-0773#20</a:t>
                      </a:r>
                      <a:r>
                        <a:rPr lang="en-US" altLang="zh-TW" sz="1200" kern="100" dirty="0" smtClean="0">
                          <a:effectLst/>
                          <a:latin typeface="標楷體"/>
                          <a:ea typeface="新細明體"/>
                          <a:cs typeface="Arial"/>
                        </a:rPr>
                        <a:t>5</a:t>
                      </a:r>
                      <a:endParaRPr lang="zh-TW" sz="1400" kern="100" dirty="0">
                        <a:effectLst/>
                        <a:latin typeface="Calibri"/>
                        <a:ea typeface="新細明體"/>
                        <a:cs typeface="Times New Roman"/>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1474">
                <a:tc>
                  <a:txBody>
                    <a:bodyPr/>
                    <a:lstStyle/>
                    <a:p>
                      <a:pPr algn="ctr">
                        <a:spcAft>
                          <a:spcPts val="0"/>
                        </a:spcAft>
                      </a:pPr>
                      <a:r>
                        <a:rPr lang="zh-TW" sz="1200" kern="100" dirty="0">
                          <a:effectLst/>
                          <a:latin typeface="標楷體" panose="03000509000000000000" pitchFamily="65" charset="-120"/>
                          <a:ea typeface="標楷體" panose="03000509000000000000" pitchFamily="65" charset="-120"/>
                          <a:cs typeface="標楷體"/>
                        </a:rPr>
                        <a:t>彰化區</a:t>
                      </a:r>
                      <a:endParaRPr lang="zh-TW" sz="1200" kern="100" dirty="0">
                        <a:effectLst/>
                        <a:latin typeface="標楷體" panose="03000509000000000000" pitchFamily="65" charset="-120"/>
                        <a:ea typeface="標楷體" panose="03000509000000000000" pitchFamily="65" charset="-120"/>
                        <a:cs typeface="Times New Roman"/>
                      </a:endParaRPr>
                    </a:p>
                  </a:txBody>
                  <a:tcPr marL="58912" marR="589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200" kern="100" dirty="0">
                          <a:effectLst/>
                          <a:latin typeface="標楷體" panose="03000509000000000000" pitchFamily="65" charset="-120"/>
                          <a:ea typeface="標楷體" panose="03000509000000000000" pitchFamily="65" charset="-120"/>
                          <a:cs typeface="標楷體"/>
                        </a:rPr>
                        <a:t>國立彰化特殊教育學校</a:t>
                      </a:r>
                      <a:endParaRPr lang="zh-TW" sz="1200" kern="100" dirty="0">
                        <a:effectLst/>
                        <a:latin typeface="標楷體" panose="03000509000000000000" pitchFamily="65" charset="-120"/>
                        <a:ea typeface="標楷體" panose="03000509000000000000" pitchFamily="65" charset="-120"/>
                        <a:cs typeface="Times New Roman"/>
                      </a:endParaRPr>
                    </a:p>
                  </a:txBody>
                  <a:tcPr marL="58912" marR="589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200" kern="100" dirty="0">
                          <a:effectLst/>
                          <a:latin typeface="標楷體" panose="03000509000000000000" pitchFamily="65" charset="-120"/>
                          <a:ea typeface="標楷體" panose="03000509000000000000" pitchFamily="65" charset="-120"/>
                          <a:cs typeface="標楷體"/>
                        </a:rPr>
                        <a:t>彰化縣</a:t>
                      </a:r>
                      <a:endParaRPr lang="zh-TW" sz="1200" kern="100" dirty="0">
                        <a:effectLst/>
                        <a:latin typeface="標楷體" panose="03000509000000000000" pitchFamily="65" charset="-120"/>
                        <a:ea typeface="標楷體" panose="03000509000000000000" pitchFamily="65" charset="-120"/>
                        <a:cs typeface="Times New Roman"/>
                      </a:endParaRPr>
                    </a:p>
                  </a:txBody>
                  <a:tcPr marL="58912" marR="589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spcAft>
                          <a:spcPts val="0"/>
                        </a:spcAft>
                      </a:pPr>
                      <a:r>
                        <a:rPr lang="en-US" sz="1200" kern="100" dirty="0">
                          <a:effectLst/>
                          <a:latin typeface="標楷體"/>
                          <a:ea typeface="新細明體"/>
                          <a:cs typeface="Arial"/>
                        </a:rPr>
                        <a:t>(04)872-7303#6101</a:t>
                      </a:r>
                      <a:endParaRPr lang="zh-TW" sz="1400" kern="100" dirty="0">
                        <a:effectLst/>
                        <a:latin typeface="Calibri"/>
                        <a:ea typeface="新細明體"/>
                        <a:cs typeface="Times New Roman"/>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1474">
                <a:tc>
                  <a:txBody>
                    <a:bodyPr/>
                    <a:lstStyle/>
                    <a:p>
                      <a:pPr algn="ctr">
                        <a:spcAft>
                          <a:spcPts val="0"/>
                        </a:spcAft>
                      </a:pPr>
                      <a:r>
                        <a:rPr lang="zh-TW" sz="1200" kern="100" dirty="0">
                          <a:effectLst/>
                          <a:latin typeface="標楷體" panose="03000509000000000000" pitchFamily="65" charset="-120"/>
                          <a:ea typeface="標楷體" panose="03000509000000000000" pitchFamily="65" charset="-120"/>
                          <a:cs typeface="標楷體"/>
                        </a:rPr>
                        <a:t>雲林區</a:t>
                      </a:r>
                      <a:endParaRPr lang="zh-TW" sz="1200" kern="100" dirty="0">
                        <a:effectLst/>
                        <a:latin typeface="標楷體" panose="03000509000000000000" pitchFamily="65" charset="-120"/>
                        <a:ea typeface="標楷體" panose="03000509000000000000" pitchFamily="65" charset="-120"/>
                        <a:cs typeface="Times New Roman"/>
                      </a:endParaRPr>
                    </a:p>
                  </a:txBody>
                  <a:tcPr marL="58912" marR="589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200" kern="100" dirty="0">
                          <a:effectLst/>
                          <a:latin typeface="標楷體" panose="03000509000000000000" pitchFamily="65" charset="-120"/>
                          <a:ea typeface="標楷體" panose="03000509000000000000" pitchFamily="65" charset="-120"/>
                          <a:cs typeface="標楷體"/>
                        </a:rPr>
                        <a:t>國立雲林特殊教育學校</a:t>
                      </a:r>
                      <a:endParaRPr lang="zh-TW" sz="1200" kern="100" dirty="0">
                        <a:effectLst/>
                        <a:latin typeface="標楷體" panose="03000509000000000000" pitchFamily="65" charset="-120"/>
                        <a:ea typeface="標楷體" panose="03000509000000000000" pitchFamily="65" charset="-120"/>
                        <a:cs typeface="Times New Roman"/>
                      </a:endParaRPr>
                    </a:p>
                  </a:txBody>
                  <a:tcPr marL="58912" marR="589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200" kern="100">
                          <a:effectLst/>
                          <a:latin typeface="標楷體" panose="03000509000000000000" pitchFamily="65" charset="-120"/>
                          <a:ea typeface="標楷體" panose="03000509000000000000" pitchFamily="65" charset="-120"/>
                          <a:cs typeface="標楷體"/>
                        </a:rPr>
                        <a:t>雲林縣</a:t>
                      </a:r>
                      <a:endParaRPr lang="zh-TW" sz="1200" kern="100">
                        <a:effectLst/>
                        <a:latin typeface="標楷體" panose="03000509000000000000" pitchFamily="65" charset="-120"/>
                        <a:ea typeface="標楷體" panose="03000509000000000000" pitchFamily="65" charset="-120"/>
                        <a:cs typeface="Times New Roman"/>
                      </a:endParaRPr>
                    </a:p>
                  </a:txBody>
                  <a:tcPr marL="58912" marR="589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spcAft>
                          <a:spcPts val="0"/>
                        </a:spcAft>
                      </a:pPr>
                      <a:r>
                        <a:rPr lang="en-US" sz="1200" kern="100" dirty="0">
                          <a:effectLst/>
                          <a:latin typeface="標楷體"/>
                          <a:ea typeface="新細明體"/>
                          <a:cs typeface="Arial"/>
                        </a:rPr>
                        <a:t>(05)596-9241#232</a:t>
                      </a:r>
                      <a:endParaRPr lang="zh-TW" sz="1400" kern="100" dirty="0">
                        <a:effectLst/>
                        <a:latin typeface="Calibri"/>
                        <a:ea typeface="新細明體"/>
                        <a:cs typeface="Times New Roman"/>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1474">
                <a:tc>
                  <a:txBody>
                    <a:bodyPr/>
                    <a:lstStyle/>
                    <a:p>
                      <a:pPr algn="ctr">
                        <a:spcAft>
                          <a:spcPts val="0"/>
                        </a:spcAft>
                      </a:pPr>
                      <a:r>
                        <a:rPr lang="zh-TW" sz="1200" kern="100" dirty="0">
                          <a:effectLst/>
                          <a:latin typeface="標楷體" panose="03000509000000000000" pitchFamily="65" charset="-120"/>
                          <a:ea typeface="標楷體" panose="03000509000000000000" pitchFamily="65" charset="-120"/>
                          <a:cs typeface="標楷體"/>
                        </a:rPr>
                        <a:t>嘉澎區</a:t>
                      </a:r>
                      <a:endParaRPr lang="zh-TW" sz="1200" kern="100" dirty="0">
                        <a:effectLst/>
                        <a:latin typeface="標楷體" panose="03000509000000000000" pitchFamily="65" charset="-120"/>
                        <a:ea typeface="標楷體" panose="03000509000000000000" pitchFamily="65" charset="-120"/>
                        <a:cs typeface="Times New Roman"/>
                      </a:endParaRPr>
                    </a:p>
                  </a:txBody>
                  <a:tcPr marL="58912" marR="589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200" kern="100" dirty="0">
                          <a:effectLst/>
                          <a:latin typeface="標楷體" panose="03000509000000000000" pitchFamily="65" charset="-120"/>
                          <a:ea typeface="標楷體" panose="03000509000000000000" pitchFamily="65" charset="-120"/>
                          <a:cs typeface="標楷體"/>
                        </a:rPr>
                        <a:t>國立嘉義特殊教育學校</a:t>
                      </a:r>
                      <a:endParaRPr lang="zh-TW" sz="1200" kern="100" dirty="0">
                        <a:effectLst/>
                        <a:latin typeface="標楷體" panose="03000509000000000000" pitchFamily="65" charset="-120"/>
                        <a:ea typeface="標楷體" panose="03000509000000000000" pitchFamily="65" charset="-120"/>
                        <a:cs typeface="Times New Roman"/>
                      </a:endParaRPr>
                    </a:p>
                  </a:txBody>
                  <a:tcPr marL="58912" marR="589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200" kern="0" dirty="0">
                          <a:effectLst/>
                          <a:latin typeface="標楷體" panose="03000509000000000000" pitchFamily="65" charset="-120"/>
                          <a:ea typeface="標楷體" panose="03000509000000000000" pitchFamily="65" charset="-120"/>
                          <a:cs typeface="標楷體"/>
                        </a:rPr>
                        <a:t>嘉義縣</a:t>
                      </a:r>
                      <a:r>
                        <a:rPr lang="en-US" sz="1200" kern="0" dirty="0">
                          <a:effectLst/>
                          <a:latin typeface="標楷體" panose="03000509000000000000" pitchFamily="65" charset="-120"/>
                          <a:ea typeface="標楷體" panose="03000509000000000000" pitchFamily="65" charset="-120"/>
                          <a:cs typeface="標楷體"/>
                        </a:rPr>
                        <a:t>/</a:t>
                      </a:r>
                      <a:r>
                        <a:rPr lang="zh-TW" sz="1200" kern="0" dirty="0">
                          <a:effectLst/>
                          <a:latin typeface="標楷體" panose="03000509000000000000" pitchFamily="65" charset="-120"/>
                          <a:ea typeface="標楷體" panose="03000509000000000000" pitchFamily="65" charset="-120"/>
                          <a:cs typeface="標楷體"/>
                        </a:rPr>
                        <a:t>市</a:t>
                      </a:r>
                      <a:r>
                        <a:rPr lang="zh-TW" sz="1200" kern="0" dirty="0" smtClean="0">
                          <a:effectLst/>
                          <a:latin typeface="標楷體" panose="03000509000000000000" pitchFamily="65" charset="-120"/>
                          <a:ea typeface="標楷體" panose="03000509000000000000" pitchFamily="65" charset="-120"/>
                          <a:cs typeface="標楷體"/>
                        </a:rPr>
                        <a:t>、澎湖縣</a:t>
                      </a:r>
                      <a:endParaRPr lang="zh-TW" sz="1200" kern="100" dirty="0">
                        <a:effectLst/>
                        <a:latin typeface="標楷體" panose="03000509000000000000" pitchFamily="65" charset="-120"/>
                        <a:ea typeface="標楷體" panose="03000509000000000000" pitchFamily="65" charset="-120"/>
                        <a:cs typeface="Times New Roman"/>
                      </a:endParaRPr>
                    </a:p>
                  </a:txBody>
                  <a:tcPr marL="58912" marR="589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spcAft>
                          <a:spcPts val="0"/>
                        </a:spcAft>
                      </a:pPr>
                      <a:r>
                        <a:rPr lang="en-US" sz="1200" kern="100" dirty="0" smtClean="0">
                          <a:effectLst/>
                          <a:latin typeface="標楷體"/>
                          <a:ea typeface="新細明體"/>
                          <a:cs typeface="Arial"/>
                        </a:rPr>
                        <a:t>(</a:t>
                      </a:r>
                      <a:r>
                        <a:rPr lang="en-US" sz="1200" kern="100" dirty="0" smtClean="0">
                          <a:effectLst/>
                          <a:latin typeface="標楷體"/>
                          <a:ea typeface="新細明體"/>
                          <a:cs typeface="Arial"/>
                        </a:rPr>
                        <a:t>05)285-8549#</a:t>
                      </a:r>
                      <a:r>
                        <a:rPr lang="en-US" altLang="zh-TW" sz="1200" kern="100" dirty="0" smtClean="0">
                          <a:effectLst/>
                          <a:latin typeface="標楷體"/>
                          <a:ea typeface="新細明體"/>
                          <a:cs typeface="Arial"/>
                        </a:rPr>
                        <a:t>600</a:t>
                      </a:r>
                      <a:r>
                        <a:rPr lang="zh-TW" altLang="en-US" sz="1200" kern="100" dirty="0" smtClean="0">
                          <a:effectLst/>
                          <a:latin typeface="標楷體"/>
                          <a:ea typeface="新細明體"/>
                          <a:cs typeface="Arial"/>
                        </a:rPr>
                        <a:t>、</a:t>
                      </a:r>
                      <a:r>
                        <a:rPr lang="en-US" sz="1200" kern="100" dirty="0" smtClean="0">
                          <a:effectLst/>
                          <a:latin typeface="標楷體"/>
                          <a:ea typeface="新細明體"/>
                          <a:cs typeface="Arial"/>
                        </a:rPr>
                        <a:t>603</a:t>
                      </a:r>
                      <a:endParaRPr lang="zh-TW" sz="1400" kern="100" dirty="0">
                        <a:effectLst/>
                        <a:latin typeface="Calibri"/>
                        <a:ea typeface="新細明體"/>
                        <a:cs typeface="Times New Roman"/>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1474">
                <a:tc>
                  <a:txBody>
                    <a:bodyPr/>
                    <a:lstStyle/>
                    <a:p>
                      <a:pPr algn="ctr">
                        <a:spcAft>
                          <a:spcPts val="0"/>
                        </a:spcAft>
                      </a:pPr>
                      <a:r>
                        <a:rPr lang="zh-TW" altLang="en-US" sz="1200" kern="100" dirty="0" smtClean="0">
                          <a:effectLst/>
                          <a:latin typeface="標楷體" panose="03000509000000000000" pitchFamily="65" charset="-120"/>
                          <a:ea typeface="標楷體" panose="03000509000000000000" pitchFamily="65" charset="-120"/>
                          <a:cs typeface="標楷體"/>
                        </a:rPr>
                        <a:t>臺南區</a:t>
                      </a:r>
                      <a:endParaRPr lang="zh-TW" sz="1200" kern="100" dirty="0">
                        <a:effectLst/>
                        <a:latin typeface="標楷體" panose="03000509000000000000" pitchFamily="65" charset="-120"/>
                        <a:ea typeface="標楷體" panose="03000509000000000000" pitchFamily="65" charset="-120"/>
                        <a:cs typeface="Times New Roman"/>
                      </a:endParaRPr>
                    </a:p>
                  </a:txBody>
                  <a:tcPr marL="58912" marR="589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200" kern="100" dirty="0">
                          <a:effectLst/>
                          <a:latin typeface="標楷體" panose="03000509000000000000" pitchFamily="65" charset="-120"/>
                          <a:ea typeface="標楷體" panose="03000509000000000000" pitchFamily="65" charset="-120"/>
                          <a:cs typeface="標楷體"/>
                        </a:rPr>
                        <a:t>國立臺南</a:t>
                      </a:r>
                      <a:r>
                        <a:rPr lang="zh-TW" sz="1200" kern="100" dirty="0" smtClean="0">
                          <a:effectLst/>
                          <a:latin typeface="標楷體" panose="03000509000000000000" pitchFamily="65" charset="-120"/>
                          <a:ea typeface="標楷體" panose="03000509000000000000" pitchFamily="65" charset="-120"/>
                          <a:cs typeface="標楷體"/>
                        </a:rPr>
                        <a:t>大學附屬</a:t>
                      </a:r>
                      <a:r>
                        <a:rPr lang="zh-TW" sz="1200" kern="100" dirty="0">
                          <a:effectLst/>
                          <a:latin typeface="標楷體" panose="03000509000000000000" pitchFamily="65" charset="-120"/>
                          <a:ea typeface="標楷體" panose="03000509000000000000" pitchFamily="65" charset="-120"/>
                          <a:cs typeface="標楷體"/>
                        </a:rPr>
                        <a:t>啟聰學校</a:t>
                      </a:r>
                      <a:endParaRPr lang="zh-TW" sz="1200" kern="100" dirty="0">
                        <a:effectLst/>
                        <a:latin typeface="標楷體" panose="03000509000000000000" pitchFamily="65" charset="-120"/>
                        <a:ea typeface="標楷體" panose="03000509000000000000" pitchFamily="65" charset="-120"/>
                        <a:cs typeface="Times New Roman"/>
                      </a:endParaRPr>
                    </a:p>
                  </a:txBody>
                  <a:tcPr marL="58912" marR="589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200" kern="100" dirty="0">
                          <a:effectLst/>
                          <a:latin typeface="標楷體" panose="03000509000000000000" pitchFamily="65" charset="-120"/>
                          <a:ea typeface="標楷體" panose="03000509000000000000" pitchFamily="65" charset="-120"/>
                          <a:cs typeface="標楷體"/>
                        </a:rPr>
                        <a:t>臺</a:t>
                      </a:r>
                      <a:r>
                        <a:rPr lang="zh-TW" sz="1200" kern="100" dirty="0" smtClean="0">
                          <a:effectLst/>
                          <a:latin typeface="標楷體" panose="03000509000000000000" pitchFamily="65" charset="-120"/>
                          <a:ea typeface="標楷體" panose="03000509000000000000" pitchFamily="65" charset="-120"/>
                          <a:cs typeface="標楷體"/>
                        </a:rPr>
                        <a:t>南市</a:t>
                      </a:r>
                      <a:endParaRPr lang="zh-TW" sz="1200" kern="100" dirty="0">
                        <a:effectLst/>
                        <a:latin typeface="標楷體" panose="03000509000000000000" pitchFamily="65" charset="-120"/>
                        <a:ea typeface="標楷體" panose="03000509000000000000" pitchFamily="65" charset="-120"/>
                        <a:cs typeface="Times New Roman"/>
                      </a:endParaRPr>
                    </a:p>
                  </a:txBody>
                  <a:tcPr marL="58912" marR="589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ts val="1200"/>
                        </a:lnSpc>
                        <a:spcBef>
                          <a:spcPts val="0"/>
                        </a:spcBef>
                        <a:spcAft>
                          <a:spcPts val="0"/>
                        </a:spcAft>
                        <a:buClrTx/>
                        <a:buSzTx/>
                        <a:buFontTx/>
                        <a:buNone/>
                        <a:tabLst/>
                        <a:defRPr/>
                      </a:pPr>
                      <a:r>
                        <a:rPr lang="en-US" altLang="zh-TW" sz="1200" kern="100" dirty="0" smtClean="0">
                          <a:solidFill>
                            <a:schemeClr val="tx1"/>
                          </a:solidFill>
                          <a:effectLst/>
                          <a:latin typeface="標楷體"/>
                          <a:ea typeface="新細明體"/>
                          <a:cs typeface="Arial"/>
                        </a:rPr>
                        <a:t>(06)590-0504#711</a:t>
                      </a:r>
                      <a:endParaRPr lang="zh-TW" altLang="zh-TW" sz="1200" kern="100" dirty="0" smtClean="0">
                        <a:solidFill>
                          <a:schemeClr val="tx1"/>
                        </a:solidFill>
                        <a:effectLst/>
                        <a:latin typeface="標楷體"/>
                        <a:ea typeface="新細明體"/>
                        <a:cs typeface="Arial"/>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1474">
                <a:tc>
                  <a:txBody>
                    <a:bodyPr/>
                    <a:lstStyle/>
                    <a:p>
                      <a:pPr algn="ctr">
                        <a:spcAft>
                          <a:spcPts val="0"/>
                        </a:spcAft>
                      </a:pPr>
                      <a:r>
                        <a:rPr lang="zh-TW" altLang="en-US" sz="1200" kern="100" dirty="0" smtClean="0">
                          <a:effectLst/>
                          <a:latin typeface="標楷體" panose="03000509000000000000" pitchFamily="65" charset="-120"/>
                          <a:ea typeface="標楷體" panose="03000509000000000000" pitchFamily="65" charset="-120"/>
                          <a:cs typeface="標楷體"/>
                        </a:rPr>
                        <a:t>高雄區</a:t>
                      </a:r>
                      <a:endParaRPr lang="zh-TW" sz="1200" kern="100" dirty="0">
                        <a:effectLst/>
                        <a:latin typeface="標楷體" panose="03000509000000000000" pitchFamily="65" charset="-120"/>
                        <a:ea typeface="標楷體" panose="03000509000000000000" pitchFamily="65" charset="-120"/>
                        <a:cs typeface="Times New Roman"/>
                      </a:endParaRPr>
                    </a:p>
                  </a:txBody>
                  <a:tcPr marL="58912" marR="589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200" kern="100" dirty="0">
                          <a:effectLst/>
                          <a:latin typeface="標楷體" panose="03000509000000000000" pitchFamily="65" charset="-120"/>
                          <a:ea typeface="標楷體" panose="03000509000000000000" pitchFamily="65" charset="-120"/>
                          <a:cs typeface="標楷體"/>
                        </a:rPr>
                        <a:t>國立臺</a:t>
                      </a:r>
                      <a:r>
                        <a:rPr lang="zh-TW" sz="1200" kern="100" dirty="0" smtClean="0">
                          <a:effectLst/>
                          <a:latin typeface="標楷體" panose="03000509000000000000" pitchFamily="65" charset="-120"/>
                          <a:ea typeface="標楷體" panose="03000509000000000000" pitchFamily="65" charset="-120"/>
                          <a:cs typeface="標楷體"/>
                        </a:rPr>
                        <a:t>南</a:t>
                      </a:r>
                      <a:r>
                        <a:rPr lang="zh-TW" altLang="en-US" sz="1200" kern="100" dirty="0" smtClean="0">
                          <a:effectLst/>
                          <a:latin typeface="標楷體" panose="03000509000000000000" pitchFamily="65" charset="-120"/>
                          <a:ea typeface="標楷體" panose="03000509000000000000" pitchFamily="65" charset="-120"/>
                          <a:cs typeface="標楷體"/>
                        </a:rPr>
                        <a:t>特殊教育學校</a:t>
                      </a:r>
                      <a:endParaRPr lang="zh-TW" sz="1200" kern="100" dirty="0">
                        <a:effectLst/>
                        <a:latin typeface="標楷體" panose="03000509000000000000" pitchFamily="65" charset="-120"/>
                        <a:ea typeface="標楷體" panose="03000509000000000000" pitchFamily="65" charset="-120"/>
                        <a:cs typeface="Times New Roman"/>
                      </a:endParaRPr>
                    </a:p>
                  </a:txBody>
                  <a:tcPr marL="58912" marR="589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200" kern="100" dirty="0" smtClean="0">
                          <a:effectLst/>
                          <a:latin typeface="標楷體" panose="03000509000000000000" pitchFamily="65" charset="-120"/>
                          <a:ea typeface="標楷體" panose="03000509000000000000" pitchFamily="65" charset="-120"/>
                          <a:cs typeface="標楷體"/>
                        </a:rPr>
                        <a:t>高雄市</a:t>
                      </a:r>
                      <a:endParaRPr lang="zh-TW" sz="1200" kern="100" dirty="0">
                        <a:effectLst/>
                        <a:latin typeface="標楷體" panose="03000509000000000000" pitchFamily="65" charset="-120"/>
                        <a:ea typeface="標楷體" panose="03000509000000000000" pitchFamily="65" charset="-120"/>
                        <a:cs typeface="Times New Roman"/>
                      </a:endParaRPr>
                    </a:p>
                  </a:txBody>
                  <a:tcPr marL="58912" marR="589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ts val="1200"/>
                        </a:lnSpc>
                        <a:spcBef>
                          <a:spcPts val="0"/>
                        </a:spcBef>
                        <a:spcAft>
                          <a:spcPts val="0"/>
                        </a:spcAft>
                        <a:buClrTx/>
                        <a:buSzTx/>
                        <a:buFontTx/>
                        <a:buNone/>
                        <a:tabLst/>
                        <a:defRPr/>
                      </a:pPr>
                      <a:r>
                        <a:rPr lang="en-US" altLang="zh-TW" sz="1200" kern="100" dirty="0" smtClean="0">
                          <a:solidFill>
                            <a:schemeClr val="tx1"/>
                          </a:solidFill>
                          <a:effectLst/>
                          <a:latin typeface="標楷體"/>
                          <a:ea typeface="新細明體"/>
                          <a:cs typeface="Arial"/>
                        </a:rPr>
                        <a:t>(06)355-4591#2403</a:t>
                      </a:r>
                      <a:endParaRPr lang="zh-TW" altLang="zh-TW" sz="1200" kern="100" dirty="0" smtClean="0">
                        <a:solidFill>
                          <a:schemeClr val="tx1"/>
                        </a:solidFill>
                        <a:effectLst/>
                        <a:latin typeface="標楷體"/>
                        <a:ea typeface="新細明體"/>
                        <a:cs typeface="Arial"/>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1474">
                <a:tc>
                  <a:txBody>
                    <a:bodyPr/>
                    <a:lstStyle/>
                    <a:p>
                      <a:pPr algn="ctr">
                        <a:spcAft>
                          <a:spcPts val="0"/>
                        </a:spcAft>
                      </a:pPr>
                      <a:r>
                        <a:rPr lang="zh-TW" sz="1200" kern="100" dirty="0">
                          <a:effectLst/>
                          <a:latin typeface="標楷體" panose="03000509000000000000" pitchFamily="65" charset="-120"/>
                          <a:ea typeface="標楷體" panose="03000509000000000000" pitchFamily="65" charset="-120"/>
                          <a:cs typeface="標楷體"/>
                        </a:rPr>
                        <a:t>屏東區</a:t>
                      </a:r>
                      <a:endParaRPr lang="zh-TW" sz="1200" kern="100" dirty="0">
                        <a:effectLst/>
                        <a:latin typeface="標楷體" panose="03000509000000000000" pitchFamily="65" charset="-120"/>
                        <a:ea typeface="標楷體" panose="03000509000000000000" pitchFamily="65" charset="-120"/>
                        <a:cs typeface="Times New Roman"/>
                      </a:endParaRPr>
                    </a:p>
                  </a:txBody>
                  <a:tcPr marL="58912" marR="589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200" kern="100" dirty="0">
                          <a:effectLst/>
                          <a:latin typeface="標楷體" panose="03000509000000000000" pitchFamily="65" charset="-120"/>
                          <a:ea typeface="標楷體" panose="03000509000000000000" pitchFamily="65" charset="-120"/>
                          <a:cs typeface="標楷體"/>
                        </a:rPr>
                        <a:t>國立屏東特殊教育學校</a:t>
                      </a:r>
                      <a:endParaRPr lang="zh-TW" sz="1200" kern="100" dirty="0">
                        <a:effectLst/>
                        <a:latin typeface="標楷體" panose="03000509000000000000" pitchFamily="65" charset="-120"/>
                        <a:ea typeface="標楷體" panose="03000509000000000000" pitchFamily="65" charset="-120"/>
                        <a:cs typeface="Times New Roman"/>
                      </a:endParaRPr>
                    </a:p>
                  </a:txBody>
                  <a:tcPr marL="58912" marR="589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200" kern="100" dirty="0">
                          <a:effectLst/>
                          <a:latin typeface="標楷體" panose="03000509000000000000" pitchFamily="65" charset="-120"/>
                          <a:ea typeface="標楷體" panose="03000509000000000000" pitchFamily="65" charset="-120"/>
                          <a:cs typeface="標楷體"/>
                        </a:rPr>
                        <a:t>屏東縣</a:t>
                      </a:r>
                      <a:endParaRPr lang="zh-TW" sz="1200" kern="100" dirty="0">
                        <a:effectLst/>
                        <a:latin typeface="標楷體" panose="03000509000000000000" pitchFamily="65" charset="-120"/>
                        <a:ea typeface="標楷體" panose="03000509000000000000" pitchFamily="65" charset="-120"/>
                        <a:cs typeface="Times New Roman"/>
                      </a:endParaRPr>
                    </a:p>
                  </a:txBody>
                  <a:tcPr marL="58912" marR="589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spcAft>
                          <a:spcPts val="0"/>
                        </a:spcAft>
                      </a:pPr>
                      <a:r>
                        <a:rPr lang="en-US" sz="1200" kern="100" dirty="0" smtClean="0">
                          <a:effectLst/>
                          <a:latin typeface="標楷體"/>
                          <a:ea typeface="新細明體"/>
                          <a:cs typeface="標楷體"/>
                        </a:rPr>
                        <a:t>(</a:t>
                      </a:r>
                      <a:r>
                        <a:rPr lang="en-US" sz="1200" kern="100" dirty="0" smtClean="0">
                          <a:effectLst/>
                          <a:latin typeface="標楷體"/>
                          <a:ea typeface="新細明體"/>
                          <a:cs typeface="標楷體"/>
                        </a:rPr>
                        <a:t>08)780-5510#</a:t>
                      </a:r>
                      <a:r>
                        <a:rPr lang="en-US" altLang="zh-TW" sz="1200" kern="100" dirty="0" smtClean="0">
                          <a:effectLst/>
                          <a:latin typeface="標楷體"/>
                          <a:ea typeface="新細明體"/>
                          <a:cs typeface="標楷體"/>
                        </a:rPr>
                        <a:t>600</a:t>
                      </a:r>
                      <a:r>
                        <a:rPr lang="zh-TW" altLang="en-US" sz="1200" kern="100" dirty="0" smtClean="0">
                          <a:effectLst/>
                          <a:latin typeface="標楷體"/>
                          <a:ea typeface="新細明體"/>
                          <a:cs typeface="標楷體"/>
                        </a:rPr>
                        <a:t>、</a:t>
                      </a:r>
                      <a:r>
                        <a:rPr lang="en-US" sz="1200" kern="100" dirty="0" smtClean="0">
                          <a:effectLst/>
                          <a:latin typeface="標楷體"/>
                          <a:ea typeface="新細明體"/>
                          <a:cs typeface="標楷體"/>
                        </a:rPr>
                        <a:t>604</a:t>
                      </a:r>
                      <a:endParaRPr lang="zh-TW" sz="1400" kern="100" dirty="0">
                        <a:effectLst/>
                        <a:latin typeface="Calibri"/>
                        <a:ea typeface="新細明體"/>
                        <a:cs typeface="Times New Roman"/>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1474">
                <a:tc>
                  <a:txBody>
                    <a:bodyPr/>
                    <a:lstStyle/>
                    <a:p>
                      <a:pPr algn="ctr">
                        <a:spcAft>
                          <a:spcPts val="0"/>
                        </a:spcAft>
                      </a:pPr>
                      <a:r>
                        <a:rPr lang="zh-TW" sz="1200" kern="100">
                          <a:effectLst/>
                          <a:latin typeface="標楷體" panose="03000509000000000000" pitchFamily="65" charset="-120"/>
                          <a:ea typeface="標楷體" panose="03000509000000000000" pitchFamily="65" charset="-120"/>
                          <a:cs typeface="標楷體"/>
                        </a:rPr>
                        <a:t>宜蘭區</a:t>
                      </a:r>
                      <a:endParaRPr lang="zh-TW" sz="1200" kern="100">
                        <a:effectLst/>
                        <a:latin typeface="標楷體" panose="03000509000000000000" pitchFamily="65" charset="-120"/>
                        <a:ea typeface="標楷體" panose="03000509000000000000" pitchFamily="65" charset="-120"/>
                        <a:cs typeface="Times New Roman"/>
                      </a:endParaRPr>
                    </a:p>
                  </a:txBody>
                  <a:tcPr marL="58912" marR="589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200" kern="100" dirty="0">
                          <a:effectLst/>
                          <a:latin typeface="標楷體" panose="03000509000000000000" pitchFamily="65" charset="-120"/>
                          <a:ea typeface="標楷體" panose="03000509000000000000" pitchFamily="65" charset="-120"/>
                          <a:cs typeface="標楷體"/>
                        </a:rPr>
                        <a:t>國立宜蘭特殊教育學校</a:t>
                      </a:r>
                      <a:endParaRPr lang="zh-TW" sz="1200" kern="100" dirty="0">
                        <a:effectLst/>
                        <a:latin typeface="標楷體" panose="03000509000000000000" pitchFamily="65" charset="-120"/>
                        <a:ea typeface="標楷體" panose="03000509000000000000" pitchFamily="65" charset="-120"/>
                        <a:cs typeface="Times New Roman"/>
                      </a:endParaRPr>
                    </a:p>
                  </a:txBody>
                  <a:tcPr marL="58912" marR="589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200" kern="100">
                          <a:effectLst/>
                          <a:latin typeface="標楷體" panose="03000509000000000000" pitchFamily="65" charset="-120"/>
                          <a:ea typeface="標楷體" panose="03000509000000000000" pitchFamily="65" charset="-120"/>
                          <a:cs typeface="標楷體"/>
                        </a:rPr>
                        <a:t>宜蘭縣</a:t>
                      </a:r>
                      <a:endParaRPr lang="zh-TW" sz="1200" kern="100">
                        <a:effectLst/>
                        <a:latin typeface="標楷體" panose="03000509000000000000" pitchFamily="65" charset="-120"/>
                        <a:ea typeface="標楷體" panose="03000509000000000000" pitchFamily="65" charset="-120"/>
                        <a:cs typeface="Times New Roman"/>
                      </a:endParaRPr>
                    </a:p>
                  </a:txBody>
                  <a:tcPr marL="58912" marR="589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spcAft>
                          <a:spcPts val="0"/>
                        </a:spcAft>
                      </a:pPr>
                      <a:r>
                        <a:rPr lang="en-US" sz="1200" kern="100" dirty="0" smtClean="0">
                          <a:effectLst/>
                          <a:latin typeface="標楷體"/>
                          <a:ea typeface="新細明體"/>
                          <a:cs typeface="標楷體"/>
                        </a:rPr>
                        <a:t>(03)9509-788#316</a:t>
                      </a:r>
                      <a:endParaRPr lang="zh-TW" sz="1400" kern="100" dirty="0">
                        <a:effectLst/>
                        <a:latin typeface="Calibri"/>
                        <a:ea typeface="新細明體"/>
                        <a:cs typeface="Times New Roman"/>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1474">
                <a:tc>
                  <a:txBody>
                    <a:bodyPr/>
                    <a:lstStyle/>
                    <a:p>
                      <a:pPr algn="ctr">
                        <a:spcAft>
                          <a:spcPts val="0"/>
                        </a:spcAft>
                      </a:pPr>
                      <a:r>
                        <a:rPr lang="zh-TW" sz="1200" kern="100" dirty="0">
                          <a:effectLst/>
                          <a:latin typeface="標楷體" panose="03000509000000000000" pitchFamily="65" charset="-120"/>
                          <a:ea typeface="標楷體" panose="03000509000000000000" pitchFamily="65" charset="-120"/>
                          <a:cs typeface="標楷體"/>
                        </a:rPr>
                        <a:t>花蓮區</a:t>
                      </a:r>
                      <a:endParaRPr lang="zh-TW" sz="1200" kern="100" dirty="0">
                        <a:effectLst/>
                        <a:latin typeface="標楷體" panose="03000509000000000000" pitchFamily="65" charset="-120"/>
                        <a:ea typeface="標楷體" panose="03000509000000000000" pitchFamily="65" charset="-120"/>
                        <a:cs typeface="Times New Roman"/>
                      </a:endParaRPr>
                    </a:p>
                  </a:txBody>
                  <a:tcPr marL="58912" marR="589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200" kern="100">
                          <a:effectLst/>
                          <a:latin typeface="標楷體" panose="03000509000000000000" pitchFamily="65" charset="-120"/>
                          <a:ea typeface="標楷體" panose="03000509000000000000" pitchFamily="65" charset="-120"/>
                          <a:cs typeface="標楷體"/>
                        </a:rPr>
                        <a:t>國立花蓮特殊教育學校</a:t>
                      </a:r>
                      <a:endParaRPr lang="zh-TW" sz="1200" kern="100">
                        <a:effectLst/>
                        <a:latin typeface="標楷體" panose="03000509000000000000" pitchFamily="65" charset="-120"/>
                        <a:ea typeface="標楷體" panose="03000509000000000000" pitchFamily="65" charset="-120"/>
                        <a:cs typeface="Times New Roman"/>
                      </a:endParaRPr>
                    </a:p>
                  </a:txBody>
                  <a:tcPr marL="58912" marR="589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200" kern="100">
                          <a:effectLst/>
                          <a:latin typeface="標楷體" panose="03000509000000000000" pitchFamily="65" charset="-120"/>
                          <a:ea typeface="標楷體" panose="03000509000000000000" pitchFamily="65" charset="-120"/>
                          <a:cs typeface="Arial"/>
                        </a:rPr>
                        <a:t>花蓮縣</a:t>
                      </a:r>
                      <a:endParaRPr lang="zh-TW" sz="1200" kern="100">
                        <a:effectLst/>
                        <a:latin typeface="標楷體" panose="03000509000000000000" pitchFamily="65" charset="-120"/>
                        <a:ea typeface="標楷體" panose="03000509000000000000" pitchFamily="65" charset="-120"/>
                        <a:cs typeface="Times New Roman"/>
                      </a:endParaRPr>
                    </a:p>
                  </a:txBody>
                  <a:tcPr marL="58912" marR="589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spcAft>
                          <a:spcPts val="0"/>
                        </a:spcAft>
                      </a:pPr>
                      <a:r>
                        <a:rPr lang="en-US" sz="1200" kern="100" dirty="0" smtClean="0">
                          <a:effectLst/>
                          <a:latin typeface="標楷體"/>
                          <a:ea typeface="新細明體"/>
                          <a:cs typeface="Arial"/>
                        </a:rPr>
                        <a:t>(03)854-4225#502</a:t>
                      </a:r>
                      <a:endParaRPr lang="zh-TW" sz="1400" kern="100" dirty="0">
                        <a:effectLst/>
                        <a:latin typeface="Calibri"/>
                        <a:ea typeface="新細明體"/>
                        <a:cs typeface="Times New Roman"/>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1474">
                <a:tc>
                  <a:txBody>
                    <a:bodyPr/>
                    <a:lstStyle/>
                    <a:p>
                      <a:pPr algn="ctr">
                        <a:spcAft>
                          <a:spcPts val="0"/>
                        </a:spcAft>
                      </a:pPr>
                      <a:r>
                        <a:rPr lang="zh-TW" sz="1200" kern="100">
                          <a:effectLst/>
                          <a:latin typeface="標楷體" panose="03000509000000000000" pitchFamily="65" charset="-120"/>
                          <a:ea typeface="標楷體" panose="03000509000000000000" pitchFamily="65" charset="-120"/>
                          <a:cs typeface="標楷體"/>
                        </a:rPr>
                        <a:t>臺東區</a:t>
                      </a:r>
                      <a:endParaRPr lang="zh-TW" sz="1200" kern="100">
                        <a:effectLst/>
                        <a:latin typeface="標楷體" panose="03000509000000000000" pitchFamily="65" charset="-120"/>
                        <a:ea typeface="標楷體" panose="03000509000000000000" pitchFamily="65" charset="-120"/>
                        <a:cs typeface="Times New Roman"/>
                      </a:endParaRPr>
                    </a:p>
                  </a:txBody>
                  <a:tcPr marL="58912" marR="589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200" kern="100" dirty="0">
                          <a:effectLst/>
                          <a:latin typeface="標楷體" panose="03000509000000000000" pitchFamily="65" charset="-120"/>
                          <a:ea typeface="標楷體" panose="03000509000000000000" pitchFamily="65" charset="-120"/>
                          <a:cs typeface="標楷體"/>
                        </a:rPr>
                        <a:t>國立臺東</a:t>
                      </a:r>
                      <a:r>
                        <a:rPr lang="zh-TW" sz="1200" kern="100" dirty="0" smtClean="0">
                          <a:effectLst/>
                          <a:latin typeface="標楷體" panose="03000509000000000000" pitchFamily="65" charset="-120"/>
                          <a:ea typeface="標楷體" panose="03000509000000000000" pitchFamily="65" charset="-120"/>
                          <a:cs typeface="標楷體"/>
                        </a:rPr>
                        <a:t>大學附屬</a:t>
                      </a:r>
                      <a:r>
                        <a:rPr lang="zh-TW" sz="1200" kern="100" dirty="0">
                          <a:effectLst/>
                          <a:latin typeface="標楷體" panose="03000509000000000000" pitchFamily="65" charset="-120"/>
                          <a:ea typeface="標楷體" panose="03000509000000000000" pitchFamily="65" charset="-120"/>
                          <a:cs typeface="標楷體"/>
                        </a:rPr>
                        <a:t>特殊教育學校</a:t>
                      </a:r>
                      <a:endParaRPr lang="zh-TW" sz="1200" kern="100" dirty="0">
                        <a:effectLst/>
                        <a:latin typeface="標楷體" panose="03000509000000000000" pitchFamily="65" charset="-120"/>
                        <a:ea typeface="標楷體" panose="03000509000000000000" pitchFamily="65" charset="-120"/>
                        <a:cs typeface="Times New Roman"/>
                      </a:endParaRPr>
                    </a:p>
                  </a:txBody>
                  <a:tcPr marL="58912" marR="589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200" kern="100" dirty="0">
                          <a:effectLst/>
                          <a:latin typeface="標楷體" panose="03000509000000000000" pitchFamily="65" charset="-120"/>
                          <a:ea typeface="標楷體" panose="03000509000000000000" pitchFamily="65" charset="-120"/>
                          <a:cs typeface="標楷體"/>
                        </a:rPr>
                        <a:t>臺東縣</a:t>
                      </a:r>
                      <a:endParaRPr lang="zh-TW" sz="1200" kern="100" dirty="0">
                        <a:effectLst/>
                        <a:latin typeface="標楷體" panose="03000509000000000000" pitchFamily="65" charset="-120"/>
                        <a:ea typeface="標楷體" panose="03000509000000000000" pitchFamily="65" charset="-120"/>
                        <a:cs typeface="Times New Roman"/>
                      </a:endParaRPr>
                    </a:p>
                  </a:txBody>
                  <a:tcPr marL="58912" marR="589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spcAft>
                          <a:spcPts val="0"/>
                        </a:spcAft>
                      </a:pPr>
                      <a:r>
                        <a:rPr lang="en-US" sz="1200" kern="100" dirty="0" smtClean="0">
                          <a:effectLst/>
                          <a:latin typeface="標楷體"/>
                          <a:ea typeface="新細明體"/>
                          <a:cs typeface="Arial"/>
                        </a:rPr>
                        <a:t>(</a:t>
                      </a:r>
                      <a:r>
                        <a:rPr lang="en-US" sz="1200" kern="100" dirty="0" smtClean="0">
                          <a:effectLst/>
                          <a:latin typeface="標楷體"/>
                          <a:ea typeface="新細明體"/>
                          <a:cs typeface="Arial"/>
                        </a:rPr>
                        <a:t>089)229-912#40</a:t>
                      </a:r>
                      <a:r>
                        <a:rPr lang="en-US" altLang="zh-TW" sz="1200" kern="100" dirty="0" smtClean="0">
                          <a:effectLst/>
                          <a:latin typeface="標楷體"/>
                          <a:ea typeface="新細明體"/>
                          <a:cs typeface="Arial"/>
                        </a:rPr>
                        <a:t>8</a:t>
                      </a:r>
                      <a:endParaRPr lang="zh-TW" sz="1400" kern="100" dirty="0">
                        <a:effectLst/>
                        <a:latin typeface="Calibri"/>
                        <a:ea typeface="新細明體"/>
                        <a:cs typeface="Times New Roman"/>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71426979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sz="3200" dirty="0">
                <a:latin typeface="標楷體" panose="03000509000000000000" pitchFamily="65" charset="-120"/>
                <a:ea typeface="標楷體" panose="03000509000000000000" pitchFamily="65" charset="-120"/>
              </a:rPr>
              <a:t>二</a:t>
            </a:r>
            <a:r>
              <a:rPr lang="zh-TW" altLang="en-US" sz="3200" dirty="0" smtClean="0">
                <a:latin typeface="標楷體" panose="03000509000000000000" pitchFamily="65" charset="-120"/>
                <a:ea typeface="標楷體" panose="03000509000000000000" pitchFamily="65" charset="-120"/>
              </a:rPr>
              <a:t>、專業人員工作</a:t>
            </a:r>
            <a:r>
              <a:rPr lang="zh-TW" altLang="en-US" sz="3200" dirty="0">
                <a:latin typeface="標楷體" panose="03000509000000000000" pitchFamily="65" charset="-120"/>
                <a:ea typeface="標楷體" panose="03000509000000000000" pitchFamily="65" charset="-120"/>
              </a:rPr>
              <a:t>執行流程</a:t>
            </a:r>
          </a:p>
        </p:txBody>
      </p:sp>
      <p:sp>
        <p:nvSpPr>
          <p:cNvPr id="3" name="內容版面配置區 2"/>
          <p:cNvSpPr>
            <a:spLocks noGrp="1"/>
          </p:cNvSpPr>
          <p:nvPr>
            <p:ph idx="1"/>
          </p:nvPr>
        </p:nvSpPr>
        <p:spPr/>
        <p:txBody>
          <a:bodyPr>
            <a:normAutofit fontScale="92500" lnSpcReduction="10000"/>
          </a:bodyPr>
          <a:lstStyle/>
          <a:p>
            <a:pPr marL="0" indent="0">
              <a:buNone/>
            </a:pPr>
            <a:r>
              <a:rPr lang="en-US" altLang="zh-TW" sz="2800" dirty="0" smtClean="0">
                <a:latin typeface="標楷體" pitchFamily="65" charset="-120"/>
                <a:ea typeface="標楷體" pitchFamily="65" charset="-120"/>
              </a:rPr>
              <a:t>(</a:t>
            </a:r>
            <a:r>
              <a:rPr lang="zh-TW" altLang="en-US" sz="2800" dirty="0" smtClean="0">
                <a:latin typeface="標楷體" pitchFamily="65" charset="-120"/>
                <a:ea typeface="標楷體" pitchFamily="65" charset="-120"/>
              </a:rPr>
              <a:t>一</a:t>
            </a:r>
            <a:r>
              <a:rPr lang="en-US" altLang="zh-TW" sz="2800" dirty="0" smtClean="0">
                <a:latin typeface="標楷體" pitchFamily="65" charset="-120"/>
                <a:ea typeface="標楷體" pitchFamily="65" charset="-120"/>
              </a:rPr>
              <a:t>)</a:t>
            </a:r>
            <a:r>
              <a:rPr lang="zh-TW" altLang="en-US" sz="2800" dirty="0" smtClean="0">
                <a:latin typeface="標楷體" pitchFamily="65" charset="-120"/>
                <a:ea typeface="標楷體" pitchFamily="65" charset="-120"/>
              </a:rPr>
              <a:t>專業人員</a:t>
            </a:r>
            <a:r>
              <a:rPr lang="zh-TW" altLang="en-US" sz="2800" b="1" dirty="0" smtClean="0">
                <a:latin typeface="標楷體" pitchFamily="65" charset="-120"/>
                <a:ea typeface="標楷體" pitchFamily="65" charset="-120"/>
              </a:rPr>
              <a:t>執行</a:t>
            </a:r>
            <a:r>
              <a:rPr lang="zh-TW" altLang="en-US" sz="2800" b="1" dirty="0">
                <a:latin typeface="標楷體" pitchFamily="65" charset="-120"/>
                <a:ea typeface="標楷體" pitchFamily="65" charset="-120"/>
              </a:rPr>
              <a:t>方面</a:t>
            </a:r>
            <a:endParaRPr lang="en-US" altLang="zh-TW" sz="2800" dirty="0">
              <a:latin typeface="標楷體" pitchFamily="65" charset="-120"/>
              <a:ea typeface="標楷體" pitchFamily="65" charset="-120"/>
            </a:endParaRPr>
          </a:p>
          <a:p>
            <a:pPr marL="808038" indent="-268288">
              <a:buNone/>
            </a:pPr>
            <a:r>
              <a:rPr lang="en-US" altLang="zh-TW" sz="2600" dirty="0">
                <a:latin typeface="標楷體" pitchFamily="65" charset="-120"/>
                <a:ea typeface="標楷體" pitchFamily="65" charset="-120"/>
              </a:rPr>
              <a:t>1</a:t>
            </a:r>
            <a:r>
              <a:rPr lang="en-US" altLang="zh-TW" sz="2600" dirty="0" smtClean="0">
                <a:latin typeface="標楷體" pitchFamily="65" charset="-120"/>
                <a:ea typeface="標楷體" pitchFamily="65" charset="-120"/>
              </a:rPr>
              <a:t>.</a:t>
            </a:r>
            <a:r>
              <a:rPr lang="zh-TW" altLang="en-US" sz="2600" dirty="0" smtClean="0">
                <a:latin typeface="標楷體" pitchFamily="65" charset="-120"/>
                <a:ea typeface="標楷體" pitchFamily="65" charset="-120"/>
              </a:rPr>
              <a:t>到</a:t>
            </a:r>
            <a:r>
              <a:rPr lang="zh-TW" altLang="en-US" sz="2600" dirty="0">
                <a:latin typeface="標楷體" pitchFamily="65" charset="-120"/>
                <a:ea typeface="標楷體" pitchFamily="65" charset="-120"/>
              </a:rPr>
              <a:t>校服務前，應線上詳讀</a:t>
            </a:r>
            <a:r>
              <a:rPr lang="zh-TW" altLang="en-US" sz="2600" dirty="0" smtClean="0">
                <a:latin typeface="標楷體" pitchFamily="65" charset="-120"/>
                <a:ea typeface="標楷體" pitchFamily="65" charset="-120"/>
              </a:rPr>
              <a:t>學生的</a:t>
            </a:r>
            <a:r>
              <a:rPr lang="zh-TW" altLang="en-US" sz="2600" dirty="0">
                <a:latin typeface="標楷體" pitchFamily="65" charset="-120"/>
                <a:ea typeface="標楷體" pitchFamily="65" charset="-120"/>
              </a:rPr>
              <a:t>基本需求，到校巡迴服務時直接切</a:t>
            </a:r>
            <a:r>
              <a:rPr lang="zh-TW" altLang="en-US" sz="2600" dirty="0" smtClean="0">
                <a:latin typeface="標楷體" pitchFamily="65" charset="-120"/>
                <a:ea typeface="標楷體" pitchFamily="65" charset="-120"/>
              </a:rPr>
              <a:t>入 </a:t>
            </a:r>
            <a:endParaRPr lang="en-US" altLang="zh-TW" sz="2600" dirty="0" smtClean="0">
              <a:latin typeface="標楷體" pitchFamily="65" charset="-120"/>
              <a:ea typeface="標楷體" pitchFamily="65" charset="-120"/>
            </a:endParaRPr>
          </a:p>
          <a:p>
            <a:pPr marL="808038" indent="-268288">
              <a:buNone/>
            </a:pPr>
            <a:r>
              <a:rPr lang="zh-TW" altLang="en-US" sz="2600" dirty="0" smtClean="0">
                <a:latin typeface="標楷體" pitchFamily="65" charset="-120"/>
                <a:ea typeface="標楷體" pitchFamily="65" charset="-120"/>
              </a:rPr>
              <a:t>  重點輔導</a:t>
            </a:r>
            <a:r>
              <a:rPr lang="zh-TW" altLang="en-US" sz="2600" dirty="0">
                <a:latin typeface="標楷體" pitchFamily="65" charset="-120"/>
                <a:ea typeface="標楷體" pitchFamily="65" charset="-120"/>
              </a:rPr>
              <a:t>評估，避免基本資料之重複</a:t>
            </a:r>
            <a:r>
              <a:rPr lang="zh-TW" altLang="en-US" sz="2600" dirty="0" smtClean="0">
                <a:latin typeface="標楷體" pitchFamily="65" charset="-120"/>
                <a:ea typeface="標楷體" pitchFamily="65" charset="-120"/>
              </a:rPr>
              <a:t>詢問</a:t>
            </a:r>
            <a:r>
              <a:rPr lang="zh-TW" altLang="en-US" sz="2600" dirty="0">
                <a:latin typeface="標楷體" pitchFamily="65" charset="-120"/>
                <a:ea typeface="標楷體" pitchFamily="65" charset="-120"/>
              </a:rPr>
              <a:t>。</a:t>
            </a:r>
            <a:endParaRPr lang="en-US" altLang="zh-TW" sz="2600" dirty="0">
              <a:latin typeface="標楷體" pitchFamily="65" charset="-120"/>
              <a:ea typeface="標楷體" pitchFamily="65" charset="-120"/>
            </a:endParaRPr>
          </a:p>
          <a:p>
            <a:pPr marL="808038" indent="-268288">
              <a:buNone/>
            </a:pPr>
            <a:r>
              <a:rPr lang="en-US" altLang="zh-TW" sz="2600" dirty="0" smtClean="0">
                <a:latin typeface="標楷體" pitchFamily="65" charset="-120"/>
                <a:ea typeface="標楷體" pitchFamily="65" charset="-120"/>
              </a:rPr>
              <a:t>2.</a:t>
            </a:r>
            <a:r>
              <a:rPr lang="zh-TW" altLang="en-US" sz="2600" dirty="0" smtClean="0">
                <a:latin typeface="標楷體" pitchFamily="65" charset="-120"/>
                <a:ea typeface="標楷體" pitchFamily="65" charset="-120"/>
              </a:rPr>
              <a:t>專業人員對</a:t>
            </a:r>
            <a:r>
              <a:rPr lang="zh-TW" altLang="en-US" sz="2600" dirty="0">
                <a:latin typeface="標楷體" pitchFamily="65" charset="-120"/>
                <a:ea typeface="標楷體" pitchFamily="65" charset="-120"/>
              </a:rPr>
              <a:t>個案學生之整體服務以小時為</a:t>
            </a:r>
            <a:r>
              <a:rPr lang="zh-TW" altLang="en-US" sz="2600" dirty="0" smtClean="0">
                <a:latin typeface="標楷體" pitchFamily="65" charset="-120"/>
                <a:ea typeface="標楷體" pitchFamily="65" charset="-120"/>
              </a:rPr>
              <a:t>單位，對口</a:t>
            </a:r>
            <a:r>
              <a:rPr lang="zh-TW" altLang="en-US" sz="2600" dirty="0">
                <a:latin typeface="標楷體" pitchFamily="65" charset="-120"/>
                <a:ea typeface="標楷體" pitchFamily="65" charset="-120"/>
              </a:rPr>
              <a:t>單位為該校特</a:t>
            </a:r>
            <a:r>
              <a:rPr lang="zh-TW" altLang="en-US" sz="2600" dirty="0" smtClean="0">
                <a:latin typeface="標楷體" pitchFamily="65" charset="-120"/>
                <a:ea typeface="標楷體" pitchFamily="65" charset="-120"/>
              </a:rPr>
              <a:t>教  </a:t>
            </a:r>
            <a:endParaRPr lang="en-US" altLang="zh-TW" sz="2600" dirty="0" smtClean="0">
              <a:latin typeface="標楷體" pitchFamily="65" charset="-120"/>
              <a:ea typeface="標楷體" pitchFamily="65" charset="-120"/>
            </a:endParaRPr>
          </a:p>
          <a:p>
            <a:pPr marL="808038" indent="-268288">
              <a:buNone/>
            </a:pPr>
            <a:r>
              <a:rPr lang="en-US" altLang="zh-TW" sz="2600" dirty="0">
                <a:latin typeface="標楷體" pitchFamily="65" charset="-120"/>
                <a:ea typeface="標楷體" pitchFamily="65" charset="-120"/>
              </a:rPr>
              <a:t> </a:t>
            </a:r>
            <a:r>
              <a:rPr lang="en-US" altLang="zh-TW" sz="2600" dirty="0" smtClean="0">
                <a:latin typeface="標楷體" pitchFamily="65" charset="-120"/>
                <a:ea typeface="標楷體" pitchFamily="65" charset="-120"/>
              </a:rPr>
              <a:t> </a:t>
            </a:r>
            <a:r>
              <a:rPr lang="zh-TW" altLang="en-US" sz="2600" dirty="0" smtClean="0">
                <a:latin typeface="標楷體" pitchFamily="65" charset="-120"/>
                <a:ea typeface="標楷體" pitchFamily="65" charset="-120"/>
              </a:rPr>
              <a:t>業務</a:t>
            </a:r>
            <a:r>
              <a:rPr lang="zh-TW" altLang="en-US" sz="2600" dirty="0">
                <a:latin typeface="標楷體" pitchFamily="65" charset="-120"/>
                <a:ea typeface="標楷體" pitchFamily="65" charset="-120"/>
              </a:rPr>
              <a:t>承辦人員</a:t>
            </a:r>
            <a:r>
              <a:rPr lang="zh-TW" altLang="en-US" sz="2600" dirty="0" smtClean="0">
                <a:latin typeface="標楷體" pitchFamily="65" charset="-120"/>
                <a:ea typeface="標楷體" pitchFamily="65" charset="-120"/>
              </a:rPr>
              <a:t>。</a:t>
            </a:r>
            <a:endParaRPr lang="en-US" altLang="zh-TW" sz="2600" dirty="0" smtClean="0">
              <a:latin typeface="標楷體" pitchFamily="65" charset="-120"/>
              <a:ea typeface="標楷體" pitchFamily="65" charset="-120"/>
            </a:endParaRPr>
          </a:p>
          <a:p>
            <a:pPr marL="808038" indent="-268288">
              <a:buNone/>
            </a:pPr>
            <a:r>
              <a:rPr lang="en-US" altLang="zh-TW" sz="2600" dirty="0" smtClean="0">
                <a:latin typeface="標楷體" pitchFamily="65" charset="-120"/>
                <a:ea typeface="標楷體" pitchFamily="65" charset="-120"/>
              </a:rPr>
              <a:t>3.</a:t>
            </a:r>
            <a:r>
              <a:rPr lang="zh-TW" altLang="en-US" sz="2600" dirty="0" smtClean="0">
                <a:latin typeface="標楷體" pitchFamily="65" charset="-120"/>
                <a:ea typeface="標楷體" pitchFamily="65" charset="-120"/>
              </a:rPr>
              <a:t>專業人員提供</a:t>
            </a:r>
            <a:r>
              <a:rPr lang="zh-TW" altLang="en-US" sz="2600" dirty="0">
                <a:latin typeface="標楷體" pitchFamily="65" charset="-120"/>
                <a:ea typeface="標楷體" pitchFamily="65" charset="-120"/>
              </a:rPr>
              <a:t>學生個案之專業評估、建議、示範</a:t>
            </a:r>
            <a:r>
              <a:rPr lang="zh-TW" altLang="en-US" sz="2600" dirty="0" smtClean="0">
                <a:latin typeface="標楷體" pitchFamily="65" charset="-120"/>
                <a:ea typeface="標楷體" pitchFamily="65" charset="-120"/>
              </a:rPr>
              <a:t>及協助</a:t>
            </a:r>
            <a:r>
              <a:rPr lang="zh-TW" altLang="en-US" sz="2600" dirty="0">
                <a:latin typeface="標楷體" pitchFamily="65" charset="-120"/>
                <a:ea typeface="標楷體" pitchFamily="65" charset="-120"/>
              </a:rPr>
              <a:t>擬定學生個別化</a:t>
            </a:r>
            <a:r>
              <a:rPr lang="zh-TW" altLang="en-US" sz="2600" dirty="0" smtClean="0">
                <a:latin typeface="標楷體" pitchFamily="65" charset="-120"/>
                <a:ea typeface="標楷體" pitchFamily="65" charset="-120"/>
              </a:rPr>
              <a:t>教</a:t>
            </a:r>
            <a:endParaRPr lang="en-US" altLang="zh-TW" sz="2600" dirty="0" smtClean="0">
              <a:latin typeface="標楷體" pitchFamily="65" charset="-120"/>
              <a:ea typeface="標楷體" pitchFamily="65" charset="-120"/>
            </a:endParaRPr>
          </a:p>
          <a:p>
            <a:pPr marL="808038" indent="-268288">
              <a:buNone/>
            </a:pPr>
            <a:r>
              <a:rPr lang="en-US" altLang="zh-TW" sz="2600" dirty="0">
                <a:latin typeface="標楷體" pitchFamily="65" charset="-120"/>
                <a:ea typeface="標楷體" pitchFamily="65" charset="-120"/>
              </a:rPr>
              <a:t> </a:t>
            </a:r>
            <a:r>
              <a:rPr lang="en-US" altLang="zh-TW" sz="2600" dirty="0" smtClean="0">
                <a:latin typeface="標楷體" pitchFamily="65" charset="-120"/>
                <a:ea typeface="標楷體" pitchFamily="65" charset="-120"/>
              </a:rPr>
              <a:t> </a:t>
            </a:r>
            <a:r>
              <a:rPr lang="zh-TW" altLang="en-US" sz="2600" dirty="0" smtClean="0">
                <a:latin typeface="標楷體" pitchFamily="65" charset="-120"/>
                <a:ea typeface="標楷體" pitchFamily="65" charset="-120"/>
              </a:rPr>
              <a:t>育</a:t>
            </a:r>
            <a:r>
              <a:rPr lang="zh-TW" altLang="en-US" sz="2600" dirty="0">
                <a:latin typeface="標楷體" pitchFamily="65" charset="-120"/>
                <a:ea typeface="標楷體" pitchFamily="65" charset="-120"/>
              </a:rPr>
              <a:t>計畫，以增進教師</a:t>
            </a:r>
            <a:r>
              <a:rPr lang="zh-TW" altLang="en-US" sz="2600" dirty="0" smtClean="0">
                <a:latin typeface="標楷體" pitchFamily="65" charset="-120"/>
                <a:ea typeface="標楷體" pitchFamily="65" charset="-120"/>
              </a:rPr>
              <a:t>教學輔導</a:t>
            </a:r>
            <a:r>
              <a:rPr lang="zh-TW" altLang="en-US" sz="2600" dirty="0">
                <a:latin typeface="標楷體" pitchFamily="65" charset="-120"/>
                <a:ea typeface="標楷體" pitchFamily="65" charset="-120"/>
              </a:rPr>
              <a:t>策略為主</a:t>
            </a:r>
            <a:r>
              <a:rPr lang="zh-TW" altLang="en-US" sz="2600" dirty="0" smtClean="0">
                <a:latin typeface="標楷體" pitchFamily="65" charset="-120"/>
                <a:ea typeface="標楷體" pitchFamily="65" charset="-120"/>
              </a:rPr>
              <a:t>。</a:t>
            </a:r>
            <a:endParaRPr lang="en-US" altLang="zh-TW" sz="2600" dirty="0" smtClean="0">
              <a:latin typeface="標楷體" pitchFamily="65" charset="-120"/>
              <a:ea typeface="標楷體" pitchFamily="65" charset="-120"/>
            </a:endParaRPr>
          </a:p>
          <a:p>
            <a:pPr marL="808038" indent="-268288">
              <a:buNone/>
            </a:pPr>
            <a:r>
              <a:rPr lang="en-US" altLang="zh-TW" sz="2600" dirty="0" smtClean="0">
                <a:latin typeface="標楷體" pitchFamily="65" charset="-120"/>
                <a:ea typeface="標楷體" pitchFamily="65" charset="-120"/>
              </a:rPr>
              <a:t>4.</a:t>
            </a:r>
            <a:r>
              <a:rPr lang="zh-TW" altLang="en-US" sz="2600" dirty="0" smtClean="0">
                <a:latin typeface="標楷體" pitchFamily="65" charset="-120"/>
                <a:ea typeface="標楷體" pitchFamily="65" charset="-120"/>
              </a:rPr>
              <a:t>對</a:t>
            </a:r>
            <a:r>
              <a:rPr lang="zh-TW" altLang="en-US" sz="2600" dirty="0">
                <a:latin typeface="標楷體" pitchFamily="65" charset="-120"/>
                <a:ea typeface="標楷體" pitchFamily="65" charset="-120"/>
              </a:rPr>
              <a:t>學生服務諮詢後，須再與該生之教師或家長</a:t>
            </a:r>
            <a:r>
              <a:rPr lang="zh-TW" altLang="en-US" sz="2600" dirty="0" smtClean="0">
                <a:latin typeface="標楷體" pitchFamily="65" charset="-120"/>
                <a:ea typeface="標楷體" pitchFamily="65" charset="-120"/>
              </a:rPr>
              <a:t>討論</a:t>
            </a:r>
            <a:r>
              <a:rPr lang="zh-TW" altLang="en-US" sz="2600" dirty="0">
                <a:latin typeface="標楷體" pitchFamily="65" charset="-120"/>
                <a:ea typeface="標楷體" pitchFamily="65" charset="-120"/>
              </a:rPr>
              <a:t>或示範解決策略，以</a:t>
            </a:r>
            <a:r>
              <a:rPr lang="zh-TW" altLang="en-US" sz="2600" dirty="0" smtClean="0">
                <a:latin typeface="標楷體" pitchFamily="65" charset="-120"/>
                <a:ea typeface="標楷體" pitchFamily="65" charset="-120"/>
              </a:rPr>
              <a:t>間</a:t>
            </a:r>
            <a:endParaRPr lang="en-US" altLang="zh-TW" sz="2600" dirty="0" smtClean="0">
              <a:latin typeface="標楷體" pitchFamily="65" charset="-120"/>
              <a:ea typeface="標楷體" pitchFamily="65" charset="-120"/>
            </a:endParaRPr>
          </a:p>
          <a:p>
            <a:pPr marL="808038" indent="-268288">
              <a:buNone/>
            </a:pPr>
            <a:r>
              <a:rPr lang="en-US" altLang="zh-TW" sz="2600" dirty="0">
                <a:latin typeface="標楷體" pitchFamily="65" charset="-120"/>
                <a:ea typeface="標楷體" pitchFamily="65" charset="-120"/>
              </a:rPr>
              <a:t> </a:t>
            </a:r>
            <a:r>
              <a:rPr lang="en-US" altLang="zh-TW" sz="2600" dirty="0" smtClean="0">
                <a:latin typeface="標楷體" pitchFamily="65" charset="-120"/>
                <a:ea typeface="標楷體" pitchFamily="65" charset="-120"/>
              </a:rPr>
              <a:t> </a:t>
            </a:r>
            <a:r>
              <a:rPr lang="zh-TW" altLang="en-US" sz="2600" dirty="0" smtClean="0">
                <a:latin typeface="標楷體" pitchFamily="65" charset="-120"/>
                <a:ea typeface="標楷體" pitchFamily="65" charset="-120"/>
              </a:rPr>
              <a:t>接</a:t>
            </a:r>
            <a:r>
              <a:rPr lang="zh-TW" altLang="en-US" sz="2600" dirty="0">
                <a:latin typeface="標楷體" pitchFamily="65" charset="-120"/>
                <a:ea typeface="標楷體" pitchFamily="65" charset="-120"/>
              </a:rPr>
              <a:t>服務諮詢為主。 </a:t>
            </a:r>
            <a:endParaRPr lang="en-US" altLang="zh-TW" sz="2600" dirty="0" smtClean="0">
              <a:latin typeface="標楷體" pitchFamily="65" charset="-120"/>
              <a:ea typeface="標楷體" pitchFamily="65" charset="-120"/>
            </a:endParaRPr>
          </a:p>
          <a:p>
            <a:pPr marL="804863" indent="-263525">
              <a:buNone/>
            </a:pPr>
            <a:r>
              <a:rPr lang="en-US" altLang="zh-TW" sz="2600" dirty="0" smtClean="0">
                <a:latin typeface="標楷體" pitchFamily="65" charset="-120"/>
                <a:ea typeface="標楷體" pitchFamily="65" charset="-120"/>
              </a:rPr>
              <a:t>5.</a:t>
            </a:r>
            <a:r>
              <a:rPr lang="zh-TW" altLang="en-US" sz="2600" dirty="0" smtClean="0">
                <a:latin typeface="標楷體" pitchFamily="65" charset="-120"/>
                <a:ea typeface="標楷體" pitchFamily="65" charset="-120"/>
              </a:rPr>
              <a:t>專業人員服務</a:t>
            </a:r>
            <a:r>
              <a:rPr lang="zh-TW" altLang="en-US" sz="2600" dirty="0">
                <a:latin typeface="標楷體" pitchFamily="65" charset="-120"/>
                <a:ea typeface="標楷體" pitchFamily="65" charset="-120"/>
              </a:rPr>
              <a:t>完成後，應於二周內線上登錄其</a:t>
            </a:r>
            <a:r>
              <a:rPr lang="zh-TW" altLang="en-US" sz="2600" dirty="0" smtClean="0">
                <a:latin typeface="標楷體" pitchFamily="65" charset="-120"/>
                <a:ea typeface="標楷體" pitchFamily="65" charset="-120"/>
              </a:rPr>
              <a:t>評估表</a:t>
            </a:r>
            <a:r>
              <a:rPr lang="zh-TW" altLang="en-US" sz="2600" dirty="0">
                <a:latin typeface="標楷體" pitchFamily="65" charset="-120"/>
                <a:ea typeface="標楷體" pitchFamily="65" charset="-120"/>
              </a:rPr>
              <a:t>及服務紀錄，以便</a:t>
            </a:r>
            <a:r>
              <a:rPr lang="zh-TW" altLang="en-US" sz="2600" dirty="0" smtClean="0">
                <a:latin typeface="標楷體" pitchFamily="65" charset="-120"/>
                <a:ea typeface="標楷體" pitchFamily="65" charset="-120"/>
              </a:rPr>
              <a:t>學</a:t>
            </a:r>
            <a:endParaRPr lang="en-US" altLang="zh-TW" sz="2600" dirty="0" smtClean="0">
              <a:latin typeface="標楷體" pitchFamily="65" charset="-120"/>
              <a:ea typeface="標楷體" pitchFamily="65" charset="-120"/>
            </a:endParaRPr>
          </a:p>
          <a:p>
            <a:pPr marL="804863" indent="-263525">
              <a:buNone/>
            </a:pPr>
            <a:r>
              <a:rPr lang="en-US" altLang="zh-TW" sz="2600" dirty="0">
                <a:latin typeface="標楷體" pitchFamily="65" charset="-120"/>
                <a:ea typeface="標楷體" pitchFamily="65" charset="-120"/>
              </a:rPr>
              <a:t> </a:t>
            </a:r>
            <a:r>
              <a:rPr lang="en-US" altLang="zh-TW" sz="2600" dirty="0" smtClean="0">
                <a:latin typeface="標楷體" pitchFamily="65" charset="-120"/>
                <a:ea typeface="標楷體" pitchFamily="65" charset="-120"/>
              </a:rPr>
              <a:t> </a:t>
            </a:r>
            <a:r>
              <a:rPr lang="zh-TW" altLang="en-US" sz="2600" dirty="0" smtClean="0">
                <a:latin typeface="標楷體" pitchFamily="65" charset="-120"/>
                <a:ea typeface="標楷體" pitchFamily="65" charset="-120"/>
              </a:rPr>
              <a:t>校</a:t>
            </a:r>
            <a:r>
              <a:rPr lang="zh-TW" altLang="en-US" sz="2600" dirty="0">
                <a:latin typeface="標楷體" pitchFamily="65" charset="-120"/>
                <a:ea typeface="標楷體" pitchFamily="65" charset="-120"/>
              </a:rPr>
              <a:t>端</a:t>
            </a:r>
            <a:r>
              <a:rPr lang="zh-TW" altLang="en-US" sz="2600" dirty="0" smtClean="0">
                <a:latin typeface="標楷體" pitchFamily="65" charset="-120"/>
                <a:ea typeface="標楷體" pitchFamily="65" charset="-120"/>
              </a:rPr>
              <a:t>可自</a:t>
            </a:r>
            <a:r>
              <a:rPr lang="zh-TW" altLang="en-US" sz="2600" dirty="0">
                <a:latin typeface="標楷體" pitchFamily="65" charset="-120"/>
                <a:ea typeface="標楷體" pitchFamily="65" charset="-120"/>
              </a:rPr>
              <a:t>線上將相關</a:t>
            </a:r>
            <a:r>
              <a:rPr lang="zh-TW" altLang="en-US" sz="2600" dirty="0" smtClean="0">
                <a:latin typeface="標楷體" pitchFamily="65" charset="-120"/>
                <a:ea typeface="標楷體" pitchFamily="65" charset="-120"/>
              </a:rPr>
              <a:t>建議</a:t>
            </a:r>
            <a:r>
              <a:rPr lang="zh-TW" altLang="en-US" sz="2600" dirty="0">
                <a:latin typeface="標楷體" pitchFamily="65" charset="-120"/>
                <a:ea typeface="標楷體" pitchFamily="65" charset="-120"/>
              </a:rPr>
              <a:t>列印存參，分區端核銷到校巡迴鐘點費。 </a:t>
            </a:r>
          </a:p>
        </p:txBody>
      </p:sp>
    </p:spTree>
    <p:extLst>
      <p:ext uri="{BB962C8B-B14F-4D97-AF65-F5344CB8AC3E}">
        <p14:creationId xmlns:p14="http://schemas.microsoft.com/office/powerpoint/2010/main" val="25738580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sz="3200" dirty="0">
                <a:latin typeface="標楷體" panose="03000509000000000000" pitchFamily="65" charset="-120"/>
                <a:ea typeface="標楷體" panose="03000509000000000000" pitchFamily="65" charset="-120"/>
              </a:rPr>
              <a:t>二</a:t>
            </a:r>
            <a:r>
              <a:rPr lang="zh-TW" altLang="en-US" sz="3200" dirty="0" smtClean="0">
                <a:latin typeface="標楷體" panose="03000509000000000000" pitchFamily="65" charset="-120"/>
                <a:ea typeface="標楷體" panose="03000509000000000000" pitchFamily="65" charset="-120"/>
              </a:rPr>
              <a:t>、專業人員工作</a:t>
            </a:r>
            <a:r>
              <a:rPr lang="zh-TW" altLang="en-US" sz="3200" dirty="0">
                <a:latin typeface="標楷體" panose="03000509000000000000" pitchFamily="65" charset="-120"/>
                <a:ea typeface="標楷體" panose="03000509000000000000" pitchFamily="65" charset="-120"/>
              </a:rPr>
              <a:t>執行流程</a:t>
            </a:r>
          </a:p>
        </p:txBody>
      </p:sp>
      <p:sp>
        <p:nvSpPr>
          <p:cNvPr id="3" name="內容版面配置區 2"/>
          <p:cNvSpPr>
            <a:spLocks noGrp="1"/>
          </p:cNvSpPr>
          <p:nvPr>
            <p:ph idx="1"/>
          </p:nvPr>
        </p:nvSpPr>
        <p:spPr>
          <a:xfrm>
            <a:off x="609600" y="1196752"/>
            <a:ext cx="10972800" cy="5472608"/>
          </a:xfrm>
        </p:spPr>
        <p:txBody>
          <a:bodyPr>
            <a:noAutofit/>
          </a:bodyPr>
          <a:lstStyle/>
          <a:p>
            <a:pPr marL="0" indent="0">
              <a:buNone/>
            </a:pPr>
            <a:r>
              <a:rPr lang="en-US" altLang="zh-TW" sz="2400" dirty="0" smtClean="0">
                <a:latin typeface="標楷體" pitchFamily="65" charset="-120"/>
                <a:ea typeface="標楷體" pitchFamily="65" charset="-120"/>
              </a:rPr>
              <a:t>(</a:t>
            </a:r>
            <a:r>
              <a:rPr lang="zh-TW" altLang="en-US" sz="2400" dirty="0">
                <a:latin typeface="標楷體" pitchFamily="65" charset="-120"/>
                <a:ea typeface="標楷體" pitchFamily="65" charset="-120"/>
              </a:rPr>
              <a:t>一</a:t>
            </a:r>
            <a:r>
              <a:rPr lang="en-US" altLang="zh-TW" sz="2400" dirty="0" smtClean="0">
                <a:latin typeface="標楷體" pitchFamily="65" charset="-120"/>
                <a:ea typeface="標楷體" pitchFamily="65" charset="-120"/>
              </a:rPr>
              <a:t>)</a:t>
            </a:r>
            <a:r>
              <a:rPr lang="zh-TW" altLang="en-US" sz="2400" dirty="0" smtClean="0">
                <a:latin typeface="標楷體" pitchFamily="65" charset="-120"/>
                <a:ea typeface="標楷體" pitchFamily="65" charset="-120"/>
              </a:rPr>
              <a:t>專業人員</a:t>
            </a:r>
            <a:r>
              <a:rPr lang="zh-TW" altLang="en-US" sz="2400" b="1" dirty="0" smtClean="0">
                <a:latin typeface="標楷體" pitchFamily="65" charset="-120"/>
                <a:ea typeface="標楷體" pitchFamily="65" charset="-120"/>
              </a:rPr>
              <a:t>執行</a:t>
            </a:r>
            <a:r>
              <a:rPr lang="zh-TW" altLang="en-US" sz="2400" b="1" dirty="0">
                <a:latin typeface="標楷體" pitchFamily="65" charset="-120"/>
                <a:ea typeface="標楷體" pitchFamily="65" charset="-120"/>
              </a:rPr>
              <a:t>方面</a:t>
            </a:r>
            <a:endParaRPr lang="en-US" altLang="zh-TW" sz="2400" dirty="0">
              <a:latin typeface="標楷體" pitchFamily="65" charset="-120"/>
              <a:ea typeface="標楷體" pitchFamily="65" charset="-120"/>
            </a:endParaRPr>
          </a:p>
          <a:p>
            <a:pPr marL="981075" indent="-260350">
              <a:buNone/>
            </a:pPr>
            <a:r>
              <a:rPr lang="en-US" altLang="zh-TW" sz="2400" dirty="0">
                <a:latin typeface="標楷體" pitchFamily="65" charset="-120"/>
                <a:ea typeface="標楷體" pitchFamily="65" charset="-120"/>
              </a:rPr>
              <a:t>6</a:t>
            </a:r>
            <a:r>
              <a:rPr lang="en-US" altLang="zh-TW" sz="2400" dirty="0" smtClean="0">
                <a:latin typeface="標楷體" pitchFamily="65" charset="-120"/>
                <a:ea typeface="標楷體" pitchFamily="65" charset="-120"/>
              </a:rPr>
              <a:t>.</a:t>
            </a:r>
            <a:r>
              <a:rPr lang="zh-TW" altLang="en-US" sz="2400" dirty="0" smtClean="0">
                <a:latin typeface="標楷體" pitchFamily="65" charset="-120"/>
                <a:ea typeface="標楷體" pitchFamily="65" charset="-120"/>
              </a:rPr>
              <a:t>專業人員到</a:t>
            </a:r>
            <a:r>
              <a:rPr lang="zh-TW" altLang="en-US" sz="2400" dirty="0">
                <a:latin typeface="標楷體" pitchFamily="65" charset="-120"/>
                <a:ea typeface="標楷體" pitchFamily="65" charset="-120"/>
              </a:rPr>
              <a:t>校巡迴服務時應準時，如有不可抗力</a:t>
            </a:r>
            <a:r>
              <a:rPr lang="zh-TW" altLang="en-US" sz="2400" dirty="0" smtClean="0">
                <a:latin typeface="標楷體" pitchFamily="65" charset="-120"/>
                <a:ea typeface="標楷體" pitchFamily="65" charset="-120"/>
              </a:rPr>
              <a:t>之因素</a:t>
            </a:r>
            <a:r>
              <a:rPr lang="zh-TW" altLang="en-US" sz="2400" dirty="0">
                <a:latin typeface="標楷體" pitchFamily="65" charset="-120"/>
                <a:ea typeface="標楷體" pitchFamily="65" charset="-120"/>
              </a:rPr>
              <a:t>，須盡</a:t>
            </a:r>
            <a:r>
              <a:rPr lang="zh-TW" altLang="en-US" sz="2400" dirty="0" smtClean="0">
                <a:latin typeface="標楷體" pitchFamily="65" charset="-120"/>
                <a:ea typeface="標楷體" pitchFamily="65" charset="-120"/>
              </a:rPr>
              <a:t>早通知</a:t>
            </a:r>
            <a:r>
              <a:rPr lang="zh-TW" altLang="en-US" sz="2400" dirty="0">
                <a:latin typeface="標楷體" pitchFamily="65" charset="-120"/>
                <a:ea typeface="標楷體" pitchFamily="65" charset="-120"/>
              </a:rPr>
              <a:t>及應變，並確認再次到校時間。 </a:t>
            </a:r>
          </a:p>
          <a:p>
            <a:pPr marL="1076325" indent="-355600">
              <a:buNone/>
            </a:pPr>
            <a:r>
              <a:rPr lang="en-US" altLang="zh-TW" sz="2400" dirty="0" smtClean="0">
                <a:latin typeface="標楷體" pitchFamily="65" charset="-120"/>
                <a:ea typeface="標楷體" pitchFamily="65" charset="-120"/>
              </a:rPr>
              <a:t>7.</a:t>
            </a:r>
            <a:r>
              <a:rPr lang="zh-TW" altLang="en-US" sz="2400" dirty="0" smtClean="0">
                <a:latin typeface="標楷體" pitchFamily="65" charset="-120"/>
                <a:ea typeface="標楷體" pitchFamily="65" charset="-120"/>
              </a:rPr>
              <a:t>學校</a:t>
            </a:r>
            <a:r>
              <a:rPr lang="zh-TW" altLang="en-US" sz="2400" dirty="0">
                <a:latin typeface="標楷體" pitchFamily="65" charset="-120"/>
                <a:ea typeface="標楷體" pitchFamily="65" charset="-120"/>
              </a:rPr>
              <a:t>應積極邀請相關專業人員參與個別化教育</a:t>
            </a:r>
            <a:r>
              <a:rPr lang="zh-TW" altLang="en-US" sz="2400" dirty="0" smtClean="0">
                <a:latin typeface="標楷體" pitchFamily="65" charset="-120"/>
                <a:ea typeface="標楷體" pitchFamily="65" charset="-120"/>
              </a:rPr>
              <a:t>計畫</a:t>
            </a:r>
            <a:r>
              <a:rPr lang="zh-TW" altLang="en-US" sz="2400" dirty="0">
                <a:latin typeface="標楷體" pitchFamily="65" charset="-120"/>
                <a:ea typeface="標楷體" pitchFamily="65" charset="-120"/>
              </a:rPr>
              <a:t>會議，如</a:t>
            </a:r>
            <a:r>
              <a:rPr lang="zh-TW" altLang="en-US" sz="2400" dirty="0" smtClean="0">
                <a:latin typeface="標楷體" pitchFamily="65" charset="-120"/>
                <a:ea typeface="標楷體" pitchFamily="65" charset="-120"/>
              </a:rPr>
              <a:t>相關</a:t>
            </a:r>
            <a:r>
              <a:rPr lang="zh-TW" altLang="en-US" sz="2400" dirty="0">
                <a:latin typeface="標楷體" pitchFamily="65" charset="-120"/>
                <a:ea typeface="標楷體" pitchFamily="65" charset="-120"/>
              </a:rPr>
              <a:t>專業人員未能</a:t>
            </a:r>
            <a:r>
              <a:rPr lang="zh-TW" altLang="en-US" sz="2400" dirty="0" smtClean="0">
                <a:latin typeface="標楷體" pitchFamily="65" charset="-120"/>
                <a:ea typeface="標楷體" pitchFamily="65" charset="-120"/>
              </a:rPr>
              <a:t>出席，可請專業人員提供口頭或書面資料，或以視訊會議方式進行，研擬適合</a:t>
            </a:r>
            <a:r>
              <a:rPr lang="zh-TW" altLang="en-US" sz="2400" dirty="0">
                <a:latin typeface="標楷體" pitchFamily="65" charset="-120"/>
                <a:ea typeface="標楷體" pitchFamily="65" charset="-120"/>
              </a:rPr>
              <a:t>學生進行之課程目標及教學</a:t>
            </a:r>
            <a:r>
              <a:rPr lang="zh-TW" altLang="en-US" sz="2400" dirty="0" smtClean="0">
                <a:latin typeface="標楷體" pitchFamily="65" charset="-120"/>
                <a:ea typeface="標楷體" pitchFamily="65" charset="-120"/>
              </a:rPr>
              <a:t>方式</a:t>
            </a:r>
            <a:r>
              <a:rPr lang="zh-TW" altLang="en-US" sz="2400" dirty="0">
                <a:latin typeface="標楷體" pitchFamily="65" charset="-120"/>
                <a:ea typeface="標楷體" pitchFamily="65" charset="-120"/>
              </a:rPr>
              <a:t>或</a:t>
            </a:r>
            <a:r>
              <a:rPr lang="zh-TW" altLang="en-US" sz="2400" dirty="0" smtClean="0">
                <a:latin typeface="標楷體" pitchFamily="65" charset="-120"/>
                <a:ea typeface="標楷體" pitchFamily="65" charset="-120"/>
              </a:rPr>
              <a:t>其他</a:t>
            </a:r>
            <a:r>
              <a:rPr lang="zh-TW" altLang="en-US" sz="2400" dirty="0">
                <a:latin typeface="標楷體" pitchFamily="65" charset="-120"/>
                <a:ea typeface="標楷體" pitchFamily="65" charset="-120"/>
              </a:rPr>
              <a:t>支援系統。 </a:t>
            </a:r>
          </a:p>
          <a:p>
            <a:pPr marL="981075" indent="-260350">
              <a:buNone/>
            </a:pPr>
            <a:r>
              <a:rPr lang="en-US" altLang="zh-TW" sz="2400" dirty="0" smtClean="0">
                <a:latin typeface="標楷體" pitchFamily="65" charset="-120"/>
                <a:ea typeface="標楷體" pitchFamily="65" charset="-120"/>
              </a:rPr>
              <a:t>8.</a:t>
            </a:r>
            <a:r>
              <a:rPr lang="zh-TW" altLang="en-US" sz="2400" dirty="0" smtClean="0">
                <a:latin typeface="標楷體" pitchFamily="65" charset="-120"/>
                <a:ea typeface="標楷體" pitchFamily="65" charset="-120"/>
              </a:rPr>
              <a:t>檢視「到</a:t>
            </a:r>
            <a:r>
              <a:rPr lang="zh-TW" altLang="en-US" sz="2400" dirty="0">
                <a:latin typeface="標楷體" pitchFamily="65" charset="-120"/>
                <a:ea typeface="標楷體" pitchFamily="65" charset="-120"/>
              </a:rPr>
              <a:t>校輔導諮詢</a:t>
            </a:r>
            <a:r>
              <a:rPr lang="zh-TW" altLang="en-US" sz="2400" dirty="0" smtClean="0">
                <a:latin typeface="標楷體" pitchFamily="65" charset="-120"/>
                <a:ea typeface="標楷體" pitchFamily="65" charset="-120"/>
              </a:rPr>
              <a:t>簽名表」之</a:t>
            </a:r>
            <a:r>
              <a:rPr lang="zh-TW" altLang="en-US" sz="2400" dirty="0">
                <a:latin typeface="標楷體" pitchFamily="65" charset="-120"/>
                <a:ea typeface="標楷體" pitchFamily="65" charset="-120"/>
              </a:rPr>
              <a:t>服務學生姓名及時間</a:t>
            </a:r>
            <a:r>
              <a:rPr lang="zh-TW" altLang="en-US" sz="2400" dirty="0" smtClean="0">
                <a:latin typeface="標楷體" pitchFamily="65" charset="-120"/>
                <a:ea typeface="標楷體" pitchFamily="65" charset="-120"/>
              </a:rPr>
              <a:t>是否與</a:t>
            </a:r>
            <a:r>
              <a:rPr lang="zh-TW" altLang="en-US" sz="2400" dirty="0">
                <a:latin typeface="標楷體" pitchFamily="65" charset="-120"/>
                <a:ea typeface="標楷體" pitchFamily="65" charset="-120"/>
              </a:rPr>
              <a:t>特教通報</a:t>
            </a:r>
            <a:r>
              <a:rPr lang="zh-TW" altLang="en-US" sz="2400" dirty="0" smtClean="0">
                <a:latin typeface="標楷體" pitchFamily="65" charset="-120"/>
                <a:ea typeface="標楷體" pitchFamily="65" charset="-120"/>
              </a:rPr>
              <a:t>網線</a:t>
            </a:r>
            <a:r>
              <a:rPr lang="zh-TW" altLang="en-US" sz="2400" dirty="0">
                <a:latin typeface="標楷體" pitchFamily="65" charset="-120"/>
                <a:ea typeface="標楷體" pitchFamily="65" charset="-120"/>
              </a:rPr>
              <a:t>上之排課及服務紀</a:t>
            </a:r>
            <a:r>
              <a:rPr lang="zh-TW" altLang="en-US" sz="2400" dirty="0" smtClean="0">
                <a:latin typeface="標楷體" pitchFamily="65" charset="-120"/>
                <a:ea typeface="標楷體" pitchFamily="65" charset="-120"/>
              </a:rPr>
              <a:t>錄資訊吻合</a:t>
            </a:r>
            <a:r>
              <a:rPr lang="zh-TW" altLang="en-US" sz="2400" dirty="0">
                <a:latin typeface="標楷體" pitchFamily="65" charset="-120"/>
                <a:ea typeface="標楷體" pitchFamily="65" charset="-120"/>
              </a:rPr>
              <a:t>。 </a:t>
            </a:r>
          </a:p>
          <a:p>
            <a:pPr marL="1076325" indent="-355600">
              <a:buNone/>
            </a:pPr>
            <a:r>
              <a:rPr lang="en-US" altLang="zh-TW" sz="2400" dirty="0" smtClean="0">
                <a:latin typeface="標楷體" pitchFamily="65" charset="-120"/>
                <a:ea typeface="標楷體" pitchFamily="65" charset="-120"/>
              </a:rPr>
              <a:t>9.</a:t>
            </a:r>
            <a:r>
              <a:rPr lang="zh-TW" altLang="en-US" sz="2400" dirty="0" smtClean="0">
                <a:latin typeface="標楷體" pitchFamily="65" charset="-120"/>
                <a:ea typeface="標楷體" pitchFamily="65" charset="-120"/>
              </a:rPr>
              <a:t>服務</a:t>
            </a:r>
            <a:r>
              <a:rPr lang="zh-TW" altLang="en-US" sz="2400" dirty="0">
                <a:latin typeface="標楷體" pitchFamily="65" charset="-120"/>
                <a:ea typeface="標楷體" pitchFamily="65" charset="-120"/>
              </a:rPr>
              <a:t>紀錄必須詳實明確，並填寫確實可行之建議</a:t>
            </a:r>
            <a:r>
              <a:rPr lang="zh-TW" altLang="en-US" sz="2400" dirty="0" smtClean="0">
                <a:latin typeface="標楷體" pitchFamily="65" charset="-120"/>
                <a:ea typeface="標楷體" pitchFamily="65" charset="-120"/>
              </a:rPr>
              <a:t>。</a:t>
            </a:r>
            <a:endParaRPr lang="en-US" altLang="zh-TW" sz="2400" dirty="0" smtClean="0">
              <a:latin typeface="標楷體" pitchFamily="65" charset="-120"/>
              <a:ea typeface="標楷體" pitchFamily="65" charset="-120"/>
            </a:endParaRPr>
          </a:p>
          <a:p>
            <a:pPr marL="1076325" indent="-355600">
              <a:buNone/>
            </a:pPr>
            <a:r>
              <a:rPr lang="en-US" altLang="zh-TW" sz="2400" dirty="0" smtClean="0">
                <a:latin typeface="標楷體" pitchFamily="65" charset="-120"/>
                <a:ea typeface="標楷體" pitchFamily="65" charset="-120"/>
              </a:rPr>
              <a:t>10.</a:t>
            </a:r>
            <a:r>
              <a:rPr lang="zh-TW" altLang="en-US" sz="2400" dirty="0" smtClean="0">
                <a:latin typeface="標楷體" pitchFamily="65" charset="-120"/>
                <a:ea typeface="標楷體" pitchFamily="65" charset="-120"/>
              </a:rPr>
              <a:t>協助</a:t>
            </a:r>
            <a:r>
              <a:rPr lang="zh-TW" altLang="en-US" sz="2400" dirty="0">
                <a:latin typeface="標楷體" pitchFamily="65" charset="-120"/>
                <a:ea typeface="標楷體" pitchFamily="65" charset="-120"/>
              </a:rPr>
              <a:t>確認學生輔具之需求，必要時進行微調，</a:t>
            </a:r>
            <a:r>
              <a:rPr lang="zh-TW" altLang="en-US" sz="2400" dirty="0" smtClean="0">
                <a:latin typeface="標楷體" pitchFamily="65" charset="-120"/>
                <a:ea typeface="標楷體" pitchFamily="65" charset="-120"/>
              </a:rPr>
              <a:t>如需要</a:t>
            </a:r>
            <a:r>
              <a:rPr lang="zh-TW" altLang="en-US" sz="2400" dirty="0">
                <a:latin typeface="標楷體" pitchFamily="65" charset="-120"/>
                <a:ea typeface="標楷體" pitchFamily="65" charset="-120"/>
              </a:rPr>
              <a:t>申請新</a:t>
            </a:r>
            <a:r>
              <a:rPr lang="zh-TW" altLang="en-US" sz="2400" dirty="0" smtClean="0">
                <a:latin typeface="標楷體" pitchFamily="65" charset="-120"/>
                <a:ea typeface="標楷體" pitchFamily="65" charset="-120"/>
              </a:rPr>
              <a:t>輔具</a:t>
            </a:r>
            <a:r>
              <a:rPr lang="zh-TW" altLang="en-US" sz="2400" dirty="0">
                <a:latin typeface="標楷體" pitchFamily="65" charset="-120"/>
                <a:ea typeface="標楷體" pitchFamily="65" charset="-120"/>
              </a:rPr>
              <a:t>，請協助填寫相關建議及尋求</a:t>
            </a:r>
            <a:r>
              <a:rPr lang="zh-TW" altLang="en-US" sz="2400" dirty="0" smtClean="0">
                <a:latin typeface="標楷體" pitchFamily="65" charset="-120"/>
                <a:ea typeface="標楷體" pitchFamily="65" charset="-120"/>
              </a:rPr>
              <a:t>申請</a:t>
            </a:r>
            <a:r>
              <a:rPr lang="zh-TW" altLang="en-US" sz="2400" dirty="0">
                <a:latin typeface="標楷體" pitchFamily="65" charset="-120"/>
                <a:ea typeface="標楷體" pitchFamily="65" charset="-120"/>
              </a:rPr>
              <a:t>單位。</a:t>
            </a:r>
            <a:r>
              <a:rPr lang="en-US" altLang="zh-TW" sz="2400" dirty="0">
                <a:latin typeface="標楷體" pitchFamily="65" charset="-120"/>
                <a:ea typeface="標楷體" pitchFamily="65" charset="-120"/>
              </a:rPr>
              <a:t>(</a:t>
            </a:r>
            <a:r>
              <a:rPr lang="zh-TW" altLang="en-US" sz="2400" dirty="0">
                <a:latin typeface="標楷體" pitchFamily="65" charset="-120"/>
                <a:ea typeface="標楷體" pitchFamily="65" charset="-120"/>
              </a:rPr>
              <a:t>洽大專院校及</a:t>
            </a:r>
            <a:r>
              <a:rPr lang="zh-TW" altLang="en-US" sz="2400" dirty="0" smtClean="0">
                <a:latin typeface="標楷體" pitchFamily="65" charset="-120"/>
                <a:ea typeface="標楷體" pitchFamily="65" charset="-120"/>
              </a:rPr>
              <a:t>高中職</a:t>
            </a:r>
            <a:r>
              <a:rPr lang="zh-TW" altLang="en-US" sz="2400" dirty="0">
                <a:latin typeface="標楷體" pitchFamily="65" charset="-120"/>
                <a:ea typeface="標楷體" pitchFamily="65" charset="-120"/>
              </a:rPr>
              <a:t>視障學生教育輔</a:t>
            </a:r>
            <a:r>
              <a:rPr lang="zh-TW" altLang="en-US" sz="2400" dirty="0" smtClean="0">
                <a:latin typeface="標楷體" pitchFamily="65" charset="-120"/>
                <a:ea typeface="標楷體" pitchFamily="65" charset="-120"/>
              </a:rPr>
              <a:t>具中心</a:t>
            </a:r>
            <a:r>
              <a:rPr lang="zh-TW" altLang="en-US" sz="2400" dirty="0">
                <a:latin typeface="標楷體" pitchFamily="65" charset="-120"/>
                <a:ea typeface="標楷體" pitchFamily="65" charset="-120"/>
              </a:rPr>
              <a:t>、大專院校及高中職肢障學生教育</a:t>
            </a:r>
            <a:r>
              <a:rPr lang="zh-TW" altLang="en-US" sz="2400" dirty="0" smtClean="0">
                <a:latin typeface="標楷體" pitchFamily="65" charset="-120"/>
                <a:ea typeface="標楷體" pitchFamily="65" charset="-120"/>
              </a:rPr>
              <a:t>輔具中心</a:t>
            </a:r>
            <a:r>
              <a:rPr lang="zh-TW" altLang="en-US" sz="2400" dirty="0">
                <a:latin typeface="標楷體" pitchFamily="65" charset="-120"/>
                <a:ea typeface="標楷體" pitchFamily="65" charset="-120"/>
              </a:rPr>
              <a:t>、大專院校學生及高中職聽語障學生教育輔</a:t>
            </a:r>
            <a:r>
              <a:rPr lang="zh-TW" altLang="en-US" sz="2400" dirty="0" smtClean="0">
                <a:latin typeface="標楷體" pitchFamily="65" charset="-120"/>
                <a:ea typeface="標楷體" pitchFamily="65" charset="-120"/>
              </a:rPr>
              <a:t>具中心</a:t>
            </a:r>
            <a:r>
              <a:rPr lang="en-US" altLang="zh-TW" sz="2400" dirty="0">
                <a:latin typeface="標楷體" pitchFamily="65" charset="-120"/>
                <a:ea typeface="標楷體" pitchFamily="65" charset="-120"/>
              </a:rPr>
              <a:t>)</a:t>
            </a:r>
            <a:r>
              <a:rPr lang="zh-TW" altLang="en-US" sz="2400" dirty="0">
                <a:latin typeface="標楷體" pitchFamily="65" charset="-120"/>
                <a:ea typeface="標楷體" pitchFamily="65" charset="-120"/>
              </a:rPr>
              <a:t>。</a:t>
            </a:r>
          </a:p>
        </p:txBody>
      </p:sp>
    </p:spTree>
    <p:extLst>
      <p:ext uri="{BB962C8B-B14F-4D97-AF65-F5344CB8AC3E}">
        <p14:creationId xmlns:p14="http://schemas.microsoft.com/office/powerpoint/2010/main" val="32551558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marL="0" indent="0"/>
            <a:r>
              <a:rPr lang="zh-TW" altLang="en-US" sz="3200" dirty="0">
                <a:latin typeface="標楷體" pitchFamily="65" charset="-120"/>
                <a:ea typeface="標楷體" pitchFamily="65" charset="-120"/>
              </a:rPr>
              <a:t>二</a:t>
            </a:r>
            <a:r>
              <a:rPr lang="zh-TW" altLang="en-US" sz="3200" dirty="0" smtClean="0">
                <a:latin typeface="標楷體" pitchFamily="65" charset="-120"/>
                <a:ea typeface="標楷體" pitchFamily="65" charset="-120"/>
              </a:rPr>
              <a:t>、專業人員工作</a:t>
            </a:r>
            <a:r>
              <a:rPr lang="zh-TW" altLang="en-US" sz="3200" dirty="0">
                <a:latin typeface="標楷體" pitchFamily="65" charset="-120"/>
                <a:ea typeface="標楷體" pitchFamily="65" charset="-120"/>
              </a:rPr>
              <a:t>執行流程</a:t>
            </a:r>
            <a:endParaRPr lang="en-US" altLang="zh-TW" sz="3200" dirty="0">
              <a:latin typeface="標楷體" pitchFamily="65" charset="-120"/>
              <a:ea typeface="標楷體" pitchFamily="65" charset="-120"/>
            </a:endParaRPr>
          </a:p>
        </p:txBody>
      </p:sp>
      <p:sp>
        <p:nvSpPr>
          <p:cNvPr id="3" name="內容版面配置區 2"/>
          <p:cNvSpPr>
            <a:spLocks noGrp="1"/>
          </p:cNvSpPr>
          <p:nvPr>
            <p:ph idx="1"/>
          </p:nvPr>
        </p:nvSpPr>
        <p:spPr/>
        <p:txBody>
          <a:bodyPr>
            <a:normAutofit/>
          </a:bodyPr>
          <a:lstStyle/>
          <a:p>
            <a:pPr marL="0" indent="0">
              <a:buNone/>
            </a:pPr>
            <a:r>
              <a:rPr lang="en-US" altLang="zh-TW" sz="2800" dirty="0" smtClean="0">
                <a:latin typeface="標楷體" pitchFamily="65" charset="-120"/>
                <a:ea typeface="標楷體" pitchFamily="65" charset="-120"/>
              </a:rPr>
              <a:t>(</a:t>
            </a:r>
            <a:r>
              <a:rPr lang="zh-TW" altLang="en-US" sz="2800" dirty="0" smtClean="0">
                <a:latin typeface="標楷體" pitchFamily="65" charset="-120"/>
                <a:ea typeface="標楷體" pitchFamily="65" charset="-120"/>
              </a:rPr>
              <a:t>二</a:t>
            </a:r>
            <a:r>
              <a:rPr lang="en-US" altLang="zh-TW" sz="2800" dirty="0" smtClean="0">
                <a:latin typeface="標楷體" pitchFamily="65" charset="-120"/>
                <a:ea typeface="標楷體" pitchFamily="65" charset="-120"/>
              </a:rPr>
              <a:t>)</a:t>
            </a:r>
            <a:r>
              <a:rPr lang="zh-TW" altLang="en-US" sz="2800" dirty="0" smtClean="0">
                <a:latin typeface="標楷體" panose="03000509000000000000" pitchFamily="65" charset="-120"/>
                <a:ea typeface="標楷體" panose="03000509000000000000" pitchFamily="65" charset="-120"/>
              </a:rPr>
              <a:t>專業人員</a:t>
            </a:r>
            <a:r>
              <a:rPr lang="zh-TW" altLang="en-US" sz="2800" b="1" dirty="0" smtClean="0">
                <a:latin typeface="標楷體" pitchFamily="65" charset="-120"/>
                <a:ea typeface="標楷體" pitchFamily="65" charset="-120"/>
              </a:rPr>
              <a:t>服務</a:t>
            </a:r>
            <a:r>
              <a:rPr lang="zh-TW" altLang="en-US" sz="2800" b="1" dirty="0">
                <a:latin typeface="標楷體" pitchFamily="65" charset="-120"/>
                <a:ea typeface="標楷體" pitchFamily="65" charset="-120"/>
              </a:rPr>
              <a:t>績效與結案</a:t>
            </a:r>
            <a:r>
              <a:rPr lang="zh-TW" altLang="en-US" sz="2800" b="1" dirty="0" smtClean="0">
                <a:latin typeface="標楷體" pitchFamily="65" charset="-120"/>
                <a:ea typeface="標楷體" pitchFamily="65" charset="-120"/>
              </a:rPr>
              <a:t>方面</a:t>
            </a:r>
            <a:endParaRPr lang="en-US" altLang="zh-TW" sz="2800" b="1" dirty="0" smtClean="0">
              <a:latin typeface="標楷體" pitchFamily="65" charset="-120"/>
              <a:ea typeface="標楷體" pitchFamily="65" charset="-120"/>
            </a:endParaRPr>
          </a:p>
          <a:p>
            <a:pPr marL="0" indent="0">
              <a:buNone/>
            </a:pPr>
            <a:r>
              <a:rPr lang="zh-TW" altLang="en-US" sz="2700" dirty="0">
                <a:latin typeface="標楷體" pitchFamily="65" charset="-120"/>
                <a:ea typeface="標楷體" pitchFamily="65" charset="-120"/>
              </a:rPr>
              <a:t> </a:t>
            </a:r>
            <a:r>
              <a:rPr lang="zh-TW" altLang="en-US" sz="2700" dirty="0" smtClean="0">
                <a:latin typeface="標楷體" pitchFamily="65" charset="-120"/>
                <a:ea typeface="標楷體" pitchFamily="65" charset="-120"/>
              </a:rPr>
              <a:t>   </a:t>
            </a:r>
            <a:r>
              <a:rPr lang="en-US" altLang="zh-TW" sz="2700" dirty="0" smtClean="0">
                <a:latin typeface="標楷體" pitchFamily="65" charset="-120"/>
                <a:ea typeface="標楷體" pitchFamily="65" charset="-120"/>
              </a:rPr>
              <a:t>1.</a:t>
            </a:r>
            <a:r>
              <a:rPr lang="zh-TW" altLang="en-US" sz="2700" dirty="0" smtClean="0">
                <a:latin typeface="標楷體" pitchFamily="65" charset="-120"/>
                <a:ea typeface="標楷體" pitchFamily="65" charset="-120"/>
              </a:rPr>
              <a:t>特</a:t>
            </a:r>
            <a:r>
              <a:rPr lang="zh-TW" altLang="en-US" sz="2700" dirty="0">
                <a:latin typeface="標楷體" pitchFamily="65" charset="-120"/>
                <a:ea typeface="標楷體" pitchFamily="65" charset="-120"/>
              </a:rPr>
              <a:t>教通報網上再次確認服務紀錄資料是否</a:t>
            </a:r>
            <a:r>
              <a:rPr lang="zh-TW" altLang="en-US" sz="2700" dirty="0" smtClean="0">
                <a:latin typeface="標楷體" pitchFamily="65" charset="-120"/>
                <a:ea typeface="標楷體" pitchFamily="65" charset="-120"/>
              </a:rPr>
              <a:t>齊全</a:t>
            </a:r>
            <a:r>
              <a:rPr lang="zh-TW" altLang="en-US" sz="2700" dirty="0">
                <a:latin typeface="標楷體" pitchFamily="65" charset="-120"/>
                <a:ea typeface="標楷體" pitchFamily="65" charset="-120"/>
              </a:rPr>
              <a:t>。 </a:t>
            </a:r>
          </a:p>
          <a:p>
            <a:pPr marL="1076325" indent="-355600">
              <a:buNone/>
            </a:pPr>
            <a:r>
              <a:rPr lang="en-US" altLang="zh-TW" sz="2700" dirty="0">
                <a:latin typeface="標楷體" pitchFamily="65" charset="-120"/>
                <a:ea typeface="標楷體" pitchFamily="65" charset="-120"/>
              </a:rPr>
              <a:t>2</a:t>
            </a:r>
            <a:r>
              <a:rPr lang="en-US" altLang="zh-TW" sz="2700" dirty="0" smtClean="0">
                <a:latin typeface="標楷體" pitchFamily="65" charset="-120"/>
                <a:ea typeface="標楷體" pitchFamily="65" charset="-120"/>
              </a:rPr>
              <a:t>.</a:t>
            </a:r>
            <a:r>
              <a:rPr lang="zh-TW" altLang="en-US" sz="2700" dirty="0" smtClean="0">
                <a:latin typeface="標楷體" pitchFamily="65" charset="-120"/>
                <a:ea typeface="標楷體" pitchFamily="65" charset="-120"/>
              </a:rPr>
              <a:t>填寫</a:t>
            </a:r>
            <a:r>
              <a:rPr lang="zh-TW" altLang="en-US" sz="2700" dirty="0">
                <a:latin typeface="標楷體" pitchFamily="65" charset="-120"/>
                <a:ea typeface="標楷體" pitchFamily="65" charset="-120"/>
              </a:rPr>
              <a:t>績效評估表</a:t>
            </a:r>
            <a:r>
              <a:rPr lang="en-US" altLang="zh-TW" sz="2700" dirty="0" smtClean="0">
                <a:latin typeface="標楷體" pitchFamily="65" charset="-120"/>
                <a:ea typeface="標楷體" pitchFamily="65" charset="-120"/>
              </a:rPr>
              <a:t>(</a:t>
            </a:r>
            <a:r>
              <a:rPr lang="zh-TW" altLang="en-US" sz="2700" dirty="0" smtClean="0">
                <a:latin typeface="標楷體" pitchFamily="65" charset="-120"/>
                <a:ea typeface="標楷體" pitchFamily="65" charset="-120"/>
              </a:rPr>
              <a:t>專業人員端</a:t>
            </a:r>
            <a:r>
              <a:rPr lang="en-US" altLang="zh-TW" sz="2700" dirty="0">
                <a:latin typeface="標楷體" pitchFamily="65" charset="-120"/>
                <a:ea typeface="標楷體" pitchFamily="65" charset="-120"/>
              </a:rPr>
              <a:t>)</a:t>
            </a:r>
            <a:r>
              <a:rPr lang="zh-TW" altLang="en-US" sz="2700" dirty="0">
                <a:latin typeface="標楷體" pitchFamily="65" charset="-120"/>
                <a:ea typeface="標楷體" pitchFamily="65" charset="-120"/>
              </a:rPr>
              <a:t>，針對學校提供</a:t>
            </a:r>
            <a:r>
              <a:rPr lang="zh-TW" altLang="en-US" sz="2700" dirty="0" smtClean="0">
                <a:latin typeface="標楷體" pitchFamily="65" charset="-120"/>
                <a:ea typeface="標楷體" pitchFamily="65" charset="-120"/>
              </a:rPr>
              <a:t>場地</a:t>
            </a:r>
            <a:r>
              <a:rPr lang="zh-TW" altLang="en-US" sz="2700" dirty="0">
                <a:latin typeface="標楷體" pitchFamily="65" charset="-120"/>
                <a:ea typeface="標楷體" pitchFamily="65" charset="-120"/>
              </a:rPr>
              <a:t>、</a:t>
            </a:r>
            <a:r>
              <a:rPr lang="zh-TW" altLang="en-US" sz="2700" dirty="0" smtClean="0">
                <a:latin typeface="標楷體" pitchFamily="65" charset="-120"/>
                <a:ea typeface="標楷體" pitchFamily="65" charset="-120"/>
              </a:rPr>
              <a:t>教師</a:t>
            </a:r>
            <a:r>
              <a:rPr lang="zh-TW" altLang="en-US" sz="2700" dirty="0">
                <a:latin typeface="標楷體" pitchFamily="65" charset="-120"/>
                <a:ea typeface="標楷體" pitchFamily="65" charset="-120"/>
              </a:rPr>
              <a:t>配合</a:t>
            </a:r>
            <a:r>
              <a:rPr lang="zh-TW" altLang="en-US" sz="2700" dirty="0" smtClean="0">
                <a:latin typeface="標楷體" pitchFamily="65" charset="-120"/>
                <a:ea typeface="標楷體" pitchFamily="65" charset="-120"/>
              </a:rPr>
              <a:t>情形及具體</a:t>
            </a:r>
            <a:r>
              <a:rPr lang="zh-TW" altLang="en-US" sz="2700" dirty="0">
                <a:latin typeface="標楷體" pitchFamily="65" charset="-120"/>
                <a:ea typeface="標楷體" pitchFamily="65" charset="-120"/>
              </a:rPr>
              <a:t>成效是否符合預期</a:t>
            </a:r>
            <a:r>
              <a:rPr lang="zh-TW" altLang="en-US" sz="2700" dirty="0" smtClean="0">
                <a:latin typeface="標楷體" pitchFamily="65" charset="-120"/>
                <a:ea typeface="標楷體" pitchFamily="65" charset="-120"/>
              </a:rPr>
              <a:t>等進</a:t>
            </a:r>
            <a:r>
              <a:rPr lang="zh-TW" altLang="en-US" sz="2700" dirty="0">
                <a:latin typeface="標楷體" pitchFamily="65" charset="-120"/>
                <a:ea typeface="標楷體" pitchFamily="65" charset="-120"/>
              </a:rPr>
              <a:t>行評核。</a:t>
            </a:r>
            <a:endParaRPr lang="zh-TW" altLang="en-US"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90337973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標題 1" hidden="1"/>
          <p:cNvSpPr>
            <a:spLocks noGrp="1"/>
          </p:cNvSpPr>
          <p:nvPr>
            <p:ph type="title"/>
          </p:nvPr>
        </p:nvSpPr>
        <p:spPr/>
        <p:txBody>
          <a:bodyPr>
            <a:normAutofit fontScale="90000"/>
          </a:bodyPr>
          <a:lstStyle/>
          <a:p>
            <a:pPr eaLnBrk="1" hangingPunct="1"/>
            <a:r>
              <a:rPr lang="zh-TW" altLang="en-US" sz="4800" b="0" smtClean="0"/>
              <a:t>特殊教育通報網相關專業服務系統操作研習</a:t>
            </a:r>
            <a:endParaRPr lang="zh-TW" altLang="en-US" sz="3600" b="0" smtClean="0"/>
          </a:p>
        </p:txBody>
      </p:sp>
      <p:pic>
        <p:nvPicPr>
          <p:cNvPr id="3" name="圖片 2"/>
          <p:cNvPicPr/>
          <p:nvPr/>
        </p:nvPicPr>
        <p:blipFill>
          <a:blip r:embed="rId2"/>
          <a:stretch>
            <a:fillRect/>
          </a:stretch>
        </p:blipFill>
        <p:spPr>
          <a:xfrm>
            <a:off x="551384" y="742638"/>
            <a:ext cx="11161240" cy="6115362"/>
          </a:xfrm>
          <a:prstGeom prst="rect">
            <a:avLst/>
          </a:prstGeom>
        </p:spPr>
      </p:pic>
      <p:sp>
        <p:nvSpPr>
          <p:cNvPr id="5" name="文字方塊 4"/>
          <p:cNvSpPr txBox="1"/>
          <p:nvPr/>
        </p:nvSpPr>
        <p:spPr>
          <a:xfrm>
            <a:off x="1943200" y="188640"/>
            <a:ext cx="8208912" cy="553998"/>
          </a:xfrm>
          <a:prstGeom prst="rect">
            <a:avLst/>
          </a:prstGeom>
          <a:noFill/>
        </p:spPr>
        <p:txBody>
          <a:bodyPr wrap="square" rtlCol="0">
            <a:spAutoFit/>
          </a:bodyPr>
          <a:lstStyle/>
          <a:p>
            <a:r>
              <a:rPr lang="zh-TW" altLang="en-US" sz="3000" dirty="0" smtClean="0">
                <a:solidFill>
                  <a:prstClr val="black"/>
                </a:solidFill>
                <a:latin typeface="標楷體" panose="03000509000000000000" pitchFamily="65" charset="-120"/>
                <a:ea typeface="標楷體" panose="03000509000000000000" pitchFamily="65" charset="-120"/>
              </a:rPr>
              <a:t>三、特殊教育通報網相關專業服務系統操作研習</a:t>
            </a:r>
            <a:endParaRPr lang="zh-TW" altLang="en-US" sz="3000" dirty="0">
              <a:solidFill>
                <a:prstClr val="black"/>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33593387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243</TotalTime>
  <Words>1484</Words>
  <Application>Microsoft Office PowerPoint</Application>
  <PresentationFormat>自訂</PresentationFormat>
  <Paragraphs>150</Paragraphs>
  <Slides>58</Slides>
  <Notes>0</Notes>
  <HiddenSlides>0</HiddenSlides>
  <MMClips>0</MMClips>
  <ScaleCrop>false</ScaleCrop>
  <HeadingPairs>
    <vt:vector size="4" baseType="variant">
      <vt:variant>
        <vt:lpstr>佈景主題</vt:lpstr>
      </vt:variant>
      <vt:variant>
        <vt:i4>3</vt:i4>
      </vt:variant>
      <vt:variant>
        <vt:lpstr>投影片標題</vt:lpstr>
      </vt:variant>
      <vt:variant>
        <vt:i4>58</vt:i4>
      </vt:variant>
    </vt:vector>
  </HeadingPairs>
  <TitlesOfParts>
    <vt:vector size="61" baseType="lpstr">
      <vt:lpstr>Office 佈景主題</vt:lpstr>
      <vt:lpstr>1_Office 佈景主題</vt:lpstr>
      <vt:lpstr>2_Office 佈景主題</vt:lpstr>
      <vt:lpstr>教育部國民及學前教育署 相關專業服務中心 ~專業人員注意事項及申請服務線上作業系統操作</vt:lpstr>
      <vt:lpstr>目錄</vt:lpstr>
      <vt:lpstr>一、專業人員注意事項</vt:lpstr>
      <vt:lpstr>一、專業人員注意事項</vt:lpstr>
      <vt:lpstr>PowerPoint 簡報</vt:lpstr>
      <vt:lpstr>二、專業人員工作執行流程</vt:lpstr>
      <vt:lpstr>二、專業人員工作執行流程</vt:lpstr>
      <vt:lpstr>二、專業人員工作執行流程</vt:lpstr>
      <vt:lpstr>特殊教育通報網相關專業服務系統操作研習</vt:lpstr>
      <vt:lpstr>Outline 課程大綱</vt:lpstr>
      <vt:lpstr>          管理端(分區)   學校端  專業人員端</vt:lpstr>
      <vt:lpstr>          管理端(分區)   學校端  專業人員端</vt:lpstr>
      <vt:lpstr>A1 申請專業服務</vt:lpstr>
      <vt:lpstr>A1-1 申請專業服務-學校提報日期設定</vt:lpstr>
      <vt:lpstr>A1-2 申請專業服務-新增申請</vt:lpstr>
      <vt:lpstr>A1-2 申請專業服務-刪除申請</vt:lpstr>
      <vt:lpstr>A1-3 申請專業服務-填寫申請表</vt:lpstr>
      <vt:lpstr>A1-3 申請專業服務-填寫申請表</vt:lpstr>
      <vt:lpstr>A1-4 申請專業服務-儲存/核定申請時數 </vt:lpstr>
      <vt:lpstr>A1-5 申請專業服務-列印申請表或評估報告</vt:lpstr>
      <vt:lpstr>A1-6 審核增加時數</vt:lpstr>
      <vt:lpstr>PowerPoint 簡報</vt:lpstr>
      <vt:lpstr>          管理端(分區)   學校端  專業人員端</vt:lpstr>
      <vt:lpstr>A2 專業人員聘用及派案</vt:lpstr>
      <vt:lpstr>A2-1 專業人員聘用及派案-聘用專業人員(新增)</vt:lpstr>
      <vt:lpstr>A2-1 專業人員聘用及派案-聘用專業人員(聘用)</vt:lpstr>
      <vt:lpstr>A2-1 專業人員聘用及派案-聘用專業人員(取消)</vt:lpstr>
      <vt:lpstr>A2-2 專業人員聘用及派案-專業人員帳號管理(新增)</vt:lpstr>
      <vt:lpstr>A2-2 專業人員聘用及派案-專業人員帳號管理(聘用)</vt:lpstr>
      <vt:lpstr>A2-2 專業人員聘用及派案-專業人員帳號管理(寄送密碼)</vt:lpstr>
      <vt:lpstr>A2-3 專業人員聘用及派案-專團服務派案</vt:lpstr>
      <vt:lpstr>PowerPoint 簡報</vt:lpstr>
      <vt:lpstr>          管理端(分區)   學校端  專業人員端</vt:lpstr>
      <vt:lpstr>A3 執行專業團隊服務</vt:lpstr>
      <vt:lpstr>A3-1 專業人員基本資料</vt:lpstr>
      <vt:lpstr>A3-1 專業人員基本資料</vt:lpstr>
      <vt:lpstr>A3-2 排定服務課表-週期性排課</vt:lpstr>
      <vt:lpstr>A3-2 排定服務課表-週期性排課</vt:lpstr>
      <vt:lpstr>A3-2 排定服務課表-單堂排課</vt:lpstr>
      <vt:lpstr>A3-2 排定服務課表-刪除排課</vt:lpstr>
      <vt:lpstr>A3-3 填寫服務紀錄-時段</vt:lpstr>
      <vt:lpstr>A3-2 填寫服務紀錄-個別</vt:lpstr>
      <vt:lpstr>A3-3 填寫服務紀錄-上傳照片</vt:lpstr>
      <vt:lpstr>A3-3 填寫服務紀錄-刪除照片</vt:lpstr>
      <vt:lpstr>A3-4 查閱/列印個別紀錄</vt:lpstr>
      <vt:lpstr>A3-4 查閱/列印個別紀錄</vt:lpstr>
      <vt:lpstr>A3-5 到校服務回報-批次設定</vt:lpstr>
      <vt:lpstr>A3-5 到校服務回報-填寫</vt:lpstr>
      <vt:lpstr>A3-6 填寫個案評估報告</vt:lpstr>
      <vt:lpstr>PowerPoint 簡報</vt:lpstr>
      <vt:lpstr>          管理端(分區)   學校端  專業人員端</vt:lpstr>
      <vt:lpstr>A4 填寫績效評估與查核</vt:lpstr>
      <vt:lpstr>A4-1 填寫績效評估(學校)</vt:lpstr>
      <vt:lpstr>A4-1 填寫績效評估(專業人員)</vt:lpstr>
      <vt:lpstr>A4-3 查核績效評估-學校填寫</vt:lpstr>
      <vt:lpstr>A4-3 查核績效評估-專業人員填寫</vt:lpstr>
      <vt:lpstr>A4-4 專業申請總覽</vt:lpstr>
      <vt:lpstr>PowerPoint 簡報</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特殊教育通報網相關專業服務系統操作研習</dc:title>
  <dc:creator>setnet</dc:creator>
  <cp:lastModifiedBy>user</cp:lastModifiedBy>
  <cp:revision>13</cp:revision>
  <dcterms:created xsi:type="dcterms:W3CDTF">2021-08-09T08:30:33Z</dcterms:created>
  <dcterms:modified xsi:type="dcterms:W3CDTF">2023-08-08T02:13:42Z</dcterms:modified>
</cp:coreProperties>
</file>