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43"/>
  </p:notesMasterIdLst>
  <p:handoutMasterIdLst>
    <p:handoutMasterId r:id="rId44"/>
  </p:handoutMasterIdLst>
  <p:sldIdLst>
    <p:sldId id="256" r:id="rId2"/>
    <p:sldId id="257" r:id="rId3"/>
    <p:sldId id="303" r:id="rId4"/>
    <p:sldId id="304" r:id="rId5"/>
    <p:sldId id="360" r:id="rId6"/>
    <p:sldId id="361" r:id="rId7"/>
    <p:sldId id="332" r:id="rId8"/>
    <p:sldId id="333" r:id="rId9"/>
    <p:sldId id="330" r:id="rId10"/>
    <p:sldId id="305" r:id="rId11"/>
    <p:sldId id="306" r:id="rId12"/>
    <p:sldId id="316" r:id="rId13"/>
    <p:sldId id="318" r:id="rId14"/>
    <p:sldId id="310" r:id="rId15"/>
    <p:sldId id="311" r:id="rId16"/>
    <p:sldId id="325" r:id="rId17"/>
    <p:sldId id="326" r:id="rId18"/>
    <p:sldId id="312" r:id="rId19"/>
    <p:sldId id="313" r:id="rId20"/>
    <p:sldId id="354" r:id="rId21"/>
    <p:sldId id="334" r:id="rId22"/>
    <p:sldId id="335" r:id="rId23"/>
    <p:sldId id="336" r:id="rId24"/>
    <p:sldId id="359" r:id="rId25"/>
    <p:sldId id="337" r:id="rId26"/>
    <p:sldId id="338" r:id="rId27"/>
    <p:sldId id="340" r:id="rId28"/>
    <p:sldId id="355" r:id="rId29"/>
    <p:sldId id="357" r:id="rId30"/>
    <p:sldId id="356" r:id="rId31"/>
    <p:sldId id="358" r:id="rId32"/>
    <p:sldId id="345" r:id="rId33"/>
    <p:sldId id="346" r:id="rId34"/>
    <p:sldId id="347" r:id="rId35"/>
    <p:sldId id="348" r:id="rId36"/>
    <p:sldId id="349" r:id="rId37"/>
    <p:sldId id="350" r:id="rId38"/>
    <p:sldId id="351" r:id="rId39"/>
    <p:sldId id="352" r:id="rId40"/>
    <p:sldId id="353" r:id="rId41"/>
    <p:sldId id="327" r:id="rId42"/>
  </p:sldIdLst>
  <p:sldSz cx="9144000" cy="6858000" type="screen4x3"/>
  <p:notesSz cx="6735763" cy="98663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25" autoAdjust="0"/>
    <p:restoredTop sz="94660"/>
  </p:normalViewPr>
  <p:slideViewPr>
    <p:cSldViewPr snapToGrid="0">
      <p:cViewPr>
        <p:scale>
          <a:sx n="95" d="100"/>
          <a:sy n="95" d="100"/>
        </p:scale>
        <p:origin x="-2094" y="-516"/>
      </p:cViewPr>
      <p:guideLst>
        <p:guide orient="horz" pos="2160"/>
        <p:guide pos="2880"/>
      </p:guideLst>
    </p:cSldViewPr>
  </p:slideViewPr>
  <p:notesTextViewPr>
    <p:cViewPr>
      <p:scale>
        <a:sx n="1" d="1"/>
        <a:sy n="1" d="1"/>
      </p:scale>
      <p:origin x="0" y="0"/>
    </p:cViewPr>
  </p:notesTextViewPr>
  <p:sorterViewPr>
    <p:cViewPr>
      <p:scale>
        <a:sx n="100" d="100"/>
        <a:sy n="100" d="100"/>
      </p:scale>
      <p:origin x="0" y="-606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2918830" cy="493316"/>
          </a:xfrm>
          <a:prstGeom prst="rect">
            <a:avLst/>
          </a:prstGeom>
        </p:spPr>
        <p:txBody>
          <a:bodyPr vert="horz" lIns="90759" tIns="45380" rIns="90759" bIns="45380" rtlCol="0"/>
          <a:lstStyle>
            <a:lvl1pPr algn="l">
              <a:defRPr sz="1100"/>
            </a:lvl1pPr>
          </a:lstStyle>
          <a:p>
            <a:endParaRPr lang="zh-TW" altLang="en-US"/>
          </a:p>
        </p:txBody>
      </p:sp>
      <p:sp>
        <p:nvSpPr>
          <p:cNvPr id="3" name="日期版面配置區 2"/>
          <p:cNvSpPr>
            <a:spLocks noGrp="1"/>
          </p:cNvSpPr>
          <p:nvPr>
            <p:ph type="dt" sz="quarter" idx="1"/>
          </p:nvPr>
        </p:nvSpPr>
        <p:spPr>
          <a:xfrm>
            <a:off x="3815375" y="0"/>
            <a:ext cx="2918830" cy="493316"/>
          </a:xfrm>
          <a:prstGeom prst="rect">
            <a:avLst/>
          </a:prstGeom>
        </p:spPr>
        <p:txBody>
          <a:bodyPr vert="horz" lIns="90759" tIns="45380" rIns="90759" bIns="45380" rtlCol="0"/>
          <a:lstStyle>
            <a:lvl1pPr algn="r">
              <a:defRPr sz="1100"/>
            </a:lvl1pPr>
          </a:lstStyle>
          <a:p>
            <a:fld id="{464244F5-B512-45F7-AF28-5A1DA08C848D}" type="datetimeFigureOut">
              <a:rPr lang="zh-TW" altLang="en-US" smtClean="0"/>
              <a:t>2023/8/8</a:t>
            </a:fld>
            <a:endParaRPr lang="zh-TW" altLang="en-US"/>
          </a:p>
        </p:txBody>
      </p:sp>
      <p:sp>
        <p:nvSpPr>
          <p:cNvPr id="4" name="頁尾版面配置區 3"/>
          <p:cNvSpPr>
            <a:spLocks noGrp="1"/>
          </p:cNvSpPr>
          <p:nvPr>
            <p:ph type="ftr" sz="quarter" idx="2"/>
          </p:nvPr>
        </p:nvSpPr>
        <p:spPr>
          <a:xfrm>
            <a:off x="2" y="9371285"/>
            <a:ext cx="2918830" cy="493316"/>
          </a:xfrm>
          <a:prstGeom prst="rect">
            <a:avLst/>
          </a:prstGeom>
        </p:spPr>
        <p:txBody>
          <a:bodyPr vert="horz" lIns="90759" tIns="45380" rIns="90759" bIns="45380" rtlCol="0" anchor="b"/>
          <a:lstStyle>
            <a:lvl1pPr algn="l">
              <a:defRPr sz="1100"/>
            </a:lvl1pPr>
          </a:lstStyle>
          <a:p>
            <a:endParaRPr lang="zh-TW" altLang="en-US"/>
          </a:p>
        </p:txBody>
      </p:sp>
      <p:sp>
        <p:nvSpPr>
          <p:cNvPr id="5" name="投影片編號版面配置區 4"/>
          <p:cNvSpPr>
            <a:spLocks noGrp="1"/>
          </p:cNvSpPr>
          <p:nvPr>
            <p:ph type="sldNum" sz="quarter" idx="3"/>
          </p:nvPr>
        </p:nvSpPr>
        <p:spPr>
          <a:xfrm>
            <a:off x="3815375" y="9371285"/>
            <a:ext cx="2918830" cy="493316"/>
          </a:xfrm>
          <a:prstGeom prst="rect">
            <a:avLst/>
          </a:prstGeom>
        </p:spPr>
        <p:txBody>
          <a:bodyPr vert="horz" lIns="90759" tIns="45380" rIns="90759" bIns="45380" rtlCol="0" anchor="b"/>
          <a:lstStyle>
            <a:lvl1pPr algn="r">
              <a:defRPr sz="1100"/>
            </a:lvl1pPr>
          </a:lstStyle>
          <a:p>
            <a:fld id="{6ECB6764-CBDB-4E18-8DA0-A9849C3D8F7D}" type="slidenum">
              <a:rPr lang="zh-TW" altLang="en-US" smtClean="0"/>
              <a:t>‹#›</a:t>
            </a:fld>
            <a:endParaRPr lang="zh-TW" altLang="en-US"/>
          </a:p>
        </p:txBody>
      </p:sp>
    </p:spTree>
    <p:extLst>
      <p:ext uri="{BB962C8B-B14F-4D97-AF65-F5344CB8AC3E}">
        <p14:creationId xmlns:p14="http://schemas.microsoft.com/office/powerpoint/2010/main" val="2174968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0"/>
            <a:ext cx="2918830" cy="495029"/>
          </a:xfrm>
          <a:prstGeom prst="rect">
            <a:avLst/>
          </a:prstGeom>
        </p:spPr>
        <p:txBody>
          <a:bodyPr vert="horz" lIns="90759" tIns="45380" rIns="90759" bIns="45380" rtlCol="0"/>
          <a:lstStyle>
            <a:lvl1pPr algn="l">
              <a:defRPr sz="1100"/>
            </a:lvl1pPr>
          </a:lstStyle>
          <a:p>
            <a:endParaRPr lang="zh-TW" altLang="en-US"/>
          </a:p>
        </p:txBody>
      </p:sp>
      <p:sp>
        <p:nvSpPr>
          <p:cNvPr id="3" name="日期版面配置區 2"/>
          <p:cNvSpPr>
            <a:spLocks noGrp="1"/>
          </p:cNvSpPr>
          <p:nvPr>
            <p:ph type="dt" idx="1"/>
          </p:nvPr>
        </p:nvSpPr>
        <p:spPr>
          <a:xfrm>
            <a:off x="3815375" y="0"/>
            <a:ext cx="2918830" cy="495029"/>
          </a:xfrm>
          <a:prstGeom prst="rect">
            <a:avLst/>
          </a:prstGeom>
        </p:spPr>
        <p:txBody>
          <a:bodyPr vert="horz" lIns="90759" tIns="45380" rIns="90759" bIns="45380" rtlCol="0"/>
          <a:lstStyle>
            <a:lvl1pPr algn="r">
              <a:defRPr sz="1100"/>
            </a:lvl1pPr>
          </a:lstStyle>
          <a:p>
            <a:fld id="{37C78B1A-8092-4550-A0B4-2544B74911C5}" type="datetimeFigureOut">
              <a:rPr lang="zh-TW" altLang="en-US" smtClean="0"/>
              <a:t>2023/8/8</a:t>
            </a:fld>
            <a:endParaRPr lang="zh-TW" altLang="en-US"/>
          </a:p>
        </p:txBody>
      </p:sp>
      <p:sp>
        <p:nvSpPr>
          <p:cNvPr id="4" name="投影片圖像版面配置區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759" tIns="45380" rIns="90759" bIns="45380" rtlCol="0" anchor="ctr"/>
          <a:lstStyle/>
          <a:p>
            <a:endParaRPr lang="zh-TW" altLang="en-US"/>
          </a:p>
        </p:txBody>
      </p:sp>
      <p:sp>
        <p:nvSpPr>
          <p:cNvPr id="5" name="備忘稿版面配置區 4"/>
          <p:cNvSpPr>
            <a:spLocks noGrp="1"/>
          </p:cNvSpPr>
          <p:nvPr>
            <p:ph type="body" sz="quarter" idx="3"/>
          </p:nvPr>
        </p:nvSpPr>
        <p:spPr>
          <a:xfrm>
            <a:off x="673577" y="4748163"/>
            <a:ext cx="5388610" cy="3884861"/>
          </a:xfrm>
          <a:prstGeom prst="rect">
            <a:avLst/>
          </a:prstGeom>
        </p:spPr>
        <p:txBody>
          <a:bodyPr vert="horz" lIns="90759" tIns="45380" rIns="90759" bIns="4538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2" y="9371286"/>
            <a:ext cx="2918830" cy="495028"/>
          </a:xfrm>
          <a:prstGeom prst="rect">
            <a:avLst/>
          </a:prstGeom>
        </p:spPr>
        <p:txBody>
          <a:bodyPr vert="horz" lIns="90759" tIns="45380" rIns="90759" bIns="45380" rtlCol="0" anchor="b"/>
          <a:lstStyle>
            <a:lvl1pPr algn="l">
              <a:defRPr sz="1100"/>
            </a:lvl1pPr>
          </a:lstStyle>
          <a:p>
            <a:endParaRPr lang="zh-TW" altLang="en-US"/>
          </a:p>
        </p:txBody>
      </p:sp>
      <p:sp>
        <p:nvSpPr>
          <p:cNvPr id="7" name="投影片編號版面配置區 6"/>
          <p:cNvSpPr>
            <a:spLocks noGrp="1"/>
          </p:cNvSpPr>
          <p:nvPr>
            <p:ph type="sldNum" sz="quarter" idx="5"/>
          </p:nvPr>
        </p:nvSpPr>
        <p:spPr>
          <a:xfrm>
            <a:off x="3815375" y="9371286"/>
            <a:ext cx="2918830" cy="495028"/>
          </a:xfrm>
          <a:prstGeom prst="rect">
            <a:avLst/>
          </a:prstGeom>
        </p:spPr>
        <p:txBody>
          <a:bodyPr vert="horz" lIns="90759" tIns="45380" rIns="90759" bIns="45380" rtlCol="0" anchor="b"/>
          <a:lstStyle>
            <a:lvl1pPr algn="r">
              <a:defRPr sz="1100"/>
            </a:lvl1pPr>
          </a:lstStyle>
          <a:p>
            <a:fld id="{5CE0AC6A-4EB6-461B-A52F-128DE9800BFD}" type="slidenum">
              <a:rPr lang="zh-TW" altLang="en-US" smtClean="0"/>
              <a:t>‹#›</a:t>
            </a:fld>
            <a:endParaRPr lang="zh-TW" altLang="en-US"/>
          </a:p>
        </p:txBody>
      </p:sp>
    </p:spTree>
    <p:extLst>
      <p:ext uri="{BB962C8B-B14F-4D97-AF65-F5344CB8AC3E}">
        <p14:creationId xmlns:p14="http://schemas.microsoft.com/office/powerpoint/2010/main" val="3621390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B463979E-B545-4CC6-BA88-EC740A824A39}" type="datetimeFigureOut">
              <a:rPr lang="zh-TW" altLang="en-US" smtClean="0"/>
              <a:t>2023/8/8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60BBDC-AF58-461F-BB13-9035AEA10444}" type="slidenum">
              <a:rPr lang="zh-TW" altLang="en-US" smtClean="0"/>
              <a:t>‹#›</a:t>
            </a:fld>
            <a:endParaRPr lang="zh-TW" altLang="en-US"/>
          </a:p>
        </p:txBody>
      </p:sp>
    </p:spTree>
    <p:extLst>
      <p:ext uri="{BB962C8B-B14F-4D97-AF65-F5344CB8AC3E}">
        <p14:creationId xmlns:p14="http://schemas.microsoft.com/office/powerpoint/2010/main" val="299268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463979E-B545-4CC6-BA88-EC740A824A39}" type="datetimeFigureOut">
              <a:rPr lang="zh-TW" altLang="en-US" smtClean="0"/>
              <a:t>2023/8/8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60BBDC-AF58-461F-BB13-9035AEA10444}" type="slidenum">
              <a:rPr lang="zh-TW" altLang="en-US" smtClean="0"/>
              <a:t>‹#›</a:t>
            </a:fld>
            <a:endParaRPr lang="zh-TW" altLang="en-US"/>
          </a:p>
        </p:txBody>
      </p:sp>
    </p:spTree>
    <p:extLst>
      <p:ext uri="{BB962C8B-B14F-4D97-AF65-F5344CB8AC3E}">
        <p14:creationId xmlns:p14="http://schemas.microsoft.com/office/powerpoint/2010/main" val="201960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463979E-B545-4CC6-BA88-EC740A824A39}" type="datetimeFigureOut">
              <a:rPr lang="zh-TW" altLang="en-US" smtClean="0"/>
              <a:t>2023/8/8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60BBDC-AF58-461F-BB13-9035AEA10444}" type="slidenum">
              <a:rPr lang="zh-TW" altLang="en-US" smtClean="0"/>
              <a:t>‹#›</a:t>
            </a:fld>
            <a:endParaRPr lang="zh-TW" altLang="en-US"/>
          </a:p>
        </p:txBody>
      </p:sp>
    </p:spTree>
    <p:extLst>
      <p:ext uri="{BB962C8B-B14F-4D97-AF65-F5344CB8AC3E}">
        <p14:creationId xmlns:p14="http://schemas.microsoft.com/office/powerpoint/2010/main" val="310310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B463979E-B545-4CC6-BA88-EC740A824A39}" type="datetimeFigureOut">
              <a:rPr lang="zh-TW" altLang="en-US" smtClean="0"/>
              <a:t>2023/8/8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60BBDC-AF58-461F-BB13-9035AEA10444}" type="slidenum">
              <a:rPr lang="zh-TW" altLang="en-US" smtClean="0"/>
              <a:t>‹#›</a:t>
            </a:fld>
            <a:endParaRPr lang="zh-TW" altLang="en-US"/>
          </a:p>
        </p:txBody>
      </p:sp>
    </p:spTree>
    <p:extLst>
      <p:ext uri="{BB962C8B-B14F-4D97-AF65-F5344CB8AC3E}">
        <p14:creationId xmlns:p14="http://schemas.microsoft.com/office/powerpoint/2010/main" val="3021218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B463979E-B545-4CC6-BA88-EC740A824A39}" type="datetimeFigureOut">
              <a:rPr lang="zh-TW" altLang="en-US" smtClean="0"/>
              <a:t>2023/8/8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60BBDC-AF58-461F-BB13-9035AEA10444}" type="slidenum">
              <a:rPr lang="zh-TW" altLang="en-US" smtClean="0"/>
              <a:t>‹#›</a:t>
            </a:fld>
            <a:endParaRPr lang="zh-TW" altLang="en-US"/>
          </a:p>
        </p:txBody>
      </p:sp>
      <p:pic>
        <p:nvPicPr>
          <p:cNvPr id="7" name="Picture 2" descr="相關圖片"/>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64796" y="6408968"/>
            <a:ext cx="662876" cy="441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817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B463979E-B545-4CC6-BA88-EC740A824A39}" type="datetimeFigureOut">
              <a:rPr lang="zh-TW" altLang="en-US" smtClean="0"/>
              <a:t>2023/8/8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660BBDC-AF58-461F-BB13-9035AEA10444}" type="slidenum">
              <a:rPr lang="zh-TW" altLang="en-US" smtClean="0"/>
              <a:t>‹#›</a:t>
            </a:fld>
            <a:endParaRPr lang="zh-TW" altLang="en-US"/>
          </a:p>
        </p:txBody>
      </p:sp>
      <p:pic>
        <p:nvPicPr>
          <p:cNvPr id="8" name="Picture 2" descr="相關圖片"/>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64796" y="6408968"/>
            <a:ext cx="662876" cy="441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385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B463979E-B545-4CC6-BA88-EC740A824A39}" type="datetimeFigureOut">
              <a:rPr lang="zh-TW" altLang="en-US" smtClean="0"/>
              <a:t>2023/8/8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660BBDC-AF58-461F-BB13-9035AEA10444}" type="slidenum">
              <a:rPr lang="zh-TW" altLang="en-US" smtClean="0"/>
              <a:t>‹#›</a:t>
            </a:fld>
            <a:endParaRPr lang="zh-TW" altLang="en-US"/>
          </a:p>
        </p:txBody>
      </p:sp>
      <p:pic>
        <p:nvPicPr>
          <p:cNvPr id="10" name="Picture 2" descr="相關圖片"/>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64796" y="6408968"/>
            <a:ext cx="662876" cy="441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6332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B463979E-B545-4CC6-BA88-EC740A824A39}" type="datetimeFigureOut">
              <a:rPr lang="zh-TW" altLang="en-US" smtClean="0"/>
              <a:t>2023/8/8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660BBDC-AF58-461F-BB13-9035AEA10444}" type="slidenum">
              <a:rPr lang="zh-TW" altLang="en-US" smtClean="0"/>
              <a:t>‹#›</a:t>
            </a:fld>
            <a:endParaRPr lang="zh-TW" altLang="en-US"/>
          </a:p>
        </p:txBody>
      </p:sp>
      <p:pic>
        <p:nvPicPr>
          <p:cNvPr id="6" name="Picture 2" descr="相關圖片"/>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64796" y="6408968"/>
            <a:ext cx="662876" cy="441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32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B463979E-B545-4CC6-BA88-EC740A824A39}" type="datetimeFigureOut">
              <a:rPr lang="zh-TW" altLang="en-US" smtClean="0"/>
              <a:t>2023/8/8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660BBDC-AF58-461F-BB13-9035AEA10444}" type="slidenum">
              <a:rPr lang="zh-TW" altLang="en-US" smtClean="0"/>
              <a:t>‹#›</a:t>
            </a:fld>
            <a:endParaRPr lang="zh-TW" altLang="en-US"/>
          </a:p>
        </p:txBody>
      </p:sp>
      <p:pic>
        <p:nvPicPr>
          <p:cNvPr id="5" name="Picture 2" descr="相關圖片"/>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64796" y="6408968"/>
            <a:ext cx="662876" cy="4412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3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B463979E-B545-4CC6-BA88-EC740A824A39}" type="datetimeFigureOut">
              <a:rPr lang="zh-TW" altLang="en-US" smtClean="0"/>
              <a:t>2023/8/8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660BBDC-AF58-461F-BB13-9035AEA10444}" type="slidenum">
              <a:rPr lang="zh-TW" altLang="en-US" smtClean="0"/>
              <a:t>‹#›</a:t>
            </a:fld>
            <a:endParaRPr lang="zh-TW" altLang="en-US"/>
          </a:p>
        </p:txBody>
      </p:sp>
    </p:spTree>
    <p:extLst>
      <p:ext uri="{BB962C8B-B14F-4D97-AF65-F5344CB8AC3E}">
        <p14:creationId xmlns:p14="http://schemas.microsoft.com/office/powerpoint/2010/main" val="104554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B463979E-B545-4CC6-BA88-EC740A824A39}" type="datetimeFigureOut">
              <a:rPr lang="zh-TW" altLang="en-US" smtClean="0"/>
              <a:t>2023/8/8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660BBDC-AF58-461F-BB13-9035AEA10444}" type="slidenum">
              <a:rPr lang="zh-TW" altLang="en-US" smtClean="0"/>
              <a:t>‹#›</a:t>
            </a:fld>
            <a:endParaRPr lang="zh-TW" altLang="en-US"/>
          </a:p>
        </p:txBody>
      </p:sp>
    </p:spTree>
    <p:extLst>
      <p:ext uri="{BB962C8B-B14F-4D97-AF65-F5344CB8AC3E}">
        <p14:creationId xmlns:p14="http://schemas.microsoft.com/office/powerpoint/2010/main" val="1526273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63979E-B545-4CC6-BA88-EC740A824A39}" type="datetimeFigureOut">
              <a:rPr lang="zh-TW" altLang="en-US" smtClean="0"/>
              <a:t>2023/8/8</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60BBDC-AF58-461F-BB13-9035AEA10444}" type="slidenum">
              <a:rPr lang="zh-TW" altLang="en-US" smtClean="0"/>
              <a:t>‹#›</a:t>
            </a:fld>
            <a:endParaRPr lang="zh-TW" altLang="en-US"/>
          </a:p>
        </p:txBody>
      </p:sp>
    </p:spTree>
    <p:extLst>
      <p:ext uri="{BB962C8B-B14F-4D97-AF65-F5344CB8AC3E}">
        <p14:creationId xmlns:p14="http://schemas.microsoft.com/office/powerpoint/2010/main" val="372767064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a:xfrm>
            <a:off x="321276" y="1237695"/>
            <a:ext cx="8501448" cy="2477572"/>
          </a:xfrm>
        </p:spPr>
        <p:txBody>
          <a:bodyPr>
            <a:normAutofit/>
          </a:bodyPr>
          <a:lstStyle/>
          <a:p>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高級中等學校</a:t>
            </a:r>
            <a:r>
              <a:rPr lang="en-US" altLang="zh-TW"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a:r>
            <a:br>
              <a:rPr lang="en-US" altLang="zh-TW"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br>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身心障礙學生</a:t>
            </a:r>
            <a:r>
              <a:rPr lang="en-US" altLang="zh-TW"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
            </a:r>
            <a:br>
              <a:rPr lang="en-US" altLang="zh-TW"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br>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相關專業服務始業輔導</a:t>
            </a:r>
            <a:endPar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a:xfrm>
            <a:off x="1143000" y="4096311"/>
            <a:ext cx="6858000" cy="1950264"/>
          </a:xfrm>
        </p:spPr>
        <p:txBody>
          <a:bodyPr>
            <a:normAutofit fontScale="77500" lnSpcReduction="20000"/>
          </a:bodyPr>
          <a:lstStyle/>
          <a:p>
            <a:pPr lvl="0" defTabSz="457200">
              <a:spcBef>
                <a:spcPts val="0"/>
              </a:spcBef>
              <a:buClr>
                <a:srgbClr val="E890B4"/>
              </a:buClr>
            </a:pPr>
            <a:r>
              <a:rPr lang="zh-TW" altLang="en-US" dirty="0" smtClean="0">
                <a:solidFill>
                  <a:schemeClr val="tx1"/>
                </a:solidFill>
                <a:latin typeface="標楷體" panose="03000509000000000000" pitchFamily="65" charset="-120"/>
                <a:ea typeface="標楷體" panose="03000509000000000000" pitchFamily="65" charset="-120"/>
              </a:rPr>
              <a:t>指導單位：教育部國民及學前教育署</a:t>
            </a:r>
          </a:p>
          <a:p>
            <a:pPr lvl="0" defTabSz="457200">
              <a:spcBef>
                <a:spcPts val="600"/>
              </a:spcBef>
              <a:buClr>
                <a:srgbClr val="E890B4"/>
              </a:buClr>
            </a:pPr>
            <a:r>
              <a:rPr lang="zh-TW" altLang="en-US" dirty="0" smtClean="0">
                <a:solidFill>
                  <a:schemeClr val="tx1"/>
                </a:solidFill>
                <a:latin typeface="標楷體" panose="03000509000000000000" pitchFamily="65" charset="-120"/>
                <a:ea typeface="標楷體" panose="03000509000000000000" pitchFamily="65" charset="-120"/>
              </a:rPr>
              <a:t>承辦單位：國教署相關專業服務中心</a:t>
            </a:r>
            <a:endParaRPr lang="en-US" altLang="zh-TW" dirty="0" smtClean="0">
              <a:solidFill>
                <a:schemeClr val="tx1"/>
              </a:solidFill>
              <a:latin typeface="標楷體" panose="03000509000000000000" pitchFamily="65" charset="-120"/>
              <a:ea typeface="標楷體" panose="03000509000000000000" pitchFamily="65" charset="-120"/>
            </a:endParaRPr>
          </a:p>
          <a:p>
            <a:pPr lvl="0" defTabSz="457200">
              <a:spcBef>
                <a:spcPts val="0"/>
              </a:spcBef>
              <a:buClr>
                <a:srgbClr val="E890B4"/>
              </a:buClr>
            </a:pPr>
            <a:r>
              <a:rPr lang="zh-TW" altLang="en-US" dirty="0" smtClean="0">
                <a:solidFill>
                  <a:schemeClr val="tx1"/>
                </a:solidFill>
                <a:latin typeface="標楷體" panose="03000509000000000000" pitchFamily="65" charset="-120"/>
                <a:ea typeface="標楷體" panose="03000509000000000000" pitchFamily="65" charset="-120"/>
              </a:rPr>
              <a:t>          </a:t>
            </a:r>
            <a:r>
              <a:rPr lang="en-US"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國立新竹特殊教育學校</a:t>
            </a:r>
            <a:r>
              <a:rPr lang="en-US" altLang="zh-TW" dirty="0" smtClean="0">
                <a:solidFill>
                  <a:schemeClr val="tx1"/>
                </a:solidFill>
                <a:latin typeface="標楷體" panose="03000509000000000000" pitchFamily="65" charset="-120"/>
                <a:ea typeface="標楷體" panose="03000509000000000000" pitchFamily="65" charset="-120"/>
              </a:rPr>
              <a:t>)</a:t>
            </a:r>
          </a:p>
          <a:p>
            <a:pPr lvl="0" defTabSz="457200">
              <a:spcBef>
                <a:spcPts val="600"/>
              </a:spcBef>
              <a:buClr>
                <a:srgbClr val="E890B4"/>
              </a:buClr>
            </a:pPr>
            <a:r>
              <a:rPr lang="zh-TW" altLang="en-US" dirty="0" smtClean="0">
                <a:solidFill>
                  <a:schemeClr val="tx1"/>
                </a:solidFill>
                <a:latin typeface="標楷體" panose="03000509000000000000" pitchFamily="65" charset="-120"/>
                <a:ea typeface="標楷體" panose="03000509000000000000" pitchFamily="65" charset="-120"/>
              </a:rPr>
              <a:t>分區協辦學校：國立</a:t>
            </a:r>
            <a:r>
              <a:rPr lang="en-US" altLang="zh-TW" dirty="0" smtClean="0">
                <a:solidFill>
                  <a:schemeClr val="tx1"/>
                </a:solidFill>
                <a:latin typeface="標楷體" panose="03000509000000000000" pitchFamily="65" charset="-120"/>
                <a:ea typeface="標楷體" panose="03000509000000000000" pitchFamily="65" charset="-120"/>
              </a:rPr>
              <a:t>OO</a:t>
            </a:r>
            <a:r>
              <a:rPr lang="zh-TW" altLang="en-US" dirty="0" smtClean="0">
                <a:solidFill>
                  <a:schemeClr val="tx1"/>
                </a:solidFill>
                <a:latin typeface="標楷體" panose="03000509000000000000" pitchFamily="65" charset="-120"/>
                <a:ea typeface="標楷體" panose="03000509000000000000" pitchFamily="65" charset="-120"/>
              </a:rPr>
              <a:t>特殊教育學校</a:t>
            </a:r>
          </a:p>
          <a:p>
            <a:r>
              <a:rPr lang="zh-TW" altLang="en-US" dirty="0" smtClean="0">
                <a:solidFill>
                  <a:schemeClr val="tx1"/>
                </a:solidFill>
                <a:latin typeface="標楷體" panose="03000509000000000000" pitchFamily="65" charset="-120"/>
                <a:ea typeface="標楷體" panose="03000509000000000000" pitchFamily="65" charset="-120"/>
              </a:rPr>
              <a:t>主講人：</a:t>
            </a:r>
            <a:r>
              <a:rPr lang="en-US" altLang="zh-TW" dirty="0" smtClean="0">
                <a:solidFill>
                  <a:schemeClr val="tx1"/>
                </a:solidFill>
                <a:latin typeface="標楷體" panose="03000509000000000000" pitchFamily="65" charset="-120"/>
                <a:ea typeface="標楷體" panose="03000509000000000000" pitchFamily="65" charset="-120"/>
              </a:rPr>
              <a:t>OOO</a:t>
            </a:r>
            <a:r>
              <a:rPr lang="zh-TW" altLang="en-US" dirty="0" smtClean="0">
                <a:solidFill>
                  <a:schemeClr val="tx1"/>
                </a:solidFill>
                <a:latin typeface="標楷體" panose="03000509000000000000" pitchFamily="65" charset="-120"/>
                <a:ea typeface="標楷體" panose="03000509000000000000" pitchFamily="65" charset="-120"/>
              </a:rPr>
              <a:t>　治療師</a:t>
            </a:r>
            <a:r>
              <a:rPr lang="en-US"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社工師</a:t>
            </a:r>
            <a:r>
              <a:rPr lang="en-US" altLang="zh-TW" dirty="0" smtClean="0">
                <a:solidFill>
                  <a:schemeClr val="tx1"/>
                </a:solidFill>
                <a:latin typeface="標楷體" panose="03000509000000000000" pitchFamily="65" charset="-120"/>
                <a:ea typeface="標楷體" panose="03000509000000000000" pitchFamily="65" charset="-120"/>
              </a:rPr>
              <a:t>/</a:t>
            </a:r>
            <a:r>
              <a:rPr lang="zh-TW" altLang="en-US" dirty="0" smtClean="0">
                <a:solidFill>
                  <a:schemeClr val="tx1"/>
                </a:solidFill>
                <a:latin typeface="標楷體" panose="03000509000000000000" pitchFamily="65" charset="-120"/>
                <a:ea typeface="標楷體" panose="03000509000000000000" pitchFamily="65" charset="-120"/>
              </a:rPr>
              <a:t>心理師</a:t>
            </a:r>
            <a:endParaRPr lang="zh-TW" altLang="en-US" dirty="0">
              <a:solidFill>
                <a:schemeClr val="tx1"/>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391647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D:\資料\108年度\相關專業服務中心\相關專業服務中心服務流程圖.jpg"/>
          <p:cNvPicPr>
            <a:picLocks noChangeAspect="1" noChangeArrowheads="1"/>
          </p:cNvPicPr>
          <p:nvPr/>
        </p:nvPicPr>
        <p:blipFill rotWithShape="1">
          <a:blip r:embed="rId2">
            <a:extLst>
              <a:ext uri="{28A0092B-C50C-407E-A947-70E740481C1C}">
                <a14:useLocalDpi xmlns:a14="http://schemas.microsoft.com/office/drawing/2010/main" val="0"/>
              </a:ext>
            </a:extLst>
          </a:blip>
          <a:srcRect l="8268" t="12053" r="4428" b="8981"/>
          <a:stretch/>
        </p:blipFill>
        <p:spPr bwMode="auto">
          <a:xfrm>
            <a:off x="1790700" y="-1"/>
            <a:ext cx="5331460" cy="6818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9475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相關專業服務</a:t>
            </a:r>
            <a:endParaRPr lang="zh-TW" altLang="en-US" b="1" dirty="0">
              <a:solidFill>
                <a:srgbClr val="002060"/>
              </a:solidFill>
              <a:effectLst>
                <a:outerShdw blurRad="38100" dist="38100" dir="2700000" algn="tl">
                  <a:srgbClr val="000000">
                    <a:alpha val="43137"/>
                  </a:srgbClr>
                </a:outerShdw>
              </a:effectLst>
            </a:endParaRPr>
          </a:p>
        </p:txBody>
      </p:sp>
      <p:sp>
        <p:nvSpPr>
          <p:cNvPr id="5" name="文字版面配置區 4"/>
          <p:cNvSpPr>
            <a:spLocks noGrp="1"/>
          </p:cNvSpPr>
          <p:nvPr>
            <p:ph type="subTitle" idx="1"/>
          </p:nvPr>
        </p:nvSpPr>
        <p:spPr/>
        <p:txBody>
          <a:bodyPr/>
          <a:lstStyle/>
          <a:p>
            <a:pPr algn="ctr"/>
            <a:endParaRPr lang="zh-TW" altLang="en-US" dirty="0"/>
          </a:p>
        </p:txBody>
      </p:sp>
    </p:spTree>
    <p:extLst>
      <p:ext uri="{BB962C8B-B14F-4D97-AF65-F5344CB8AC3E}">
        <p14:creationId xmlns:p14="http://schemas.microsoft.com/office/powerpoint/2010/main" val="2224603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相關專業服務以</a:t>
            </a:r>
            <a:r>
              <a:rPr lang="zh-TW" altLang="en-US" b="1" dirty="0" smtClean="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間接服務</a:t>
            </a:r>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為主</a:t>
            </a:r>
            <a:endPar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17412" name="Rectangle 3"/>
          <p:cNvSpPr>
            <a:spLocks noGrp="1" noChangeArrowheads="1"/>
          </p:cNvSpPr>
          <p:nvPr>
            <p:ph idx="1"/>
          </p:nvPr>
        </p:nvSpPr>
        <p:spPr/>
        <p:txBody>
          <a:bodyPr/>
          <a:lstStyle/>
          <a:p>
            <a:pPr marL="0" indent="0" eaLnBrk="1" hangingPunct="1">
              <a:lnSpc>
                <a:spcPct val="140000"/>
              </a:lnSpc>
              <a:buNone/>
            </a:pPr>
            <a:r>
              <a:rPr lang="zh-TW" altLang="en-US" dirty="0" smtClean="0">
                <a:latin typeface="標楷體" panose="03000509000000000000" pitchFamily="65" charset="-120"/>
                <a:ea typeface="標楷體" panose="03000509000000000000" pitchFamily="65" charset="-120"/>
              </a:rPr>
              <a:t>如果學生需要特教相關專業人員的協助，則團隊的運作應該</a:t>
            </a:r>
            <a:endParaRPr lang="en-US" altLang="zh-TW" dirty="0" smtClean="0">
              <a:latin typeface="標楷體" panose="03000509000000000000" pitchFamily="65" charset="-120"/>
              <a:ea typeface="標楷體" panose="03000509000000000000" pitchFamily="65" charset="-120"/>
            </a:endParaRPr>
          </a:p>
          <a:p>
            <a:pPr lvl="1" eaLnBrk="1" hangingPunct="1">
              <a:lnSpc>
                <a:spcPct val="140000"/>
              </a:lnSpc>
            </a:pPr>
            <a:r>
              <a:rPr lang="zh-TW" altLang="en-US" dirty="0" smtClean="0">
                <a:latin typeface="標楷體" panose="03000509000000000000" pitchFamily="65" charset="-120"/>
                <a:ea typeface="標楷體" panose="03000509000000000000" pitchFamily="65" charset="-120"/>
              </a:rPr>
              <a:t>特殊教育教師或學生的導師</a:t>
            </a:r>
            <a:r>
              <a:rPr lang="zh-TW" altLang="en-US" dirty="0" smtClean="0">
                <a:solidFill>
                  <a:srgbClr val="0070C0"/>
                </a:solidFill>
                <a:latin typeface="標楷體" panose="03000509000000000000" pitchFamily="65" charset="-120"/>
                <a:ea typeface="標楷體" panose="03000509000000000000" pitchFamily="65" charset="-120"/>
              </a:rPr>
              <a:t>「</a:t>
            </a:r>
            <a:r>
              <a:rPr lang="zh-TW" altLang="en-US" b="1" dirty="0" smtClean="0">
                <a:solidFill>
                  <a:srgbClr val="0070C0"/>
                </a:solidFill>
                <a:latin typeface="標楷體" panose="03000509000000000000" pitchFamily="65" charset="-120"/>
                <a:ea typeface="標楷體" panose="03000509000000000000" pitchFamily="65" charset="-120"/>
              </a:rPr>
              <a:t>主責</a:t>
            </a:r>
            <a:r>
              <a:rPr lang="zh-TW" altLang="en-US" dirty="0" smtClean="0">
                <a:solidFill>
                  <a:srgbClr val="0070C0"/>
                </a:solidFill>
                <a:latin typeface="標楷體" panose="03000509000000000000" pitchFamily="65" charset="-120"/>
                <a:ea typeface="標楷體" panose="03000509000000000000" pitchFamily="65" charset="-120"/>
              </a:rPr>
              <a:t>」</a:t>
            </a:r>
            <a:endParaRPr lang="en-US" altLang="zh-TW" dirty="0" smtClean="0">
              <a:solidFill>
                <a:srgbClr val="0070C0"/>
              </a:solidFill>
              <a:latin typeface="標楷體" panose="03000509000000000000" pitchFamily="65" charset="-120"/>
              <a:ea typeface="標楷體" panose="03000509000000000000" pitchFamily="65" charset="-120"/>
            </a:endParaRPr>
          </a:p>
          <a:p>
            <a:pPr lvl="1" eaLnBrk="1" hangingPunct="1">
              <a:lnSpc>
                <a:spcPct val="140000"/>
              </a:lnSpc>
            </a:pPr>
            <a:r>
              <a:rPr lang="zh-TW" altLang="en-US" dirty="0" smtClean="0">
                <a:latin typeface="標楷體" panose="03000509000000000000" pitchFamily="65" charset="-120"/>
                <a:ea typeface="標楷體" panose="03000509000000000000" pitchFamily="65" charset="-120"/>
              </a:rPr>
              <a:t>其他相關專業人員</a:t>
            </a:r>
            <a:r>
              <a:rPr lang="zh-TW" altLang="en-US" dirty="0" smtClean="0">
                <a:solidFill>
                  <a:srgbClr val="0070C0"/>
                </a:solidFill>
                <a:latin typeface="標楷體" panose="03000509000000000000" pitchFamily="65" charset="-120"/>
                <a:ea typeface="標楷體" panose="03000509000000000000" pitchFamily="65" charset="-120"/>
              </a:rPr>
              <a:t>「</a:t>
            </a:r>
            <a:r>
              <a:rPr lang="zh-TW" altLang="en-US" b="1" dirty="0" smtClean="0">
                <a:solidFill>
                  <a:srgbClr val="0070C0"/>
                </a:solidFill>
                <a:latin typeface="標楷體" panose="03000509000000000000" pitchFamily="65" charset="-120"/>
                <a:ea typeface="標楷體" panose="03000509000000000000" pitchFamily="65" charset="-120"/>
              </a:rPr>
              <a:t>協助</a:t>
            </a:r>
            <a:r>
              <a:rPr lang="zh-TW" altLang="en-US" dirty="0" smtClean="0">
                <a:solidFill>
                  <a:srgbClr val="0070C0"/>
                </a:solidFill>
                <a:latin typeface="標楷體" panose="03000509000000000000" pitchFamily="65" charset="-120"/>
                <a:ea typeface="標楷體" panose="03000509000000000000" pitchFamily="65" charset="-120"/>
              </a:rPr>
              <a:t>」</a:t>
            </a:r>
            <a:endParaRPr lang="en-US" altLang="zh-TW" dirty="0" smtClean="0">
              <a:solidFill>
                <a:srgbClr val="0070C0"/>
              </a:solidFill>
              <a:latin typeface="標楷體" panose="03000509000000000000" pitchFamily="65" charset="-120"/>
              <a:ea typeface="標楷體" panose="03000509000000000000" pitchFamily="65" charset="-120"/>
            </a:endParaRPr>
          </a:p>
          <a:p>
            <a:pPr lvl="1" eaLnBrk="1" hangingPunct="1">
              <a:lnSpc>
                <a:spcPct val="140000"/>
              </a:lnSpc>
            </a:pPr>
            <a:r>
              <a:rPr lang="zh-TW" altLang="en-US" b="1" u="sng" dirty="0" smtClean="0">
                <a:solidFill>
                  <a:srgbClr val="0070C0"/>
                </a:solidFill>
                <a:latin typeface="標楷體" panose="03000509000000000000" pitchFamily="65" charset="-120"/>
                <a:ea typeface="標楷體" panose="03000509000000000000" pitchFamily="65" charset="-120"/>
              </a:rPr>
              <a:t>父母則充分「參與</a:t>
            </a:r>
            <a:r>
              <a:rPr lang="zh-TW" altLang="en-US" dirty="0" smtClean="0">
                <a:solidFill>
                  <a:srgbClr val="0070C0"/>
                </a:solidFill>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4579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相關專業服務模式</a:t>
            </a:r>
            <a:endPar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19460" name="Rectangle 3"/>
          <p:cNvSpPr>
            <a:spLocks noGrp="1" noChangeArrowheads="1"/>
          </p:cNvSpPr>
          <p:nvPr>
            <p:ph idx="1"/>
          </p:nvPr>
        </p:nvSpPr>
        <p:spPr/>
        <p:txBody>
          <a:bodyPr>
            <a:normAutofit/>
          </a:bodyPr>
          <a:lstStyle/>
          <a:p>
            <a:pPr marL="0" indent="0">
              <a:buNone/>
            </a:pPr>
            <a:r>
              <a:rPr lang="zh-TW" altLang="en-US" b="1" dirty="0">
                <a:latin typeface="標楷體" panose="03000509000000000000" pitchFamily="65" charset="-120"/>
                <a:ea typeface="標楷體" panose="03000509000000000000" pitchFamily="65" charset="-120"/>
              </a:rPr>
              <a:t>巡迴服務</a:t>
            </a:r>
          </a:p>
          <a:p>
            <a:pPr marL="457200" lvl="1" indent="0">
              <a:buNone/>
            </a:pPr>
            <a:r>
              <a:rPr lang="zh-TW" altLang="en-US" sz="2400" dirty="0">
                <a:latin typeface="標楷體" panose="03000509000000000000" pitchFamily="65" charset="-120"/>
                <a:ea typeface="標楷體" panose="03000509000000000000" pitchFamily="65" charset="-120"/>
              </a:rPr>
              <a:t>由地方</a:t>
            </a:r>
            <a:r>
              <a:rPr lang="zh-TW" altLang="en-US" sz="2400" dirty="0" smtClean="0">
                <a:latin typeface="標楷體" panose="03000509000000000000" pitchFamily="65" charset="-120"/>
                <a:ea typeface="標楷體" panose="03000509000000000000" pitchFamily="65" charset="-120"/>
              </a:rPr>
              <a:t>教育局</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處</a:t>
            </a:r>
            <a:r>
              <a:rPr lang="en-US" altLang="zh-TW" sz="2400" smtClean="0">
                <a:latin typeface="標楷體" panose="03000509000000000000" pitchFamily="65" charset="-120"/>
                <a:ea typeface="標楷體" panose="03000509000000000000" pitchFamily="65" charset="-120"/>
              </a:rPr>
              <a:t>)</a:t>
            </a:r>
            <a:r>
              <a:rPr lang="zh-TW" altLang="en-US" sz="2400" smtClean="0">
                <a:latin typeface="標楷體" panose="03000509000000000000" pitchFamily="65" charset="-120"/>
                <a:ea typeface="標楷體" panose="03000509000000000000" pitchFamily="65" charset="-120"/>
              </a:rPr>
              <a:t>或</a:t>
            </a:r>
            <a:r>
              <a:rPr lang="zh-TW" altLang="en-US" sz="2400" dirty="0">
                <a:latin typeface="標楷體" panose="03000509000000000000" pitchFamily="65" charset="-120"/>
                <a:ea typeface="標楷體" panose="03000509000000000000" pitchFamily="65" charset="-120"/>
              </a:rPr>
              <a:t>學校聘任用一些專職或兼職的特教相關專業人員，這些專業人員巡迴於縣市內或區內的學校，提供身心障礙學生及其教師和家長所需要的專業服務。</a:t>
            </a:r>
          </a:p>
          <a:p>
            <a:pPr marL="457200" lvl="1" indent="0">
              <a:lnSpc>
                <a:spcPct val="90000"/>
              </a:lnSpc>
              <a:buNone/>
            </a:pPr>
            <a:endParaRPr lang="zh-TW" altLang="en-US" sz="2400" dirty="0" smtClean="0">
              <a:latin typeface="標楷體" panose="03000509000000000000" pitchFamily="65" charset="-120"/>
              <a:ea typeface="標楷體" panose="03000509000000000000" pitchFamily="65" charset="-120"/>
            </a:endParaRPr>
          </a:p>
          <a:p>
            <a:pPr marL="0" indent="0" eaLnBrk="1" hangingPunct="1">
              <a:lnSpc>
                <a:spcPct val="90000"/>
              </a:lnSpc>
              <a:buNone/>
            </a:pPr>
            <a:r>
              <a:rPr lang="zh-TW" altLang="en-US" sz="2800" b="1" dirty="0" smtClean="0">
                <a:latin typeface="標楷體" panose="03000509000000000000" pitchFamily="65" charset="-120"/>
                <a:ea typeface="標楷體" panose="03000509000000000000" pitchFamily="65" charset="-120"/>
              </a:rPr>
              <a:t>一般學校</a:t>
            </a:r>
          </a:p>
          <a:p>
            <a:pPr marL="457200" lvl="1" indent="0">
              <a:buNone/>
            </a:pPr>
            <a:r>
              <a:rPr lang="zh-TW" altLang="en-US" dirty="0">
                <a:solidFill>
                  <a:srgbClr val="FF0000"/>
                </a:solidFill>
                <a:latin typeface="標楷體" panose="03000509000000000000" pitchFamily="65" charset="-120"/>
                <a:ea typeface="標楷體" panose="03000509000000000000" pitchFamily="65" charset="-120"/>
              </a:rPr>
              <a:t>服務</a:t>
            </a:r>
            <a:r>
              <a:rPr lang="zh-TW" altLang="en-US" dirty="0" smtClean="0">
                <a:solidFill>
                  <a:srgbClr val="FF0000"/>
                </a:solidFill>
                <a:latin typeface="標楷體" panose="03000509000000000000" pitchFamily="65" charset="-120"/>
                <a:ea typeface="標楷體" panose="03000509000000000000" pitchFamily="65" charset="-120"/>
              </a:rPr>
              <a:t>方式以採取入班與老師溝通學生情形為主。</a:t>
            </a:r>
            <a:endParaRPr lang="en-US" altLang="zh-TW" dirty="0" smtClean="0">
              <a:solidFill>
                <a:srgbClr val="FF0000"/>
              </a:solidFill>
              <a:latin typeface="標楷體" panose="03000509000000000000" pitchFamily="65" charset="-120"/>
              <a:ea typeface="標楷體" panose="03000509000000000000" pitchFamily="65" charset="-120"/>
            </a:endParaRPr>
          </a:p>
          <a:p>
            <a:pPr marL="457200" lvl="1" indent="0" eaLnBrk="1" hangingPunct="1">
              <a:lnSpc>
                <a:spcPct val="90000"/>
              </a:lnSpc>
              <a:buNone/>
            </a:pPr>
            <a:r>
              <a:rPr lang="zh-TW" altLang="en-US" sz="2400" dirty="0" smtClean="0">
                <a:latin typeface="標楷體" panose="03000509000000000000" pitchFamily="65" charset="-120"/>
                <a:ea typeface="標楷體" panose="03000509000000000000" pitchFamily="65" charset="-120"/>
              </a:rPr>
              <a:t>提供專業建議或示範，讓</a:t>
            </a:r>
            <a:r>
              <a:rPr lang="zh-TW" altLang="en-US" dirty="0" smtClean="0">
                <a:latin typeface="標楷體" panose="03000509000000000000" pitchFamily="65" charset="-120"/>
                <a:ea typeface="標楷體" panose="03000509000000000000" pitchFamily="65" charset="-120"/>
              </a:rPr>
              <a:t>教</a:t>
            </a:r>
            <a:r>
              <a:rPr lang="zh-TW" altLang="en-US" sz="2400" dirty="0" smtClean="0">
                <a:latin typeface="標楷體" panose="03000509000000000000" pitchFamily="65" charset="-120"/>
                <a:ea typeface="標楷體" panose="03000509000000000000" pitchFamily="65" charset="-120"/>
              </a:rPr>
              <a:t>師</a:t>
            </a:r>
            <a:r>
              <a:rPr lang="zh-TW" altLang="en-US" dirty="0" smtClean="0">
                <a:latin typeface="標楷體" panose="03000509000000000000" pitchFamily="65" charset="-120"/>
                <a:ea typeface="標楷體" panose="03000509000000000000" pitchFamily="65" charset="-120"/>
              </a:rPr>
              <a:t>於</a:t>
            </a:r>
            <a:r>
              <a:rPr lang="zh-TW" altLang="en-US" dirty="0">
                <a:latin typeface="標楷體" panose="03000509000000000000" pitchFamily="65" charset="-120"/>
                <a:ea typeface="標楷體" panose="03000509000000000000" pitchFamily="65" charset="-120"/>
              </a:rPr>
              <a:t>教學情境或</a:t>
            </a:r>
            <a:r>
              <a:rPr lang="zh-TW" altLang="en-US" sz="2400" dirty="0" smtClean="0">
                <a:latin typeface="標楷體" panose="03000509000000000000" pitchFamily="65" charset="-120"/>
                <a:ea typeface="標楷體" panose="03000509000000000000" pitchFamily="65" charset="-120"/>
              </a:rPr>
              <a:t>其他場所，將專業技巧融入</a:t>
            </a:r>
            <a:r>
              <a:rPr lang="zh-TW" altLang="en-US" dirty="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14542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pPr eaLnBrk="1" hangingPunct="1"/>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專業團隊組成</a:t>
            </a:r>
          </a:p>
        </p:txBody>
      </p:sp>
      <p:sp>
        <p:nvSpPr>
          <p:cNvPr id="6149" name="Rectangle 3"/>
          <p:cNvSpPr>
            <a:spLocks noGrp="1" noChangeArrowheads="1"/>
          </p:cNvSpPr>
          <p:nvPr>
            <p:ph idx="1"/>
          </p:nvPr>
        </p:nvSpPr>
        <p:spPr/>
        <p:txBody>
          <a:bodyPr>
            <a:normAutofit lnSpcReduction="10000"/>
          </a:bodyPr>
          <a:lstStyle/>
          <a:p>
            <a:pPr marL="0" indent="0" eaLnBrk="1" hangingPunct="1">
              <a:spcBef>
                <a:spcPct val="25000"/>
              </a:spcBef>
              <a:buNone/>
            </a:pPr>
            <a:r>
              <a:rPr lang="zh-TW" altLang="en-US" dirty="0" smtClean="0">
                <a:latin typeface="標楷體" panose="03000509000000000000" pitchFamily="65" charset="-120"/>
                <a:ea typeface="標楷體" panose="03000509000000000000" pitchFamily="65" charset="-120"/>
              </a:rPr>
              <a:t>特殊教育教師</a:t>
            </a:r>
          </a:p>
          <a:p>
            <a:pPr marL="0" indent="0" eaLnBrk="1" hangingPunct="1">
              <a:spcBef>
                <a:spcPct val="25000"/>
              </a:spcBef>
              <a:buNone/>
            </a:pPr>
            <a:r>
              <a:rPr lang="zh-TW" altLang="en-US" dirty="0" smtClean="0">
                <a:latin typeface="標楷體" panose="03000509000000000000" pitchFamily="65" charset="-120"/>
                <a:ea typeface="標楷體" panose="03000509000000000000" pitchFamily="65" charset="-120"/>
              </a:rPr>
              <a:t>普通教育教師</a:t>
            </a:r>
          </a:p>
          <a:p>
            <a:pPr marL="0" indent="0" eaLnBrk="1" hangingPunct="1">
              <a:spcBef>
                <a:spcPct val="25000"/>
              </a:spcBef>
              <a:buNone/>
            </a:pPr>
            <a:r>
              <a:rPr lang="zh-TW" altLang="en-US" dirty="0" smtClean="0">
                <a:latin typeface="標楷體" panose="03000509000000000000" pitchFamily="65" charset="-120"/>
                <a:ea typeface="標楷體" panose="03000509000000000000" pitchFamily="65" charset="-120"/>
              </a:rPr>
              <a:t>特殊教育相關專業人員</a:t>
            </a:r>
          </a:p>
          <a:p>
            <a:pPr marL="0" indent="0" eaLnBrk="1" hangingPunct="1">
              <a:spcBef>
                <a:spcPct val="25000"/>
              </a:spcBef>
              <a:buNone/>
            </a:pPr>
            <a:r>
              <a:rPr lang="zh-TW" altLang="en-US" dirty="0" smtClean="0">
                <a:latin typeface="標楷體" panose="03000509000000000000" pitchFamily="65" charset="-120"/>
                <a:ea typeface="標楷體" panose="03000509000000000000" pitchFamily="65" charset="-120"/>
              </a:rPr>
              <a:t>學校行政人員</a:t>
            </a:r>
          </a:p>
          <a:p>
            <a:pPr marL="0" indent="0" eaLnBrk="1" hangingPunct="1">
              <a:buNone/>
            </a:pPr>
            <a:endParaRPr lang="zh-TW" altLang="en-US" dirty="0" smtClean="0">
              <a:latin typeface="標楷體" panose="03000509000000000000" pitchFamily="65" charset="-120"/>
              <a:ea typeface="標楷體" panose="03000509000000000000" pitchFamily="65" charset="-120"/>
            </a:endParaRPr>
          </a:p>
          <a:p>
            <a:pPr marL="0" indent="0" eaLnBrk="1" hangingPunct="1">
              <a:buNone/>
            </a:pPr>
            <a:r>
              <a:rPr lang="zh-TW" altLang="en-US" b="1" dirty="0" smtClean="0">
                <a:solidFill>
                  <a:srgbClr val="FF0000"/>
                </a:solidFill>
                <a:latin typeface="標楷體" panose="03000509000000000000" pitchFamily="65" charset="-120"/>
                <a:ea typeface="標楷體" panose="03000509000000000000" pitchFamily="65" charset="-120"/>
              </a:rPr>
              <a:t>共同參與為原則</a:t>
            </a:r>
            <a:r>
              <a:rPr lang="zh-TW" altLang="en-US" dirty="0" smtClean="0">
                <a:latin typeface="標楷體" panose="03000509000000000000" pitchFamily="65" charset="-120"/>
                <a:ea typeface="標楷體" panose="03000509000000000000" pitchFamily="65" charset="-120"/>
              </a:rPr>
              <a:t>，並得依學生之需要彈性調整之。</a:t>
            </a:r>
          </a:p>
          <a:p>
            <a:pPr lvl="4" algn="r"/>
            <a:r>
              <a:rPr lang="zh-TW" altLang="en-US" sz="1600" u="sng" dirty="0">
                <a:latin typeface="標楷體" panose="03000509000000000000" pitchFamily="65" charset="-120"/>
                <a:ea typeface="標楷體" panose="03000509000000000000" pitchFamily="65" charset="-120"/>
                <a:sym typeface="Symbol" panose="05050102010706020507" pitchFamily="18" charset="2"/>
              </a:rPr>
              <a:t>特殊教育學校設立變更停辦合併及人員編制標準</a:t>
            </a:r>
            <a:r>
              <a:rPr lang="zh-TW" altLang="en-US" sz="1600" dirty="0" smtClean="0">
                <a:latin typeface="標楷體" panose="03000509000000000000" pitchFamily="65" charset="-120"/>
                <a:ea typeface="標楷體" panose="03000509000000000000" pitchFamily="65" charset="-120"/>
                <a:sym typeface="Symbol" panose="05050102010706020507" pitchFamily="18" charset="2"/>
              </a:rPr>
              <a:t>第</a:t>
            </a:r>
            <a:r>
              <a:rPr lang="en-US" altLang="zh-TW" sz="1600" dirty="0" smtClean="0">
                <a:latin typeface="標楷體" panose="03000509000000000000" pitchFamily="65" charset="-120"/>
                <a:ea typeface="標楷體" panose="03000509000000000000" pitchFamily="65" charset="-120"/>
                <a:sym typeface="Symbol" panose="05050102010706020507" pitchFamily="18" charset="2"/>
              </a:rPr>
              <a:t>10</a:t>
            </a:r>
            <a:r>
              <a:rPr lang="zh-TW" altLang="en-US" sz="1600" dirty="0" smtClean="0">
                <a:latin typeface="標楷體" panose="03000509000000000000" pitchFamily="65" charset="-120"/>
                <a:ea typeface="標楷體" panose="03000509000000000000" pitchFamily="65" charset="-120"/>
                <a:sym typeface="Symbol" panose="05050102010706020507" pitchFamily="18" charset="2"/>
              </a:rPr>
              <a:t>條</a:t>
            </a:r>
            <a:endParaRPr lang="zh-TW" altLang="en-US" sz="1600" dirty="0">
              <a:latin typeface="標楷體" panose="03000509000000000000" pitchFamily="65" charset="-120"/>
              <a:ea typeface="標楷體" panose="03000509000000000000" pitchFamily="65" charset="-120"/>
              <a:sym typeface="Symbol" panose="05050102010706020507" pitchFamily="18" charset="2"/>
            </a:endParaRPr>
          </a:p>
          <a:p>
            <a:pPr lvl="4" algn="r" eaLnBrk="1" hangingPunct="1"/>
            <a:r>
              <a:rPr lang="zh-TW" altLang="en-US" sz="1600" dirty="0" smtClean="0">
                <a:latin typeface="標楷體" panose="03000509000000000000" pitchFamily="65" charset="-120"/>
                <a:ea typeface="標楷體" panose="03000509000000000000" pitchFamily="65" charset="-120"/>
              </a:rPr>
              <a:t>特殊教育支援服務與專業團隊設置及實施辦法 第</a:t>
            </a:r>
            <a:r>
              <a:rPr lang="en-US" altLang="zh-TW" sz="1600" dirty="0" smtClean="0">
                <a:latin typeface="標楷體" panose="03000509000000000000" pitchFamily="65" charset="-120"/>
                <a:ea typeface="標楷體" panose="03000509000000000000" pitchFamily="65" charset="-120"/>
              </a:rPr>
              <a:t>4</a:t>
            </a:r>
            <a:r>
              <a:rPr lang="zh-TW" altLang="en-US" sz="1600" dirty="0" smtClean="0">
                <a:latin typeface="標楷體" panose="03000509000000000000" pitchFamily="65" charset="-120"/>
                <a:ea typeface="標楷體" panose="03000509000000000000" pitchFamily="65" charset="-120"/>
              </a:rPr>
              <a:t>條</a:t>
            </a:r>
            <a:endParaRPr lang="en-US" altLang="zh-TW" sz="16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53450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標題 1"/>
          <p:cNvSpPr>
            <a:spLocks noGrp="1"/>
          </p:cNvSpPr>
          <p:nvPr>
            <p:ph type="title"/>
          </p:nvPr>
        </p:nvSpPr>
        <p:spPr/>
        <p:txBody>
          <a:bodyPr/>
          <a:lstStyle/>
          <a:p>
            <a:pPr eaLnBrk="1" hangingPunct="1"/>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相關專業人員</a:t>
            </a:r>
          </a:p>
        </p:txBody>
      </p:sp>
      <p:sp>
        <p:nvSpPr>
          <p:cNvPr id="7172" name="內容版面配置區 2"/>
          <p:cNvSpPr>
            <a:spLocks noGrp="1"/>
          </p:cNvSpPr>
          <p:nvPr>
            <p:ph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lnSpcReduction="10000"/>
          </a:bodyPr>
          <a:lstStyle/>
          <a:p>
            <a:pPr marL="0" indent="0">
              <a:lnSpc>
                <a:spcPct val="110000"/>
              </a:lnSpc>
              <a:spcBef>
                <a:spcPct val="25000"/>
              </a:spcBef>
              <a:buNone/>
            </a:pPr>
            <a:r>
              <a:rPr lang="zh-TW" altLang="en-US" dirty="0">
                <a:latin typeface="標楷體" panose="03000509000000000000" pitchFamily="65" charset="-120"/>
                <a:ea typeface="標楷體" panose="03000509000000000000" pitchFamily="65" charset="-120"/>
              </a:rPr>
              <a:t>一、醫師：具有專科醫師資格之醫師。</a:t>
            </a:r>
          </a:p>
          <a:p>
            <a:pPr marL="803275" indent="-803275">
              <a:lnSpc>
                <a:spcPct val="110000"/>
              </a:lnSpc>
              <a:spcBef>
                <a:spcPct val="25000"/>
              </a:spcBef>
              <a:buNone/>
            </a:pPr>
            <a:r>
              <a:rPr lang="zh-TW" altLang="en-US" dirty="0">
                <a:latin typeface="標楷體" panose="03000509000000000000" pitchFamily="65" charset="-120"/>
                <a:ea typeface="標楷體" panose="03000509000000000000" pitchFamily="65" charset="-120"/>
              </a:rPr>
              <a:t>二、物理治療師、職能治療師、語言治療師及聽力師等專業人員。</a:t>
            </a:r>
          </a:p>
          <a:p>
            <a:pPr marL="0" indent="0">
              <a:lnSpc>
                <a:spcPct val="110000"/>
              </a:lnSpc>
              <a:spcBef>
                <a:spcPct val="25000"/>
              </a:spcBef>
              <a:buNone/>
            </a:pPr>
            <a:r>
              <a:rPr lang="zh-TW" altLang="en-US" dirty="0">
                <a:latin typeface="標楷體" panose="03000509000000000000" pitchFamily="65" charset="-120"/>
                <a:ea typeface="標楷體" panose="03000509000000000000" pitchFamily="65" charset="-120"/>
              </a:rPr>
              <a:t>三、職業輔導、定向行動等專業人員。</a:t>
            </a:r>
          </a:p>
          <a:p>
            <a:pPr marL="803275" indent="-803275">
              <a:lnSpc>
                <a:spcPct val="110000"/>
              </a:lnSpc>
              <a:spcBef>
                <a:spcPct val="25000"/>
              </a:spcBef>
              <a:buNone/>
            </a:pPr>
            <a:r>
              <a:rPr lang="zh-TW" altLang="en-US" dirty="0">
                <a:latin typeface="標楷體" panose="03000509000000000000" pitchFamily="65" charset="-120"/>
                <a:ea typeface="標楷體" panose="03000509000000000000" pitchFamily="65" charset="-120"/>
              </a:rPr>
              <a:t>四、專業輔導人員：指具有臨床心理師、諮商心理師或社會工作師證書</a:t>
            </a:r>
            <a:r>
              <a:rPr lang="zh-TW" altLang="en-US" dirty="0" smtClean="0">
                <a:latin typeface="標楷體" panose="03000509000000000000" pitchFamily="65" charset="-120"/>
                <a:ea typeface="標楷體" panose="03000509000000000000" pitchFamily="65" charset="-120"/>
              </a:rPr>
              <a:t>之人員</a:t>
            </a:r>
            <a:r>
              <a:rPr lang="zh-TW" altLang="en-US" dirty="0">
                <a:latin typeface="標楷體" panose="03000509000000000000" pitchFamily="65" charset="-120"/>
                <a:ea typeface="標楷體" panose="03000509000000000000" pitchFamily="65" charset="-120"/>
              </a:rPr>
              <a:t>。</a:t>
            </a:r>
            <a:endParaRPr lang="zh-TW" altLang="en-US" dirty="0" smtClean="0">
              <a:latin typeface="標楷體" panose="03000509000000000000" pitchFamily="65" charset="-120"/>
              <a:ea typeface="標楷體" panose="03000509000000000000" pitchFamily="65" charset="-120"/>
            </a:endParaRPr>
          </a:p>
          <a:p>
            <a:pPr marL="0" indent="0" eaLnBrk="1" hangingPunct="1">
              <a:lnSpc>
                <a:spcPct val="80000"/>
              </a:lnSpc>
              <a:buNone/>
            </a:pPr>
            <a:endParaRPr lang="zh-TW" altLang="en-US" dirty="0" smtClean="0">
              <a:latin typeface="標楷體" panose="03000509000000000000" pitchFamily="65" charset="-120"/>
              <a:ea typeface="標楷體" panose="03000509000000000000" pitchFamily="65" charset="-120"/>
            </a:endParaRPr>
          </a:p>
          <a:p>
            <a:pPr marL="1828800" lvl="4" indent="0" algn="r" eaLnBrk="1" hangingPunct="1">
              <a:lnSpc>
                <a:spcPct val="80000"/>
              </a:lnSpc>
              <a:buNone/>
            </a:pPr>
            <a:r>
              <a:rPr lang="zh-TW" altLang="en-US" sz="1600" u="sng" dirty="0" smtClean="0">
                <a:latin typeface="標楷體" panose="03000509000000000000" pitchFamily="65" charset="-120"/>
                <a:ea typeface="標楷體" panose="03000509000000000000" pitchFamily="65" charset="-120"/>
                <a:sym typeface="Symbol" panose="05050102010706020507" pitchFamily="18" charset="2"/>
              </a:rPr>
              <a:t>特殊教育學校設立變更停辦合併及人員編制標準</a:t>
            </a:r>
            <a:r>
              <a:rPr lang="zh-TW" altLang="en-US" sz="1600" dirty="0" smtClean="0">
                <a:latin typeface="標楷體" panose="03000509000000000000" pitchFamily="65" charset="-120"/>
                <a:ea typeface="標楷體" panose="03000509000000000000" pitchFamily="65" charset="-120"/>
                <a:sym typeface="Symbol" panose="05050102010706020507" pitchFamily="18" charset="2"/>
              </a:rPr>
              <a:t>第</a:t>
            </a:r>
            <a:r>
              <a:rPr lang="en-US" altLang="zh-TW" sz="1600" dirty="0" smtClean="0">
                <a:latin typeface="標楷體" panose="03000509000000000000" pitchFamily="65" charset="-120"/>
                <a:ea typeface="標楷體" panose="03000509000000000000" pitchFamily="65" charset="-120"/>
                <a:sym typeface="Symbol" panose="05050102010706020507" pitchFamily="18" charset="2"/>
              </a:rPr>
              <a:t>10</a:t>
            </a:r>
            <a:r>
              <a:rPr lang="zh-TW" altLang="en-US" sz="1600" dirty="0" smtClean="0">
                <a:latin typeface="標楷體" panose="03000509000000000000" pitchFamily="65" charset="-120"/>
                <a:ea typeface="標楷體" panose="03000509000000000000" pitchFamily="65" charset="-120"/>
                <a:sym typeface="Symbol" panose="05050102010706020507" pitchFamily="18" charset="2"/>
              </a:rPr>
              <a:t>條</a:t>
            </a:r>
          </a:p>
          <a:p>
            <a:pPr marL="1828800" lvl="4" indent="0" algn="r" eaLnBrk="1" hangingPunct="1">
              <a:buNone/>
            </a:pPr>
            <a:r>
              <a:rPr lang="zh-TW" altLang="en-US" sz="1600" dirty="0" smtClean="0">
                <a:latin typeface="標楷體" panose="03000509000000000000" pitchFamily="65" charset="-120"/>
                <a:ea typeface="標楷體" panose="03000509000000000000" pitchFamily="65" charset="-120"/>
              </a:rPr>
              <a:t>特殊教育支援服務與專業團隊設置及實施辦法 第</a:t>
            </a:r>
            <a:r>
              <a:rPr lang="en-US" altLang="zh-TW" sz="1600" dirty="0" smtClean="0">
                <a:latin typeface="標楷體" panose="03000509000000000000" pitchFamily="65" charset="-120"/>
                <a:ea typeface="標楷體" panose="03000509000000000000" pitchFamily="65" charset="-120"/>
              </a:rPr>
              <a:t>4</a:t>
            </a:r>
            <a:r>
              <a:rPr lang="zh-TW" altLang="en-US" sz="1600" dirty="0" smtClean="0">
                <a:latin typeface="標楷體" panose="03000509000000000000" pitchFamily="65" charset="-120"/>
                <a:ea typeface="標楷體" panose="03000509000000000000" pitchFamily="65" charset="-120"/>
              </a:rPr>
              <a:t>條</a:t>
            </a:r>
            <a:endParaRPr lang="en-US" altLang="zh-TW" sz="1600" dirty="0" smtClean="0">
              <a:latin typeface="標楷體" panose="03000509000000000000" pitchFamily="65" charset="-120"/>
              <a:ea typeface="標楷體" panose="03000509000000000000" pitchFamily="65" charset="-120"/>
            </a:endParaRPr>
          </a:p>
          <a:p>
            <a:pPr marL="1828800" lvl="4" indent="0" eaLnBrk="1" hangingPunct="1">
              <a:lnSpc>
                <a:spcPct val="80000"/>
              </a:lnSpc>
              <a:buNone/>
            </a:pPr>
            <a:endParaRPr lang="zh-TW" altLang="en-US" sz="1600" dirty="0" smtClean="0">
              <a:latin typeface="標楷體" panose="03000509000000000000" pitchFamily="65" charset="-120"/>
              <a:ea typeface="標楷體" panose="03000509000000000000" pitchFamily="65" charset="-120"/>
              <a:sym typeface="Symbol" panose="05050102010706020507" pitchFamily="18" charset="2"/>
            </a:endParaRPr>
          </a:p>
        </p:txBody>
      </p:sp>
    </p:spTree>
    <p:extLst>
      <p:ext uri="{BB962C8B-B14F-4D97-AF65-F5344CB8AC3E}">
        <p14:creationId xmlns:p14="http://schemas.microsoft.com/office/powerpoint/2010/main" val="4138175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團隊成員的角色和參與</a:t>
            </a:r>
          </a:p>
        </p:txBody>
      </p:sp>
      <p:sp>
        <p:nvSpPr>
          <p:cNvPr id="26628" name="Rectangle 3"/>
          <p:cNvSpPr>
            <a:spLocks noGrp="1" noChangeArrowheads="1"/>
          </p:cNvSpPr>
          <p:nvPr>
            <p:ph idx="1"/>
          </p:nvPr>
        </p:nvSpPr>
        <p:spPr/>
        <p:txBody>
          <a:bodyPr>
            <a:normAutofit lnSpcReduction="10000"/>
          </a:bodyPr>
          <a:lstStyle/>
          <a:p>
            <a:pPr marL="0" indent="0" eaLnBrk="1" hangingPunct="1">
              <a:buNone/>
            </a:pPr>
            <a:r>
              <a:rPr lang="zh-TW" altLang="en-US" sz="3600" dirty="0" smtClean="0">
                <a:latin typeface="標楷體" panose="03000509000000000000" pitchFamily="65" charset="-120"/>
                <a:ea typeface="標楷體" panose="03000509000000000000" pitchFamily="65" charset="-120"/>
              </a:rPr>
              <a:t>相關專業人員</a:t>
            </a:r>
          </a:p>
          <a:p>
            <a:pPr lvl="1" eaLnBrk="1" hangingPunct="1"/>
            <a:r>
              <a:rPr lang="zh-TW" altLang="en-US" sz="3200" dirty="0" smtClean="0">
                <a:latin typeface="標楷體" panose="03000509000000000000" pitchFamily="65" charset="-120"/>
                <a:ea typeface="標楷體" panose="03000509000000000000" pitchFamily="65" charset="-120"/>
              </a:rPr>
              <a:t>示範者、諮詢者、支持者</a:t>
            </a:r>
          </a:p>
          <a:p>
            <a:pPr lvl="1" eaLnBrk="1" hangingPunct="1"/>
            <a:r>
              <a:rPr lang="zh-TW" altLang="en-US" sz="3200" dirty="0" smtClean="0">
                <a:latin typeface="標楷體" panose="03000509000000000000" pitchFamily="65" charset="-120"/>
                <a:ea typeface="標楷體" panose="03000509000000000000" pitchFamily="65" charset="-120"/>
              </a:rPr>
              <a:t>熟悉學校環境和運作</a:t>
            </a:r>
          </a:p>
          <a:p>
            <a:pPr lvl="1" eaLnBrk="1" hangingPunct="1"/>
            <a:r>
              <a:rPr lang="zh-TW" altLang="en-US" sz="3200" dirty="0" smtClean="0">
                <a:latin typeface="標楷體" panose="03000509000000000000" pitchFamily="65" charset="-120"/>
                <a:ea typeface="標楷體" panose="03000509000000000000" pitchFamily="65" charset="-120"/>
              </a:rPr>
              <a:t>協助教師和家長落實專業建議</a:t>
            </a:r>
          </a:p>
          <a:p>
            <a:pPr lvl="2" eaLnBrk="1" hangingPunct="1"/>
            <a:r>
              <a:rPr lang="zh-TW" altLang="en-US" sz="2800" dirty="0" smtClean="0">
                <a:latin typeface="標楷體" panose="03000509000000000000" pitchFamily="65" charset="-120"/>
                <a:ea typeface="標楷體" panose="03000509000000000000" pitchFamily="65" charset="-120"/>
              </a:rPr>
              <a:t>提供具體可行之建議</a:t>
            </a:r>
          </a:p>
          <a:p>
            <a:pPr lvl="1" eaLnBrk="1" hangingPunct="1"/>
            <a:r>
              <a:rPr lang="zh-TW" altLang="en-US" sz="3200" dirty="0" smtClean="0">
                <a:latin typeface="標楷體" panose="03000509000000000000" pitchFamily="65" charset="-120"/>
                <a:ea typeface="標楷體" panose="03000509000000000000" pitchFamily="65" charset="-120"/>
              </a:rPr>
              <a:t>提供諮詢</a:t>
            </a:r>
          </a:p>
          <a:p>
            <a:pPr lvl="1" eaLnBrk="1" hangingPunct="1"/>
            <a:r>
              <a:rPr lang="zh-TW" altLang="en-US" sz="3200" dirty="0" smtClean="0">
                <a:latin typeface="標楷體" panose="03000509000000000000" pitchFamily="65" charset="-120"/>
                <a:ea typeface="標楷體" panose="03000509000000000000" pitchFamily="65" charset="-120"/>
              </a:rPr>
              <a:t>協助轉介其他專業</a:t>
            </a:r>
          </a:p>
          <a:p>
            <a:pPr lvl="1" eaLnBrk="1" hangingPunct="1"/>
            <a:r>
              <a:rPr lang="zh-TW" altLang="en-US" sz="3200" dirty="0" smtClean="0">
                <a:latin typeface="標楷體" panose="03000509000000000000" pitchFamily="65" charset="-120"/>
                <a:ea typeface="標楷體" panose="03000509000000000000" pitchFamily="65" charset="-120"/>
              </a:rPr>
              <a:t>支持教師的個管角色</a:t>
            </a:r>
          </a:p>
        </p:txBody>
      </p:sp>
    </p:spTree>
    <p:extLst>
      <p:ext uri="{BB962C8B-B14F-4D97-AF65-F5344CB8AC3E}">
        <p14:creationId xmlns:p14="http://schemas.microsoft.com/office/powerpoint/2010/main" val="3452024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相關專業團隊服務</a:t>
            </a:r>
          </a:p>
        </p:txBody>
      </p:sp>
      <p:sp>
        <p:nvSpPr>
          <p:cNvPr id="44035" name="Rectangle 3"/>
          <p:cNvSpPr>
            <a:spLocks noGrp="1" noChangeArrowheads="1"/>
          </p:cNvSpPr>
          <p:nvPr>
            <p:ph idx="1"/>
          </p:nvPr>
        </p:nvSpPr>
        <p:spPr/>
        <p:txBody>
          <a:bodyPr>
            <a:normAutofit/>
          </a:bodyPr>
          <a:lstStyle/>
          <a:p>
            <a:pPr marL="0" indent="0">
              <a:spcBef>
                <a:spcPct val="40000"/>
              </a:spcBef>
              <a:buNone/>
              <a:defRPr/>
            </a:pPr>
            <a:r>
              <a:rPr lang="zh-TW" altLang="en-US" dirty="0" smtClean="0">
                <a:latin typeface="標楷體" panose="03000509000000000000" pitchFamily="65" charset="-120"/>
                <a:ea typeface="標楷體" panose="03000509000000000000" pitchFamily="65" charset="-120"/>
              </a:rPr>
              <a:t>一、評估身心障礙學生學習及生活環境</a:t>
            </a:r>
          </a:p>
          <a:p>
            <a:pPr marL="803275" indent="-803275" eaLnBrk="1" hangingPunct="1">
              <a:lnSpc>
                <a:spcPct val="90000"/>
              </a:lnSpc>
              <a:spcBef>
                <a:spcPct val="40000"/>
              </a:spcBef>
              <a:buNone/>
              <a:defRPr/>
            </a:pPr>
            <a:r>
              <a:rPr lang="zh-TW" altLang="en-US" dirty="0" smtClean="0">
                <a:latin typeface="標楷體" panose="03000509000000000000" pitchFamily="65" charset="-120"/>
                <a:ea typeface="標楷體" panose="03000509000000000000" pitchFamily="65" charset="-120"/>
              </a:rPr>
              <a:t>二、協助教師擬定個別化教育計畫，提供示範或有關訓練活動、指導策略、環境調整的具體建議。</a:t>
            </a:r>
          </a:p>
          <a:p>
            <a:pPr marL="803275" indent="-803275" eaLnBrk="1" hangingPunct="1">
              <a:lnSpc>
                <a:spcPct val="90000"/>
              </a:lnSpc>
              <a:spcBef>
                <a:spcPct val="40000"/>
              </a:spcBef>
              <a:buNone/>
              <a:defRPr/>
            </a:pPr>
            <a:r>
              <a:rPr lang="zh-TW" altLang="en-US" dirty="0" smtClean="0">
                <a:latin typeface="標楷體" panose="03000509000000000000" pitchFamily="65" charset="-120"/>
                <a:ea typeface="標楷體" panose="03000509000000000000" pitchFamily="65" charset="-120"/>
              </a:rPr>
              <a:t>三、協助教師解決教學現場，學生面臨之困境。</a:t>
            </a:r>
          </a:p>
          <a:p>
            <a:pPr marL="0" indent="0" eaLnBrk="1" hangingPunct="1">
              <a:lnSpc>
                <a:spcPct val="90000"/>
              </a:lnSpc>
              <a:spcBef>
                <a:spcPct val="40000"/>
              </a:spcBef>
              <a:buNone/>
              <a:defRPr/>
            </a:pPr>
            <a:r>
              <a:rPr lang="zh-TW" altLang="en-US" dirty="0" smtClean="0">
                <a:latin typeface="標楷體" panose="03000509000000000000" pitchFamily="65" charset="-120"/>
                <a:ea typeface="標楷體" panose="03000509000000000000" pitchFamily="65" charset="-120"/>
              </a:rPr>
              <a:t>四、增進特殊需求學生學校適應。</a:t>
            </a:r>
          </a:p>
        </p:txBody>
      </p:sp>
    </p:spTree>
    <p:extLst>
      <p:ext uri="{BB962C8B-B14F-4D97-AF65-F5344CB8AC3E}">
        <p14:creationId xmlns:p14="http://schemas.microsoft.com/office/powerpoint/2010/main" val="3534507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專業服務</a:t>
            </a:r>
          </a:p>
        </p:txBody>
      </p:sp>
      <p:sp>
        <p:nvSpPr>
          <p:cNvPr id="8196" name="Rectangle 3"/>
          <p:cNvSpPr>
            <a:spLocks noGrp="1" noChangeArrowheads="1"/>
          </p:cNvSpPr>
          <p:nvPr>
            <p:ph idx="1"/>
          </p:nvPr>
        </p:nvSpPr>
        <p:spPr/>
        <p:txBody>
          <a:bodyPr/>
          <a:lstStyle/>
          <a:p>
            <a:pPr marL="0" indent="0" eaLnBrk="1" hangingPunct="1">
              <a:spcBef>
                <a:spcPct val="50000"/>
              </a:spcBef>
              <a:buNone/>
            </a:pPr>
            <a:r>
              <a:rPr lang="zh-TW" altLang="en-US" dirty="0" smtClean="0">
                <a:latin typeface="標楷體" panose="03000509000000000000" pitchFamily="65" charset="-120"/>
                <a:ea typeface="標楷體" panose="03000509000000000000" pitchFamily="65" charset="-120"/>
              </a:rPr>
              <a:t>特殊教育相關專業人員應以專業團隊合作進行為原則，並提供下列專業服務</a:t>
            </a:r>
          </a:p>
          <a:p>
            <a:pPr lvl="1" eaLnBrk="1" hangingPunct="1">
              <a:spcBef>
                <a:spcPct val="50000"/>
              </a:spcBef>
            </a:pPr>
            <a:r>
              <a:rPr lang="zh-TW" altLang="en-US" dirty="0" smtClean="0">
                <a:latin typeface="標楷體" panose="03000509000000000000" pitchFamily="65" charset="-120"/>
                <a:ea typeface="標楷體" panose="03000509000000000000" pitchFamily="65" charset="-120"/>
              </a:rPr>
              <a:t>身心障礙學生鑑定、個別化教育計畫之訂定與執行及追蹤評鑑等。 </a:t>
            </a:r>
          </a:p>
          <a:p>
            <a:pPr lvl="1" eaLnBrk="1" hangingPunct="1">
              <a:spcBef>
                <a:spcPct val="50000"/>
              </a:spcBef>
            </a:pPr>
            <a:r>
              <a:rPr lang="zh-TW" altLang="en-US" dirty="0" smtClean="0">
                <a:latin typeface="標楷體" panose="03000509000000000000" pitchFamily="65" charset="-120"/>
                <a:ea typeface="標楷體" panose="03000509000000000000" pitchFamily="65" charset="-120"/>
              </a:rPr>
              <a:t>特殊教育教師、普通教育教師及家長諮詢等。 </a:t>
            </a:r>
          </a:p>
          <a:p>
            <a:pPr lvl="4" algn="r" eaLnBrk="1" hangingPunct="1">
              <a:spcBef>
                <a:spcPct val="50000"/>
              </a:spcBef>
            </a:pPr>
            <a:r>
              <a:rPr lang="zh-TW" altLang="en-US" sz="1600" dirty="0" smtClean="0">
                <a:latin typeface="標楷體" panose="03000509000000000000" pitchFamily="65" charset="-120"/>
                <a:ea typeface="標楷體" panose="03000509000000000000" pitchFamily="65" charset="-120"/>
              </a:rPr>
              <a:t>高級中等以下學校特殊教育班班級及專責單位設置與人員進用辦法 第</a:t>
            </a:r>
            <a:r>
              <a:rPr lang="en-US" altLang="zh-TW" sz="1600" dirty="0" smtClean="0">
                <a:latin typeface="標楷體" panose="03000509000000000000" pitchFamily="65" charset="-120"/>
                <a:ea typeface="標楷體" panose="03000509000000000000" pitchFamily="65" charset="-120"/>
              </a:rPr>
              <a:t>7</a:t>
            </a:r>
            <a:r>
              <a:rPr lang="zh-TW" altLang="en-US" sz="1600" dirty="0" smtClean="0">
                <a:latin typeface="標楷體" panose="03000509000000000000" pitchFamily="65" charset="-120"/>
                <a:ea typeface="標楷體" panose="03000509000000000000" pitchFamily="65" charset="-120"/>
              </a:rPr>
              <a:t>條</a:t>
            </a:r>
          </a:p>
        </p:txBody>
      </p:sp>
    </p:spTree>
    <p:extLst>
      <p:ext uri="{BB962C8B-B14F-4D97-AF65-F5344CB8AC3E}">
        <p14:creationId xmlns:p14="http://schemas.microsoft.com/office/powerpoint/2010/main" val="27292377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726440" y="0"/>
            <a:ext cx="7543800" cy="1143000"/>
          </a:xfrm>
        </p:spPr>
        <p:txBody>
          <a:bodyPr>
            <a:normAutofit/>
          </a:bodyPr>
          <a:lstStyle/>
          <a:p>
            <a:pPr eaLnBrk="1" hangingPunct="1"/>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分區可提供相關專業人員類型</a:t>
            </a:r>
          </a:p>
        </p:txBody>
      </p:sp>
      <p:sp>
        <p:nvSpPr>
          <p:cNvPr id="23" name="橢圓 22"/>
          <p:cNvSpPr/>
          <p:nvPr/>
        </p:nvSpPr>
        <p:spPr>
          <a:xfrm>
            <a:off x="3638550" y="2422071"/>
            <a:ext cx="1866900" cy="1866900"/>
          </a:xfrm>
          <a:prstGeom prst="ellipse">
            <a:avLst/>
          </a:prstGeom>
          <a:solidFill>
            <a:schemeClr val="accent6">
              <a:lumMod val="40000"/>
              <a:lumOff val="60000"/>
              <a:alpha val="50000"/>
            </a:schemeClr>
          </a:solidFill>
          <a:ln>
            <a:no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grpSp>
        <p:nvGrpSpPr>
          <p:cNvPr id="24" name="群組 23"/>
          <p:cNvGrpSpPr/>
          <p:nvPr/>
        </p:nvGrpSpPr>
        <p:grpSpPr>
          <a:xfrm>
            <a:off x="3489198" y="1079318"/>
            <a:ext cx="2165604" cy="1253490"/>
            <a:chOff x="2915987" y="303896"/>
            <a:chExt cx="2165604" cy="1253490"/>
          </a:xfrm>
        </p:grpSpPr>
        <p:sp>
          <p:nvSpPr>
            <p:cNvPr id="41" name="矩形 40"/>
            <p:cNvSpPr/>
            <p:nvPr/>
          </p:nvSpPr>
          <p:spPr>
            <a:xfrm>
              <a:off x="2915987" y="303896"/>
              <a:ext cx="2165604" cy="1253490"/>
            </a:xfrm>
            <a:prstGeom prst="rect">
              <a:avLst/>
            </a:prstGeom>
            <a:noFill/>
            <a:ln>
              <a:solidFill>
                <a:schemeClr val="tx1"/>
              </a:solid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42" name="矩形 41"/>
            <p:cNvSpPr/>
            <p:nvPr/>
          </p:nvSpPr>
          <p:spPr>
            <a:xfrm>
              <a:off x="2915987" y="303896"/>
              <a:ext cx="2165604" cy="1253490"/>
            </a:xfrm>
            <a:prstGeom prst="rect">
              <a:avLst/>
            </a:prstGeom>
            <a:ln/>
          </p:spPr>
          <p:style>
            <a:lnRef idx="2">
              <a:schemeClr val="accent6"/>
            </a:lnRef>
            <a:fillRef idx="1">
              <a:schemeClr val="lt1"/>
            </a:fillRef>
            <a:effectRef idx="0">
              <a:schemeClr val="accent6"/>
            </a:effectRef>
            <a:fontRef idx="minor">
              <a:schemeClr val="dk1"/>
            </a:fontRef>
          </p:style>
          <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zh-TW" altLang="en-US" sz="3400" kern="1200" dirty="0" smtClean="0">
                  <a:solidFill>
                    <a:schemeClr val="tx1"/>
                  </a:solidFill>
                  <a:latin typeface="標楷體" panose="03000509000000000000" pitchFamily="65" charset="-120"/>
                  <a:ea typeface="標楷體" panose="03000509000000000000" pitchFamily="65" charset="-120"/>
                </a:rPr>
                <a:t>物理</a:t>
              </a:r>
              <a:endParaRPr lang="en-US" altLang="zh-TW" sz="3400" kern="1200" dirty="0" smtClean="0">
                <a:solidFill>
                  <a:schemeClr val="tx1"/>
                </a:solidFill>
                <a:latin typeface="標楷體" panose="03000509000000000000" pitchFamily="65" charset="-120"/>
                <a:ea typeface="標楷體" panose="03000509000000000000" pitchFamily="65" charset="-120"/>
              </a:endParaRPr>
            </a:p>
            <a:p>
              <a:pPr lvl="0" algn="ctr" defTabSz="1511300">
                <a:lnSpc>
                  <a:spcPct val="90000"/>
                </a:lnSpc>
                <a:spcBef>
                  <a:spcPct val="0"/>
                </a:spcBef>
                <a:spcAft>
                  <a:spcPct val="35000"/>
                </a:spcAft>
              </a:pPr>
              <a:r>
                <a:rPr lang="zh-TW" altLang="en-US" sz="3400" kern="1200" dirty="0" smtClean="0">
                  <a:solidFill>
                    <a:schemeClr val="tx1"/>
                  </a:solidFill>
                  <a:latin typeface="標楷體" panose="03000509000000000000" pitchFamily="65" charset="-120"/>
                  <a:ea typeface="標楷體" panose="03000509000000000000" pitchFamily="65" charset="-120"/>
                </a:rPr>
                <a:t>治療師</a:t>
              </a:r>
              <a:endParaRPr lang="zh-TW" altLang="en-US" sz="3400" kern="1200" dirty="0"/>
            </a:p>
          </p:txBody>
        </p:sp>
      </p:grpSp>
      <p:sp>
        <p:nvSpPr>
          <p:cNvPr id="25" name="橢圓 24"/>
          <p:cNvSpPr/>
          <p:nvPr/>
        </p:nvSpPr>
        <p:spPr>
          <a:xfrm>
            <a:off x="4348719" y="2937869"/>
            <a:ext cx="1866900" cy="1866900"/>
          </a:xfrm>
          <a:prstGeom prst="ellipse">
            <a:avLst/>
          </a:prstGeom>
          <a:solidFill>
            <a:schemeClr val="accent5">
              <a:lumMod val="40000"/>
              <a:lumOff val="60000"/>
              <a:alpha val="50000"/>
            </a:schemeClr>
          </a:solidFill>
          <a:ln>
            <a:no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grpSp>
        <p:nvGrpSpPr>
          <p:cNvPr id="26" name="群組 25"/>
          <p:cNvGrpSpPr/>
          <p:nvPr/>
        </p:nvGrpSpPr>
        <p:grpSpPr>
          <a:xfrm>
            <a:off x="6364224" y="2555421"/>
            <a:ext cx="1941576" cy="1360170"/>
            <a:chOff x="5792724" y="1653540"/>
            <a:chExt cx="1941576" cy="1360170"/>
          </a:xfrm>
        </p:grpSpPr>
        <p:sp>
          <p:nvSpPr>
            <p:cNvPr id="39" name="矩形 38"/>
            <p:cNvSpPr/>
            <p:nvPr/>
          </p:nvSpPr>
          <p:spPr>
            <a:xfrm>
              <a:off x="5792724" y="1653540"/>
              <a:ext cx="1941576" cy="1360170"/>
            </a:xfrm>
            <a:prstGeom prst="rect">
              <a:avLst/>
            </a:prstGeom>
            <a:noFill/>
            <a:ln>
              <a:noFill/>
            </a:ln>
            <a:sp3d/>
          </p:spPr>
          <p:style>
            <a:lnRef idx="2">
              <a:schemeClr val="dk1"/>
            </a:lnRef>
            <a:fillRef idx="1">
              <a:schemeClr val="lt1"/>
            </a:fillRef>
            <a:effectRef idx="0">
              <a:schemeClr val="dk1"/>
            </a:effectRef>
            <a:fontRef idx="minor">
              <a:schemeClr val="tx1">
                <a:hueOff val="0"/>
                <a:satOff val="0"/>
                <a:lumOff val="0"/>
                <a:alphaOff val="0"/>
              </a:schemeClr>
            </a:fontRef>
          </p:style>
        </p:sp>
        <p:sp>
          <p:nvSpPr>
            <p:cNvPr id="40" name="矩形 39"/>
            <p:cNvSpPr/>
            <p:nvPr/>
          </p:nvSpPr>
          <p:spPr>
            <a:xfrm>
              <a:off x="5792724" y="1653540"/>
              <a:ext cx="1941576" cy="1360170"/>
            </a:xfrm>
            <a:prstGeom prst="rect">
              <a:avLst/>
            </a:prstGeom>
            <a:ln/>
          </p:spPr>
          <p:style>
            <a:lnRef idx="2">
              <a:schemeClr val="accent5"/>
            </a:lnRef>
            <a:fillRef idx="1">
              <a:schemeClr val="lt1"/>
            </a:fillRef>
            <a:effectRef idx="0">
              <a:schemeClr val="accent5"/>
            </a:effectRef>
            <a:fontRef idx="minor">
              <a:schemeClr val="dk1"/>
            </a:fontRef>
          </p:style>
          <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zh-TW" altLang="en-US" sz="3400" kern="1200" dirty="0" smtClean="0">
                  <a:solidFill>
                    <a:schemeClr val="tx1"/>
                  </a:solidFill>
                  <a:latin typeface="標楷體" panose="03000509000000000000" pitchFamily="65" charset="-120"/>
                  <a:ea typeface="標楷體" panose="03000509000000000000" pitchFamily="65" charset="-120"/>
                </a:rPr>
                <a:t>職能</a:t>
              </a:r>
              <a:endParaRPr lang="en-US" altLang="zh-TW" sz="3400" kern="1200" dirty="0" smtClean="0">
                <a:solidFill>
                  <a:schemeClr val="tx1"/>
                </a:solidFill>
                <a:latin typeface="標楷體" panose="03000509000000000000" pitchFamily="65" charset="-120"/>
                <a:ea typeface="標楷體" panose="03000509000000000000" pitchFamily="65" charset="-120"/>
              </a:endParaRPr>
            </a:p>
            <a:p>
              <a:pPr lvl="0" algn="ctr" defTabSz="1511300">
                <a:lnSpc>
                  <a:spcPct val="90000"/>
                </a:lnSpc>
                <a:spcBef>
                  <a:spcPct val="0"/>
                </a:spcBef>
                <a:spcAft>
                  <a:spcPct val="35000"/>
                </a:spcAft>
              </a:pPr>
              <a:r>
                <a:rPr lang="zh-TW" altLang="en-US" sz="3400" kern="1200" dirty="0" smtClean="0">
                  <a:solidFill>
                    <a:schemeClr val="tx1"/>
                  </a:solidFill>
                  <a:latin typeface="標楷體" panose="03000509000000000000" pitchFamily="65" charset="-120"/>
                  <a:ea typeface="標楷體" panose="03000509000000000000" pitchFamily="65" charset="-120"/>
                </a:rPr>
                <a:t>治療師</a:t>
              </a:r>
              <a:endParaRPr lang="zh-TW" altLang="en-US" sz="3400" kern="1200" dirty="0"/>
            </a:p>
          </p:txBody>
        </p:sp>
      </p:grpSp>
      <p:sp>
        <p:nvSpPr>
          <p:cNvPr id="27" name="橢圓 26"/>
          <p:cNvSpPr/>
          <p:nvPr/>
        </p:nvSpPr>
        <p:spPr>
          <a:xfrm>
            <a:off x="4077645" y="3773173"/>
            <a:ext cx="1866900" cy="1866900"/>
          </a:xfrm>
          <a:prstGeom prst="ellipse">
            <a:avLst/>
          </a:prstGeom>
          <a:solidFill>
            <a:schemeClr val="accent4">
              <a:lumMod val="40000"/>
              <a:lumOff val="60000"/>
              <a:alpha val="50000"/>
            </a:schemeClr>
          </a:solidFill>
          <a:ln>
            <a:no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grpSp>
        <p:nvGrpSpPr>
          <p:cNvPr id="28" name="群組 27"/>
          <p:cNvGrpSpPr/>
          <p:nvPr/>
        </p:nvGrpSpPr>
        <p:grpSpPr>
          <a:xfrm>
            <a:off x="6065520" y="4875711"/>
            <a:ext cx="1941576" cy="1360170"/>
            <a:chOff x="5494020" y="3973830"/>
            <a:chExt cx="1941576" cy="1360170"/>
          </a:xfrm>
        </p:grpSpPr>
        <p:sp>
          <p:nvSpPr>
            <p:cNvPr id="37" name="矩形 36"/>
            <p:cNvSpPr/>
            <p:nvPr/>
          </p:nvSpPr>
          <p:spPr>
            <a:xfrm>
              <a:off x="5494020" y="3973830"/>
              <a:ext cx="1941576" cy="136017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8" name="矩形 37"/>
            <p:cNvSpPr/>
            <p:nvPr/>
          </p:nvSpPr>
          <p:spPr>
            <a:xfrm>
              <a:off x="5494020" y="3973830"/>
              <a:ext cx="1941576" cy="1360170"/>
            </a:xfrm>
            <a:prstGeom prst="rect">
              <a:avLst/>
            </a:prstGeom>
            <a:ln/>
          </p:spPr>
          <p:style>
            <a:lnRef idx="2">
              <a:schemeClr val="accent4"/>
            </a:lnRef>
            <a:fillRef idx="1">
              <a:schemeClr val="lt1"/>
            </a:fillRef>
            <a:effectRef idx="0">
              <a:schemeClr val="accent4"/>
            </a:effectRef>
            <a:fontRef idx="minor">
              <a:schemeClr val="dk1"/>
            </a:fontRef>
          </p:style>
          <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zh-TW" altLang="en-US" sz="3400" kern="1200" dirty="0" smtClean="0">
                  <a:solidFill>
                    <a:schemeClr val="tx1"/>
                  </a:solidFill>
                  <a:latin typeface="標楷體" panose="03000509000000000000" pitchFamily="65" charset="-120"/>
                  <a:ea typeface="標楷體" panose="03000509000000000000" pitchFamily="65" charset="-120"/>
                </a:rPr>
                <a:t>語言</a:t>
              </a:r>
              <a:endParaRPr lang="en-US" altLang="zh-TW" sz="3400" kern="1200" dirty="0" smtClean="0">
                <a:solidFill>
                  <a:schemeClr val="tx1"/>
                </a:solidFill>
                <a:latin typeface="標楷體" panose="03000509000000000000" pitchFamily="65" charset="-120"/>
                <a:ea typeface="標楷體" panose="03000509000000000000" pitchFamily="65" charset="-120"/>
              </a:endParaRPr>
            </a:p>
            <a:p>
              <a:pPr lvl="0" algn="ctr" defTabSz="1511300">
                <a:lnSpc>
                  <a:spcPct val="90000"/>
                </a:lnSpc>
                <a:spcBef>
                  <a:spcPct val="0"/>
                </a:spcBef>
                <a:spcAft>
                  <a:spcPct val="35000"/>
                </a:spcAft>
              </a:pPr>
              <a:r>
                <a:rPr lang="zh-TW" altLang="en-US" sz="3400" kern="1200" dirty="0" smtClean="0">
                  <a:solidFill>
                    <a:schemeClr val="tx1"/>
                  </a:solidFill>
                  <a:latin typeface="標楷體" panose="03000509000000000000" pitchFamily="65" charset="-120"/>
                  <a:ea typeface="標楷體" panose="03000509000000000000" pitchFamily="65" charset="-120"/>
                </a:rPr>
                <a:t>治療師</a:t>
              </a:r>
              <a:endParaRPr lang="zh-TW" altLang="en-US" sz="3400" kern="1200" dirty="0"/>
            </a:p>
          </p:txBody>
        </p:sp>
      </p:grpSp>
      <p:sp>
        <p:nvSpPr>
          <p:cNvPr id="29" name="橢圓 28"/>
          <p:cNvSpPr/>
          <p:nvPr/>
        </p:nvSpPr>
        <p:spPr>
          <a:xfrm>
            <a:off x="3199455" y="3773173"/>
            <a:ext cx="1866900" cy="1866900"/>
          </a:xfrm>
          <a:prstGeom prst="ellipse">
            <a:avLst/>
          </a:prstGeom>
          <a:solidFill>
            <a:schemeClr val="accent3">
              <a:lumMod val="40000"/>
              <a:lumOff val="60000"/>
              <a:alpha val="50000"/>
            </a:schemeClr>
          </a:solidFill>
          <a:ln>
            <a:no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grpSp>
        <p:nvGrpSpPr>
          <p:cNvPr id="30" name="群組 29"/>
          <p:cNvGrpSpPr/>
          <p:nvPr/>
        </p:nvGrpSpPr>
        <p:grpSpPr>
          <a:xfrm>
            <a:off x="1136903" y="4875711"/>
            <a:ext cx="1941576" cy="1360170"/>
            <a:chOff x="565403" y="3973830"/>
            <a:chExt cx="1941576" cy="1360170"/>
          </a:xfrm>
        </p:grpSpPr>
        <p:sp>
          <p:nvSpPr>
            <p:cNvPr id="35" name="矩形 34"/>
            <p:cNvSpPr/>
            <p:nvPr/>
          </p:nvSpPr>
          <p:spPr>
            <a:xfrm>
              <a:off x="565403" y="3973830"/>
              <a:ext cx="1941576" cy="1360170"/>
            </a:xfrm>
            <a:prstGeom prst="rect">
              <a:avLst/>
            </a:prstGeom>
            <a:noFill/>
            <a:ln>
              <a:noFill/>
            </a:ln>
            <a:sp3d/>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sp>
        <p:sp>
          <p:nvSpPr>
            <p:cNvPr id="36" name="矩形 35"/>
            <p:cNvSpPr/>
            <p:nvPr/>
          </p:nvSpPr>
          <p:spPr>
            <a:xfrm>
              <a:off x="565403" y="3973830"/>
              <a:ext cx="1941576" cy="1360170"/>
            </a:xfrm>
            <a:prstGeom prst="rect">
              <a:avLst/>
            </a:prstGeom>
            <a:ln/>
          </p:spPr>
          <p:style>
            <a:lnRef idx="2">
              <a:schemeClr val="accent3"/>
            </a:lnRef>
            <a:fillRef idx="1">
              <a:schemeClr val="lt1"/>
            </a:fillRef>
            <a:effectRef idx="0">
              <a:schemeClr val="accent3"/>
            </a:effectRef>
            <a:fontRef idx="minor">
              <a:schemeClr val="dk1"/>
            </a:fontRef>
          </p:style>
          <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zh-TW" altLang="en-US" sz="3400" kern="1200" dirty="0" smtClean="0">
                  <a:solidFill>
                    <a:schemeClr val="tx1"/>
                  </a:solidFill>
                  <a:latin typeface="標楷體" panose="03000509000000000000" pitchFamily="65" charset="-120"/>
                  <a:ea typeface="標楷體" panose="03000509000000000000" pitchFamily="65" charset="-120"/>
                </a:rPr>
                <a:t>臨床</a:t>
              </a:r>
              <a:endParaRPr lang="en-US" altLang="zh-TW" sz="3400" kern="1200" dirty="0" smtClean="0">
                <a:solidFill>
                  <a:schemeClr val="tx1"/>
                </a:solidFill>
                <a:latin typeface="標楷體" panose="03000509000000000000" pitchFamily="65" charset="-120"/>
                <a:ea typeface="標楷體" panose="03000509000000000000" pitchFamily="65" charset="-120"/>
              </a:endParaRPr>
            </a:p>
            <a:p>
              <a:pPr lvl="0" algn="ctr" defTabSz="1511300">
                <a:lnSpc>
                  <a:spcPct val="90000"/>
                </a:lnSpc>
                <a:spcBef>
                  <a:spcPct val="0"/>
                </a:spcBef>
                <a:spcAft>
                  <a:spcPct val="35000"/>
                </a:spcAft>
              </a:pPr>
              <a:r>
                <a:rPr lang="zh-TW" altLang="en-US" sz="3400" kern="1200" dirty="0" smtClean="0">
                  <a:solidFill>
                    <a:schemeClr val="tx1"/>
                  </a:solidFill>
                  <a:latin typeface="標楷體" panose="03000509000000000000" pitchFamily="65" charset="-120"/>
                  <a:ea typeface="標楷體" panose="03000509000000000000" pitchFamily="65" charset="-120"/>
                </a:rPr>
                <a:t>心理師</a:t>
              </a:r>
              <a:endParaRPr lang="zh-TW" altLang="en-US" sz="3400" kern="1200" dirty="0"/>
            </a:p>
          </p:txBody>
        </p:sp>
      </p:grpSp>
      <p:sp>
        <p:nvSpPr>
          <p:cNvPr id="31" name="橢圓 30"/>
          <p:cNvSpPr/>
          <p:nvPr/>
        </p:nvSpPr>
        <p:spPr>
          <a:xfrm>
            <a:off x="2928381" y="2937869"/>
            <a:ext cx="1866900" cy="1866900"/>
          </a:xfrm>
          <a:prstGeom prst="ellipse">
            <a:avLst/>
          </a:prstGeom>
          <a:solidFill>
            <a:schemeClr val="accent2">
              <a:lumMod val="40000"/>
              <a:lumOff val="60000"/>
              <a:alpha val="50000"/>
            </a:schemeClr>
          </a:solidFill>
          <a:ln>
            <a:no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grpSp>
        <p:nvGrpSpPr>
          <p:cNvPr id="32" name="群組 31"/>
          <p:cNvGrpSpPr/>
          <p:nvPr/>
        </p:nvGrpSpPr>
        <p:grpSpPr>
          <a:xfrm>
            <a:off x="838199" y="2555421"/>
            <a:ext cx="1941576" cy="1360170"/>
            <a:chOff x="266699" y="1653540"/>
            <a:chExt cx="1941576" cy="1360170"/>
          </a:xfrm>
        </p:grpSpPr>
        <p:sp>
          <p:nvSpPr>
            <p:cNvPr id="33" name="矩形 32"/>
            <p:cNvSpPr/>
            <p:nvPr/>
          </p:nvSpPr>
          <p:spPr>
            <a:xfrm>
              <a:off x="266699" y="1653540"/>
              <a:ext cx="1941576" cy="1360170"/>
            </a:xfrm>
            <a:prstGeom prst="rect">
              <a:avLst/>
            </a:prstGeom>
            <a:ln/>
          </p:spPr>
          <p:style>
            <a:lnRef idx="2">
              <a:schemeClr val="accent2"/>
            </a:lnRef>
            <a:fillRef idx="1">
              <a:schemeClr val="lt1"/>
            </a:fillRef>
            <a:effectRef idx="0">
              <a:schemeClr val="accent2"/>
            </a:effectRef>
            <a:fontRef idx="minor">
              <a:schemeClr val="dk1"/>
            </a:fontRef>
          </p:style>
        </p:sp>
        <p:sp>
          <p:nvSpPr>
            <p:cNvPr id="34" name="矩形 33"/>
            <p:cNvSpPr/>
            <p:nvPr/>
          </p:nvSpPr>
          <p:spPr>
            <a:xfrm>
              <a:off x="266699" y="1653540"/>
              <a:ext cx="1941576" cy="1360170"/>
            </a:xfrm>
            <a:prstGeom prst="rect">
              <a:avLst/>
            </a:prstGeom>
            <a:ln/>
          </p:spPr>
          <p:style>
            <a:lnRef idx="2">
              <a:schemeClr val="accent2"/>
            </a:lnRef>
            <a:fillRef idx="1">
              <a:schemeClr val="lt1"/>
            </a:fillRef>
            <a:effectRef idx="0">
              <a:schemeClr val="accent2"/>
            </a:effectRef>
            <a:fontRef idx="minor">
              <a:schemeClr val="dk1"/>
            </a:fontRef>
          </p:style>
          <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zh-TW" altLang="en-US" sz="3400" kern="1200" dirty="0" smtClean="0">
                  <a:solidFill>
                    <a:schemeClr val="tx1"/>
                  </a:solidFill>
                  <a:latin typeface="標楷體" panose="03000509000000000000" pitchFamily="65" charset="-120"/>
                  <a:ea typeface="標楷體" panose="03000509000000000000" pitchFamily="65" charset="-120"/>
                </a:rPr>
                <a:t>社會</a:t>
              </a:r>
              <a:endParaRPr lang="en-US" altLang="zh-TW" sz="3400" kern="1200" dirty="0" smtClean="0">
                <a:solidFill>
                  <a:schemeClr val="tx1"/>
                </a:solidFill>
                <a:latin typeface="標楷體" panose="03000509000000000000" pitchFamily="65" charset="-120"/>
                <a:ea typeface="標楷體" panose="03000509000000000000" pitchFamily="65" charset="-120"/>
              </a:endParaRPr>
            </a:p>
            <a:p>
              <a:pPr lvl="0" algn="ctr" defTabSz="1511300">
                <a:lnSpc>
                  <a:spcPct val="90000"/>
                </a:lnSpc>
                <a:spcBef>
                  <a:spcPct val="0"/>
                </a:spcBef>
                <a:spcAft>
                  <a:spcPct val="35000"/>
                </a:spcAft>
              </a:pPr>
              <a:r>
                <a:rPr lang="zh-TW" altLang="en-US" sz="3400" kern="1200" dirty="0" smtClean="0">
                  <a:solidFill>
                    <a:schemeClr val="tx1"/>
                  </a:solidFill>
                  <a:latin typeface="標楷體" panose="03000509000000000000" pitchFamily="65" charset="-120"/>
                  <a:ea typeface="標楷體" panose="03000509000000000000" pitchFamily="65" charset="-120"/>
                </a:rPr>
                <a:t>工作師</a:t>
              </a:r>
              <a:endParaRPr lang="zh-TW" altLang="en-US" sz="3400" kern="1200" dirty="0"/>
            </a:p>
          </p:txBody>
        </p:sp>
      </p:grpSp>
    </p:spTree>
    <p:extLst>
      <p:ext uri="{BB962C8B-B14F-4D97-AF65-F5344CB8AC3E}">
        <p14:creationId xmlns:p14="http://schemas.microsoft.com/office/powerpoint/2010/main" val="890195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緣起</a:t>
            </a:r>
            <a:endPar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389467" y="1275581"/>
            <a:ext cx="8525933" cy="5129759"/>
          </a:xfrm>
        </p:spPr>
        <p:txBody>
          <a:bodyPr>
            <a:normAutofit/>
          </a:bodyPr>
          <a:lstStyle/>
          <a:p>
            <a:pPr marL="627063" indent="-627063">
              <a:buFont typeface="+mj-ea"/>
              <a:buAutoNum type="ea1ChtPeriod"/>
            </a:pPr>
            <a:r>
              <a:rPr lang="zh-TW" altLang="en-US" dirty="0" smtClean="0">
                <a:latin typeface="標楷體" panose="03000509000000000000" pitchFamily="65" charset="-120"/>
                <a:ea typeface="標楷體" panose="03000509000000000000" pitchFamily="65" charset="-120"/>
              </a:rPr>
              <a:t>民國</a:t>
            </a:r>
            <a:r>
              <a:rPr lang="en-US" altLang="zh-TW" dirty="0" smtClean="0">
                <a:latin typeface="標楷體" panose="03000509000000000000" pitchFamily="65" charset="-120"/>
                <a:ea typeface="標楷體" panose="03000509000000000000" pitchFamily="65" charset="-120"/>
              </a:rPr>
              <a:t>97</a:t>
            </a:r>
            <a:r>
              <a:rPr lang="zh-TW" altLang="en-US" dirty="0" smtClean="0">
                <a:latin typeface="標楷體" panose="03000509000000000000" pitchFamily="65" charset="-120"/>
                <a:ea typeface="標楷體" panose="03000509000000000000" pitchFamily="65" charset="-120"/>
              </a:rPr>
              <a:t>年起成立教育部中部辦公室身心障礙教育資源</a:t>
            </a:r>
            <a:r>
              <a:rPr lang="zh-TW" altLang="en-US" dirty="0">
                <a:latin typeface="標楷體" panose="03000509000000000000" pitchFamily="65" charset="-120"/>
                <a:ea typeface="標楷體" panose="03000509000000000000" pitchFamily="65" charset="-120"/>
              </a:rPr>
              <a:t>中心五大資源</a:t>
            </a:r>
            <a:r>
              <a:rPr lang="zh-TW" altLang="en-US" dirty="0" smtClean="0">
                <a:latin typeface="標楷體" panose="03000509000000000000" pitchFamily="65" charset="-120"/>
                <a:ea typeface="標楷體" panose="03000509000000000000" pitchFamily="65" charset="-120"/>
              </a:rPr>
              <a:t>中心</a:t>
            </a:r>
            <a:endParaRPr lang="en-US" altLang="zh-TW" dirty="0" smtClean="0">
              <a:latin typeface="標楷體" panose="03000509000000000000" pitchFamily="65" charset="-120"/>
              <a:ea typeface="標楷體" panose="03000509000000000000" pitchFamily="65" charset="-120"/>
            </a:endParaRPr>
          </a:p>
          <a:p>
            <a:pPr marL="627063" indent="-627063">
              <a:buFont typeface="+mj-ea"/>
              <a:buAutoNum type="ea1ChtPeriod"/>
            </a:pPr>
            <a:r>
              <a:rPr lang="zh-TW" altLang="en-US" dirty="0" smtClean="0">
                <a:latin typeface="標楷體" panose="03000509000000000000" pitchFamily="65" charset="-120"/>
                <a:ea typeface="標楷體" panose="03000509000000000000" pitchFamily="65" charset="-120"/>
              </a:rPr>
              <a:t>民國</a:t>
            </a:r>
            <a:r>
              <a:rPr lang="en-US" altLang="zh-TW" dirty="0" smtClean="0">
                <a:latin typeface="標楷體" panose="03000509000000000000" pitchFamily="65" charset="-120"/>
                <a:ea typeface="標楷體" panose="03000509000000000000" pitchFamily="65" charset="-120"/>
              </a:rPr>
              <a:t>102</a:t>
            </a:r>
            <a:r>
              <a:rPr lang="zh-TW" altLang="en-US" dirty="0" smtClean="0">
                <a:latin typeface="標楷體" panose="03000509000000000000" pitchFamily="65" charset="-120"/>
                <a:ea typeface="標楷體" panose="03000509000000000000" pitchFamily="65" charset="-120"/>
              </a:rPr>
              <a:t>年組織改造</a:t>
            </a:r>
            <a:r>
              <a:rPr lang="zh-TW" altLang="en-US" dirty="0">
                <a:latin typeface="標楷體" panose="03000509000000000000" pitchFamily="65" charset="-120"/>
                <a:ea typeface="標楷體" panose="03000509000000000000" pitchFamily="65" charset="-120"/>
              </a:rPr>
              <a:t>更</a:t>
            </a:r>
            <a:r>
              <a:rPr lang="zh-TW" altLang="en-US" dirty="0" smtClean="0">
                <a:latin typeface="標楷體" panose="03000509000000000000" pitchFamily="65" charset="-120"/>
                <a:ea typeface="標楷體" panose="03000509000000000000" pitchFamily="65" charset="-120"/>
              </a:rPr>
              <a:t>名為教育部國民及學前教育署身心障礙教育資源中心</a:t>
            </a:r>
            <a:endParaRPr lang="en-US" altLang="zh-TW" dirty="0" smtClean="0">
              <a:latin typeface="標楷體" panose="03000509000000000000" pitchFamily="65" charset="-120"/>
              <a:ea typeface="標楷體" panose="03000509000000000000" pitchFamily="65" charset="-120"/>
            </a:endParaRPr>
          </a:p>
          <a:p>
            <a:pPr lvl="1"/>
            <a:r>
              <a:rPr lang="zh-TW" altLang="en-US" dirty="0" smtClean="0">
                <a:latin typeface="標楷體" panose="03000509000000000000" pitchFamily="65" charset="-120"/>
                <a:ea typeface="標楷體" panose="03000509000000000000" pitchFamily="65" charset="-120"/>
              </a:rPr>
              <a:t>下設四個服務中心（目前負責學校單位）</a:t>
            </a:r>
            <a:endParaRPr lang="en-US" altLang="zh-TW" dirty="0" smtClean="0">
              <a:latin typeface="標楷體" panose="03000509000000000000" pitchFamily="65" charset="-120"/>
              <a:ea typeface="標楷體" panose="03000509000000000000" pitchFamily="65" charset="-120"/>
            </a:endParaRPr>
          </a:p>
          <a:p>
            <a:pPr marL="1371600" lvl="2" indent="-457200">
              <a:buFont typeface="+mj-lt"/>
              <a:buAutoNum type="arabicPeriod"/>
            </a:pPr>
            <a:r>
              <a:rPr lang="zh-TW" altLang="en-US" dirty="0" smtClean="0">
                <a:latin typeface="標楷體" panose="03000509000000000000" pitchFamily="65" charset="-120"/>
                <a:ea typeface="標楷體" panose="03000509000000000000" pitchFamily="65" charset="-120"/>
              </a:rPr>
              <a:t>視障服務中心</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臺南大學</a:t>
            </a:r>
            <a:r>
              <a:rPr lang="zh-TW" altLang="en-US" dirty="0">
                <a:latin typeface="標楷體" panose="03000509000000000000" pitchFamily="65" charset="-120"/>
                <a:ea typeface="標楷體" panose="03000509000000000000" pitchFamily="65" charset="-120"/>
              </a:rPr>
              <a:t>視</a:t>
            </a:r>
            <a:r>
              <a:rPr lang="zh-TW" altLang="en-US" dirty="0" smtClean="0">
                <a:latin typeface="標楷體" panose="03000509000000000000" pitchFamily="65" charset="-120"/>
                <a:ea typeface="標楷體" panose="03000509000000000000" pitchFamily="65" charset="-120"/>
              </a:rPr>
              <a:t>障教育與重建</a:t>
            </a:r>
            <a:r>
              <a:rPr lang="zh-TW" altLang="en-US" dirty="0">
                <a:latin typeface="標楷體" panose="03000509000000000000" pitchFamily="65" charset="-120"/>
                <a:ea typeface="標楷體" panose="03000509000000000000" pitchFamily="65" charset="-120"/>
              </a:rPr>
              <a:t>中心</a:t>
            </a:r>
            <a:endParaRPr lang="en-US" altLang="zh-TW" dirty="0" smtClean="0">
              <a:latin typeface="標楷體" panose="03000509000000000000" pitchFamily="65" charset="-120"/>
              <a:ea typeface="標楷體" panose="03000509000000000000" pitchFamily="65" charset="-120"/>
            </a:endParaRPr>
          </a:p>
          <a:p>
            <a:pPr marL="1371600" lvl="2" indent="-457200">
              <a:buFont typeface="+mj-lt"/>
              <a:buAutoNum type="arabicPeriod"/>
            </a:pPr>
            <a:r>
              <a:rPr lang="zh-TW" altLang="en-US" dirty="0" smtClean="0">
                <a:latin typeface="標楷體" panose="03000509000000000000" pitchFamily="65" charset="-120"/>
                <a:ea typeface="標楷體" panose="03000509000000000000" pitchFamily="65" charset="-120"/>
              </a:rPr>
              <a:t>聽障服務中心</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國立臺南大學附屬啟聰學校</a:t>
            </a:r>
            <a:endParaRPr lang="en-US" altLang="zh-TW" dirty="0" smtClean="0">
              <a:latin typeface="標楷體" panose="03000509000000000000" pitchFamily="65" charset="-120"/>
              <a:ea typeface="標楷體" panose="03000509000000000000" pitchFamily="65" charset="-120"/>
            </a:endParaRPr>
          </a:p>
          <a:p>
            <a:pPr marL="1371600" lvl="2" indent="-457200">
              <a:buFont typeface="+mj-lt"/>
              <a:buAutoNum type="arabicPeriod"/>
            </a:pPr>
            <a:r>
              <a:rPr lang="zh-TW" altLang="en-US" dirty="0" smtClean="0">
                <a:solidFill>
                  <a:srgbClr val="FF0000"/>
                </a:solidFill>
                <a:latin typeface="標楷體" panose="03000509000000000000" pitchFamily="65" charset="-120"/>
                <a:ea typeface="標楷體" panose="03000509000000000000" pitchFamily="65" charset="-120"/>
              </a:rPr>
              <a:t>相關專業服務中心</a:t>
            </a:r>
            <a:r>
              <a:rPr lang="en-US" altLang="zh-TW" dirty="0" smtClean="0">
                <a:solidFill>
                  <a:srgbClr val="FF0000"/>
                </a:solidFill>
                <a:latin typeface="標楷體" panose="03000509000000000000" pitchFamily="65" charset="-120"/>
                <a:ea typeface="標楷體" panose="03000509000000000000" pitchFamily="65" charset="-120"/>
              </a:rPr>
              <a:t>-</a:t>
            </a:r>
            <a:r>
              <a:rPr lang="zh-TW" altLang="en-US" dirty="0" smtClean="0">
                <a:solidFill>
                  <a:srgbClr val="FF0000"/>
                </a:solidFill>
                <a:latin typeface="標楷體" panose="03000509000000000000" pitchFamily="65" charset="-120"/>
                <a:ea typeface="標楷體" panose="03000509000000000000" pitchFamily="65" charset="-120"/>
              </a:rPr>
              <a:t>國立新竹特殊教育學校</a:t>
            </a:r>
            <a:endParaRPr lang="en-US" altLang="zh-TW" dirty="0" smtClean="0">
              <a:solidFill>
                <a:srgbClr val="FF0000"/>
              </a:solidFill>
              <a:latin typeface="標楷體" panose="03000509000000000000" pitchFamily="65" charset="-120"/>
              <a:ea typeface="標楷體" panose="03000509000000000000" pitchFamily="65" charset="-120"/>
            </a:endParaRPr>
          </a:p>
          <a:p>
            <a:pPr marL="1371600" lvl="2" indent="-457200">
              <a:buFont typeface="+mj-lt"/>
              <a:buAutoNum type="arabicPeriod"/>
            </a:pPr>
            <a:r>
              <a:rPr lang="zh-TW" altLang="en-US" dirty="0" smtClean="0">
                <a:latin typeface="標楷體" panose="03000509000000000000" pitchFamily="65" charset="-120"/>
                <a:ea typeface="標楷體" panose="03000509000000000000" pitchFamily="65" charset="-120"/>
              </a:rPr>
              <a:t>職業轉銜與輔導服務中心</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國立嘉義特殊教育學校</a:t>
            </a: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835526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a:xfrm>
            <a:off x="1600200" y="76200"/>
            <a:ext cx="7543800" cy="1143000"/>
          </a:xfrm>
        </p:spPr>
        <p:txBody>
          <a:bodyPr/>
          <a:lstStyle/>
          <a:p>
            <a:pPr eaLnBrk="1" hangingPunct="1"/>
            <a:r>
              <a:rPr lang="zh-TW" altLang="en-US" smtClean="0">
                <a:latin typeface="標楷體" panose="03000509000000000000" pitchFamily="65" charset="-120"/>
                <a:ea typeface="標楷體" panose="03000509000000000000" pitchFamily="65" charset="-120"/>
              </a:rPr>
              <a:t>相關專業人員專業服務重點</a:t>
            </a:r>
          </a:p>
        </p:txBody>
      </p:sp>
      <p:sp>
        <p:nvSpPr>
          <p:cNvPr id="35" name="Text Box 4"/>
          <p:cNvSpPr txBox="1">
            <a:spLocks noChangeArrowheads="1"/>
          </p:cNvSpPr>
          <p:nvPr/>
        </p:nvSpPr>
        <p:spPr bwMode="auto">
          <a:xfrm>
            <a:off x="6877438" y="6518275"/>
            <a:ext cx="1512887" cy="307777"/>
          </a:xfrm>
          <a:prstGeom prst="rect">
            <a:avLst/>
          </a:prstGeom>
          <a:noFill/>
          <a:ln w="9525">
            <a:noFill/>
            <a:miter lim="800000"/>
            <a:headEnd/>
            <a:tailEnd/>
          </a:ln>
          <a:effectLst/>
        </p:spPr>
        <p:txBody>
          <a:bodyPr>
            <a:spAutoFit/>
          </a:bodyPr>
          <a:lstStyle/>
          <a:p>
            <a:pPr eaLnBrk="1" hangingPunct="1">
              <a:spcBef>
                <a:spcPct val="50000"/>
              </a:spcBef>
              <a:defRPr/>
            </a:pPr>
            <a:r>
              <a:rPr kumimoji="1" lang="zh-TW" altLang="en-US" sz="1400" dirty="0">
                <a:latin typeface="標楷體" panose="03000509000000000000" pitchFamily="65" charset="-120"/>
                <a:ea typeface="標楷體" panose="03000509000000000000" pitchFamily="65" charset="-120"/>
              </a:rPr>
              <a:t>王天苗，</a:t>
            </a:r>
            <a:r>
              <a:rPr kumimoji="1" lang="en-US" altLang="zh-TW" sz="1400" dirty="0">
                <a:latin typeface="標楷體" panose="03000509000000000000" pitchFamily="65" charset="-120"/>
                <a:ea typeface="標楷體" panose="03000509000000000000" pitchFamily="65" charset="-120"/>
              </a:rPr>
              <a:t>1993</a:t>
            </a:r>
          </a:p>
        </p:txBody>
      </p:sp>
      <p:graphicFrame>
        <p:nvGraphicFramePr>
          <p:cNvPr id="5" name="Group 3"/>
          <p:cNvGraphicFramePr>
            <a:graphicFrameLocks noGrp="1"/>
          </p:cNvGraphicFramePr>
          <p:nvPr>
            <p:extLst>
              <p:ext uri="{D42A27DB-BD31-4B8C-83A1-F6EECF244321}">
                <p14:modId xmlns:p14="http://schemas.microsoft.com/office/powerpoint/2010/main" val="3249552533"/>
              </p:ext>
            </p:extLst>
          </p:nvPr>
        </p:nvGraphicFramePr>
        <p:xfrm>
          <a:off x="209187" y="1082576"/>
          <a:ext cx="8596313" cy="5131271"/>
        </p:xfrm>
        <a:graphic>
          <a:graphicData uri="http://schemas.openxmlformats.org/drawingml/2006/table">
            <a:tbl>
              <a:tblPr/>
              <a:tblGrid>
                <a:gridCol w="1717960"/>
                <a:gridCol w="6878353"/>
              </a:tblGrid>
              <a:tr h="1130609">
                <a:tc>
                  <a:txBody>
                    <a:bodyPr/>
                    <a:lstStyle>
                      <a:lvl1pPr marL="0" algn="l" defTabSz="914400" rtl="0" eaLnBrk="1" latinLnBrk="0" hangingPunct="1">
                        <a:spcBef>
                          <a:spcPct val="20000"/>
                        </a:spcBef>
                        <a:defRPr sz="2400" b="1" kern="1200">
                          <a:solidFill>
                            <a:schemeClr val="tx1"/>
                          </a:solidFill>
                          <a:latin typeface="標楷體" pitchFamily="65" charset="-120"/>
                          <a:ea typeface="標楷體" pitchFamily="65" charset="-120"/>
                        </a:defRPr>
                      </a:lvl1pPr>
                      <a:lvl2pPr marL="457200" algn="l" defTabSz="914400" rtl="0" eaLnBrk="1" latinLnBrk="0" hangingPunct="1">
                        <a:spcBef>
                          <a:spcPct val="20000"/>
                        </a:spcBef>
                        <a:defRPr sz="2000" b="1" kern="1200">
                          <a:solidFill>
                            <a:schemeClr val="tx1"/>
                          </a:solidFill>
                          <a:latin typeface="標楷體" pitchFamily="65" charset="-120"/>
                          <a:ea typeface="標楷體" pitchFamily="65" charset="-120"/>
                        </a:defRPr>
                      </a:lvl2pPr>
                      <a:lvl3pPr marL="914400" algn="l" defTabSz="914400" rtl="0" eaLnBrk="1" latinLnBrk="0" hangingPunct="1">
                        <a:spcBef>
                          <a:spcPct val="20000"/>
                        </a:spcBef>
                        <a:defRPr sz="1800" b="1" kern="1200">
                          <a:solidFill>
                            <a:schemeClr val="tx1"/>
                          </a:solidFill>
                          <a:latin typeface="標楷體" pitchFamily="65" charset="-120"/>
                          <a:ea typeface="標楷體" pitchFamily="65" charset="-120"/>
                        </a:defRPr>
                      </a:lvl3pPr>
                      <a:lvl4pPr marL="1371600" algn="l" defTabSz="914400" rtl="0" eaLnBrk="1" latinLnBrk="0" hangingPunct="1">
                        <a:spcBef>
                          <a:spcPct val="20000"/>
                        </a:spcBef>
                        <a:defRPr sz="1600" b="1" kern="1200">
                          <a:solidFill>
                            <a:schemeClr val="tx1"/>
                          </a:solidFill>
                          <a:latin typeface="標楷體" pitchFamily="65" charset="-120"/>
                          <a:ea typeface="標楷體" pitchFamily="65" charset="-120"/>
                        </a:defRPr>
                      </a:lvl4pPr>
                      <a:lvl5pPr marL="1828800" algn="l" defTabSz="914400" rtl="0" eaLnBrk="1" latinLnBrk="0" hangingPunct="1">
                        <a:spcBef>
                          <a:spcPct val="20000"/>
                        </a:spcBef>
                        <a:defRPr sz="1600" b="1" kern="1200">
                          <a:solidFill>
                            <a:schemeClr val="tx1"/>
                          </a:solidFill>
                          <a:latin typeface="標楷體" pitchFamily="65" charset="-120"/>
                          <a:ea typeface="標楷體" pitchFamily="65" charset="-120"/>
                        </a:defRPr>
                      </a:lvl5pPr>
                      <a:lvl6pPr marL="22860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6pPr>
                      <a:lvl7pPr marL="27432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7pPr>
                      <a:lvl8pPr marL="32004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8pPr>
                      <a:lvl9pPr marL="36576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TW" altLang="en-US" sz="2000" b="1" i="0" u="none" strike="noStrike" cap="none" normalizeH="0" baseline="0" dirty="0" smtClean="0">
                          <a:ln>
                            <a:noFill/>
                          </a:ln>
                          <a:solidFill>
                            <a:schemeClr val="tx1"/>
                          </a:solidFill>
                          <a:effectLst/>
                          <a:latin typeface="標楷體" pitchFamily="65" charset="-120"/>
                          <a:ea typeface="標楷體" pitchFamily="65" charset="-120"/>
                        </a:rPr>
                        <a:t>職能治療師</a:t>
                      </a:r>
                    </a:p>
                  </a:txBody>
                  <a:tcPr marL="91443" marR="91443" marT="45707" marB="45707" anchor="ctr" horzOverflow="overflow">
                    <a:lnL w="28575"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sm" len="sm"/>
                      <a:tailEnd type="none" w="sm" len="sm"/>
                    </a:lnT>
                    <a:lnB w="12700" cap="flat" cmpd="sng" algn="ctr">
                      <a:solidFill>
                        <a:sysClr val="windowText" lastClr="00000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400" b="1" kern="1200">
                          <a:solidFill>
                            <a:schemeClr val="tx1"/>
                          </a:solidFill>
                          <a:latin typeface="標楷體" pitchFamily="65" charset="-120"/>
                          <a:ea typeface="標楷體" pitchFamily="65" charset="-120"/>
                        </a:defRPr>
                      </a:lvl1pPr>
                      <a:lvl2pPr marL="457200" algn="l" defTabSz="914400" rtl="0" eaLnBrk="1" latinLnBrk="0" hangingPunct="1">
                        <a:spcBef>
                          <a:spcPct val="20000"/>
                        </a:spcBef>
                        <a:defRPr sz="2000" b="1" kern="1200">
                          <a:solidFill>
                            <a:schemeClr val="tx1"/>
                          </a:solidFill>
                          <a:latin typeface="標楷體" pitchFamily="65" charset="-120"/>
                          <a:ea typeface="標楷體" pitchFamily="65" charset="-120"/>
                        </a:defRPr>
                      </a:lvl2pPr>
                      <a:lvl3pPr marL="914400" algn="l" defTabSz="914400" rtl="0" eaLnBrk="1" latinLnBrk="0" hangingPunct="1">
                        <a:spcBef>
                          <a:spcPct val="20000"/>
                        </a:spcBef>
                        <a:defRPr sz="1800" b="1" kern="1200">
                          <a:solidFill>
                            <a:schemeClr val="tx1"/>
                          </a:solidFill>
                          <a:latin typeface="標楷體" pitchFamily="65" charset="-120"/>
                          <a:ea typeface="標楷體" pitchFamily="65" charset="-120"/>
                        </a:defRPr>
                      </a:lvl3pPr>
                      <a:lvl4pPr marL="1371600" algn="l" defTabSz="914400" rtl="0" eaLnBrk="1" latinLnBrk="0" hangingPunct="1">
                        <a:spcBef>
                          <a:spcPct val="20000"/>
                        </a:spcBef>
                        <a:defRPr sz="1600" b="1" kern="1200">
                          <a:solidFill>
                            <a:schemeClr val="tx1"/>
                          </a:solidFill>
                          <a:latin typeface="標楷體" pitchFamily="65" charset="-120"/>
                          <a:ea typeface="標楷體" pitchFamily="65" charset="-120"/>
                        </a:defRPr>
                      </a:lvl4pPr>
                      <a:lvl5pPr marL="1828800" algn="l" defTabSz="914400" rtl="0" eaLnBrk="1" latinLnBrk="0" hangingPunct="1">
                        <a:spcBef>
                          <a:spcPct val="20000"/>
                        </a:spcBef>
                        <a:defRPr sz="1600" b="1" kern="1200">
                          <a:solidFill>
                            <a:schemeClr val="tx1"/>
                          </a:solidFill>
                          <a:latin typeface="標楷體" pitchFamily="65" charset="-120"/>
                          <a:ea typeface="標楷體" pitchFamily="65" charset="-120"/>
                        </a:defRPr>
                      </a:lvl5pPr>
                      <a:lvl6pPr marL="22860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6pPr>
                      <a:lvl7pPr marL="27432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7pPr>
                      <a:lvl8pPr marL="32004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8pPr>
                      <a:lvl9pPr marL="36576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zh-TW" altLang="zh-TW" sz="2000" b="0" kern="1200" dirty="0" smtClean="0">
                          <a:solidFill>
                            <a:schemeClr val="tx1"/>
                          </a:solidFill>
                          <a:effectLst/>
                          <a:latin typeface="標楷體" pitchFamily="65" charset="-120"/>
                          <a:ea typeface="標楷體" pitchFamily="65" charset="-120"/>
                          <a:cs typeface="+mn-cs"/>
                        </a:rPr>
                        <a:t>協助老師解決學生在校學習、生活和參與活動的問題，包括手功能、手眼協調、日常生活或工作能力、感覺統合、生活輔具的使用和環境改造等。</a:t>
                      </a:r>
                      <a:endParaRPr kumimoji="0" lang="zh-TW" altLang="en-US" sz="2000" b="0" i="0" u="none" strike="noStrike" cap="none" normalizeH="0" baseline="0" dirty="0" smtClean="0">
                        <a:ln>
                          <a:noFill/>
                        </a:ln>
                        <a:solidFill>
                          <a:schemeClr val="tx1"/>
                        </a:solidFill>
                        <a:effectLst/>
                        <a:latin typeface="標楷體" pitchFamily="65" charset="-120"/>
                        <a:ea typeface="標楷體" pitchFamily="65" charset="-120"/>
                      </a:endParaRPr>
                    </a:p>
                  </a:txBody>
                  <a:tcPr marL="91443" marR="91443" marT="45707" marB="45707" anchor="ctr"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sm" len="sm"/>
                      <a:tailEnd type="none" w="sm" len="sm"/>
                    </a:lnR>
                    <a:lnT w="28575" cap="flat" cmpd="sng" algn="ctr">
                      <a:solidFill>
                        <a:sysClr val="windowText" lastClr="000000"/>
                      </a:solidFill>
                      <a:prstDash val="solid"/>
                      <a:round/>
                      <a:headEnd type="none" w="sm" len="sm"/>
                      <a:tailEnd type="none" w="sm" len="sm"/>
                    </a:lnT>
                    <a:lnB w="12700" cap="flat" cmpd="sng" algn="ctr">
                      <a:solidFill>
                        <a:sysClr val="windowText" lastClr="000000"/>
                      </a:solidFill>
                      <a:prstDash val="solid"/>
                      <a:round/>
                      <a:headEnd type="none" w="med" len="med"/>
                      <a:tailEnd type="none" w="med" len="med"/>
                    </a:lnB>
                    <a:lnTlToBr>
                      <a:noFill/>
                    </a:lnTlToBr>
                    <a:lnBlToTr>
                      <a:noFill/>
                    </a:lnBlToTr>
                    <a:noFill/>
                  </a:tcPr>
                </a:tc>
              </a:tr>
              <a:tr h="1130609">
                <a:tc>
                  <a:txBody>
                    <a:bodyPr/>
                    <a:lstStyle>
                      <a:lvl1pPr marL="0" algn="l" defTabSz="914400" rtl="0" eaLnBrk="1" latinLnBrk="0" hangingPunct="1">
                        <a:spcBef>
                          <a:spcPct val="20000"/>
                        </a:spcBef>
                        <a:defRPr sz="2400" b="1" kern="1200">
                          <a:solidFill>
                            <a:schemeClr val="tx1"/>
                          </a:solidFill>
                          <a:latin typeface="標楷體" pitchFamily="65" charset="-120"/>
                          <a:ea typeface="標楷體" pitchFamily="65" charset="-120"/>
                        </a:defRPr>
                      </a:lvl1pPr>
                      <a:lvl2pPr marL="457200" algn="l" defTabSz="914400" rtl="0" eaLnBrk="1" latinLnBrk="0" hangingPunct="1">
                        <a:spcBef>
                          <a:spcPct val="20000"/>
                        </a:spcBef>
                        <a:defRPr sz="2000" b="1" kern="1200">
                          <a:solidFill>
                            <a:schemeClr val="tx1"/>
                          </a:solidFill>
                          <a:latin typeface="標楷體" pitchFamily="65" charset="-120"/>
                          <a:ea typeface="標楷體" pitchFamily="65" charset="-120"/>
                        </a:defRPr>
                      </a:lvl2pPr>
                      <a:lvl3pPr marL="914400" algn="l" defTabSz="914400" rtl="0" eaLnBrk="1" latinLnBrk="0" hangingPunct="1">
                        <a:spcBef>
                          <a:spcPct val="20000"/>
                        </a:spcBef>
                        <a:defRPr sz="1800" b="1" kern="1200">
                          <a:solidFill>
                            <a:schemeClr val="tx1"/>
                          </a:solidFill>
                          <a:latin typeface="標楷體" pitchFamily="65" charset="-120"/>
                          <a:ea typeface="標楷體" pitchFamily="65" charset="-120"/>
                        </a:defRPr>
                      </a:lvl3pPr>
                      <a:lvl4pPr marL="1371600" algn="l" defTabSz="914400" rtl="0" eaLnBrk="1" latinLnBrk="0" hangingPunct="1">
                        <a:spcBef>
                          <a:spcPct val="20000"/>
                        </a:spcBef>
                        <a:defRPr sz="1600" b="1" kern="1200">
                          <a:solidFill>
                            <a:schemeClr val="tx1"/>
                          </a:solidFill>
                          <a:latin typeface="標楷體" pitchFamily="65" charset="-120"/>
                          <a:ea typeface="標楷體" pitchFamily="65" charset="-120"/>
                        </a:defRPr>
                      </a:lvl4pPr>
                      <a:lvl5pPr marL="1828800" algn="l" defTabSz="914400" rtl="0" eaLnBrk="1" latinLnBrk="0" hangingPunct="1">
                        <a:spcBef>
                          <a:spcPct val="20000"/>
                        </a:spcBef>
                        <a:defRPr sz="1600" b="1" kern="1200">
                          <a:solidFill>
                            <a:schemeClr val="tx1"/>
                          </a:solidFill>
                          <a:latin typeface="標楷體" pitchFamily="65" charset="-120"/>
                          <a:ea typeface="標楷體" pitchFamily="65" charset="-120"/>
                        </a:defRPr>
                      </a:lvl5pPr>
                      <a:lvl6pPr marL="22860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6pPr>
                      <a:lvl7pPr marL="27432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7pPr>
                      <a:lvl8pPr marL="32004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8pPr>
                      <a:lvl9pPr marL="36576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TW" altLang="en-US" sz="2000" b="1" i="0" u="none" strike="noStrike" cap="none" normalizeH="0" baseline="0" dirty="0" smtClean="0">
                          <a:ln>
                            <a:noFill/>
                          </a:ln>
                          <a:solidFill>
                            <a:schemeClr val="tx1"/>
                          </a:solidFill>
                          <a:effectLst/>
                          <a:latin typeface="標楷體" pitchFamily="65" charset="-120"/>
                          <a:ea typeface="標楷體" pitchFamily="65" charset="-120"/>
                        </a:rPr>
                        <a:t>物理治療師</a:t>
                      </a:r>
                    </a:p>
                  </a:txBody>
                  <a:tcPr marL="91443" marR="91443" marT="45707" marB="45707" anchor="ctr" horzOverflow="overflow">
                    <a:lnL w="28575"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sm" len="sm"/>
                      <a:tailEnd type="none" w="sm" len="sm"/>
                    </a:lnB>
                    <a:lnTlToBr>
                      <a:noFill/>
                    </a:lnTlToBr>
                    <a:lnBlToTr>
                      <a:noFill/>
                    </a:lnBlToTr>
                    <a:noFill/>
                  </a:tcPr>
                </a:tc>
                <a:tc>
                  <a:txBody>
                    <a:bodyPr/>
                    <a:lstStyle>
                      <a:lvl1pPr marL="0" algn="l" defTabSz="914400" rtl="0" eaLnBrk="1" latinLnBrk="0" hangingPunct="1">
                        <a:spcBef>
                          <a:spcPct val="20000"/>
                        </a:spcBef>
                        <a:defRPr sz="2400" b="1" kern="1200">
                          <a:solidFill>
                            <a:schemeClr val="tx1"/>
                          </a:solidFill>
                          <a:latin typeface="標楷體" pitchFamily="65" charset="-120"/>
                          <a:ea typeface="標楷體" pitchFamily="65" charset="-120"/>
                        </a:defRPr>
                      </a:lvl1pPr>
                      <a:lvl2pPr marL="457200" algn="l" defTabSz="914400" rtl="0" eaLnBrk="1" latinLnBrk="0" hangingPunct="1">
                        <a:spcBef>
                          <a:spcPct val="20000"/>
                        </a:spcBef>
                        <a:defRPr sz="2000" b="1" kern="1200">
                          <a:solidFill>
                            <a:schemeClr val="tx1"/>
                          </a:solidFill>
                          <a:latin typeface="標楷體" pitchFamily="65" charset="-120"/>
                          <a:ea typeface="標楷體" pitchFamily="65" charset="-120"/>
                        </a:defRPr>
                      </a:lvl2pPr>
                      <a:lvl3pPr marL="914400" algn="l" defTabSz="914400" rtl="0" eaLnBrk="1" latinLnBrk="0" hangingPunct="1">
                        <a:spcBef>
                          <a:spcPct val="20000"/>
                        </a:spcBef>
                        <a:defRPr sz="1800" b="1" kern="1200">
                          <a:solidFill>
                            <a:schemeClr val="tx1"/>
                          </a:solidFill>
                          <a:latin typeface="標楷體" pitchFamily="65" charset="-120"/>
                          <a:ea typeface="標楷體" pitchFamily="65" charset="-120"/>
                        </a:defRPr>
                      </a:lvl3pPr>
                      <a:lvl4pPr marL="1371600" algn="l" defTabSz="914400" rtl="0" eaLnBrk="1" latinLnBrk="0" hangingPunct="1">
                        <a:spcBef>
                          <a:spcPct val="20000"/>
                        </a:spcBef>
                        <a:defRPr sz="1600" b="1" kern="1200">
                          <a:solidFill>
                            <a:schemeClr val="tx1"/>
                          </a:solidFill>
                          <a:latin typeface="標楷體" pitchFamily="65" charset="-120"/>
                          <a:ea typeface="標楷體" pitchFamily="65" charset="-120"/>
                        </a:defRPr>
                      </a:lvl4pPr>
                      <a:lvl5pPr marL="1828800" algn="l" defTabSz="914400" rtl="0" eaLnBrk="1" latinLnBrk="0" hangingPunct="1">
                        <a:spcBef>
                          <a:spcPct val="20000"/>
                        </a:spcBef>
                        <a:defRPr sz="1600" b="1" kern="1200">
                          <a:solidFill>
                            <a:schemeClr val="tx1"/>
                          </a:solidFill>
                          <a:latin typeface="標楷體" pitchFamily="65" charset="-120"/>
                          <a:ea typeface="標楷體" pitchFamily="65" charset="-120"/>
                        </a:defRPr>
                      </a:lvl5pPr>
                      <a:lvl6pPr marL="22860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6pPr>
                      <a:lvl7pPr marL="27432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7pPr>
                      <a:lvl8pPr marL="32004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8pPr>
                      <a:lvl9pPr marL="36576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zh-TW" altLang="zh-TW" sz="2000" b="0" kern="1200" dirty="0" smtClean="0">
                          <a:solidFill>
                            <a:schemeClr val="tx1"/>
                          </a:solidFill>
                          <a:effectLst/>
                          <a:latin typeface="標楷體" pitchFamily="65" charset="-120"/>
                          <a:ea typeface="標楷體" pitchFamily="65" charset="-120"/>
                          <a:cs typeface="+mn-cs"/>
                        </a:rPr>
                        <a:t>協助老師解決學生在行走、移動、身體平衡、動作協調、關節活動度、體適能、行動與擺位輔具的使用和環境改造等方面問題。</a:t>
                      </a:r>
                      <a:endParaRPr kumimoji="0" lang="zh-TW" altLang="en-US" sz="2000" b="0" i="0" u="none" strike="noStrike" cap="none" normalizeH="0" baseline="0" dirty="0" smtClean="0">
                        <a:ln>
                          <a:noFill/>
                        </a:ln>
                        <a:solidFill>
                          <a:schemeClr val="tx1"/>
                        </a:solidFill>
                        <a:effectLst/>
                        <a:latin typeface="標楷體" pitchFamily="65" charset="-120"/>
                        <a:ea typeface="標楷體" pitchFamily="65" charset="-120"/>
                      </a:endParaRPr>
                    </a:p>
                  </a:txBody>
                  <a:tcPr marL="91443" marR="91443" marT="45707" marB="45707" anchor="ctr" horzOverflow="overflow">
                    <a:lnL w="12700" cap="flat" cmpd="sng" algn="ctr">
                      <a:solidFill>
                        <a:sysClr val="windowText" lastClr="000000"/>
                      </a:solidFill>
                      <a:prstDash val="solid"/>
                      <a:round/>
                      <a:headEnd type="none" w="sm" len="sm"/>
                      <a:tailEnd type="none" w="sm" len="sm"/>
                    </a:lnL>
                    <a:lnR w="28575" cap="flat" cmpd="sng" algn="ctr">
                      <a:solidFill>
                        <a:sysClr val="windowText" lastClr="000000"/>
                      </a:solidFill>
                      <a:prstDash val="solid"/>
                      <a:round/>
                      <a:headEnd type="none" w="sm" len="sm"/>
                      <a:tailEnd type="none" w="sm" len="sm"/>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sm" len="sm"/>
                      <a:tailEnd type="none" w="sm" len="sm"/>
                    </a:lnB>
                    <a:lnTlToBr>
                      <a:noFill/>
                    </a:lnTlToBr>
                    <a:lnBlToTr>
                      <a:noFill/>
                    </a:lnBlToTr>
                    <a:noFill/>
                  </a:tcPr>
                </a:tc>
              </a:tr>
              <a:tr h="907035">
                <a:tc>
                  <a:txBody>
                    <a:bodyPr/>
                    <a:lstStyle>
                      <a:lvl1pPr marL="0" algn="l" defTabSz="914400" rtl="0" eaLnBrk="1" latinLnBrk="0" hangingPunct="1">
                        <a:spcBef>
                          <a:spcPct val="20000"/>
                        </a:spcBef>
                        <a:defRPr sz="2400" b="1" kern="1200">
                          <a:solidFill>
                            <a:schemeClr val="tx1"/>
                          </a:solidFill>
                          <a:latin typeface="標楷體" pitchFamily="65" charset="-120"/>
                          <a:ea typeface="標楷體" pitchFamily="65" charset="-120"/>
                        </a:defRPr>
                      </a:lvl1pPr>
                      <a:lvl2pPr marL="457200" algn="l" defTabSz="914400" rtl="0" eaLnBrk="1" latinLnBrk="0" hangingPunct="1">
                        <a:spcBef>
                          <a:spcPct val="20000"/>
                        </a:spcBef>
                        <a:defRPr sz="2000" b="1" kern="1200">
                          <a:solidFill>
                            <a:schemeClr val="tx1"/>
                          </a:solidFill>
                          <a:latin typeface="標楷體" pitchFamily="65" charset="-120"/>
                          <a:ea typeface="標楷體" pitchFamily="65" charset="-120"/>
                        </a:defRPr>
                      </a:lvl2pPr>
                      <a:lvl3pPr marL="914400" algn="l" defTabSz="914400" rtl="0" eaLnBrk="1" latinLnBrk="0" hangingPunct="1">
                        <a:spcBef>
                          <a:spcPct val="20000"/>
                        </a:spcBef>
                        <a:defRPr sz="1800" b="1" kern="1200">
                          <a:solidFill>
                            <a:schemeClr val="tx1"/>
                          </a:solidFill>
                          <a:latin typeface="標楷體" pitchFamily="65" charset="-120"/>
                          <a:ea typeface="標楷體" pitchFamily="65" charset="-120"/>
                        </a:defRPr>
                      </a:lvl3pPr>
                      <a:lvl4pPr marL="1371600" algn="l" defTabSz="914400" rtl="0" eaLnBrk="1" latinLnBrk="0" hangingPunct="1">
                        <a:spcBef>
                          <a:spcPct val="20000"/>
                        </a:spcBef>
                        <a:defRPr sz="1600" b="1" kern="1200">
                          <a:solidFill>
                            <a:schemeClr val="tx1"/>
                          </a:solidFill>
                          <a:latin typeface="標楷體" pitchFamily="65" charset="-120"/>
                          <a:ea typeface="標楷體" pitchFamily="65" charset="-120"/>
                        </a:defRPr>
                      </a:lvl4pPr>
                      <a:lvl5pPr marL="1828800" algn="l" defTabSz="914400" rtl="0" eaLnBrk="1" latinLnBrk="0" hangingPunct="1">
                        <a:spcBef>
                          <a:spcPct val="20000"/>
                        </a:spcBef>
                        <a:defRPr sz="1600" b="1" kern="1200">
                          <a:solidFill>
                            <a:schemeClr val="tx1"/>
                          </a:solidFill>
                          <a:latin typeface="標楷體" pitchFamily="65" charset="-120"/>
                          <a:ea typeface="標楷體" pitchFamily="65" charset="-120"/>
                        </a:defRPr>
                      </a:lvl5pPr>
                      <a:lvl6pPr marL="22860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6pPr>
                      <a:lvl7pPr marL="27432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7pPr>
                      <a:lvl8pPr marL="32004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8pPr>
                      <a:lvl9pPr marL="36576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TW" altLang="en-US" sz="2000" b="1" i="0" u="none" strike="noStrike" cap="none" normalizeH="0" baseline="0" dirty="0" smtClean="0">
                          <a:ln>
                            <a:noFill/>
                          </a:ln>
                          <a:solidFill>
                            <a:schemeClr val="tx1"/>
                          </a:solidFill>
                          <a:effectLst/>
                          <a:latin typeface="標楷體" pitchFamily="65" charset="-120"/>
                          <a:ea typeface="標楷體" pitchFamily="65" charset="-120"/>
                        </a:rPr>
                        <a:t>語言治療師</a:t>
                      </a:r>
                    </a:p>
                  </a:txBody>
                  <a:tcPr marL="91443" marR="91443" marT="45707" marB="45707" anchor="ctr" horzOverflow="overflow">
                    <a:lnL w="28575"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12700" cap="flat" cmpd="sng" algn="ctr">
                      <a:solidFill>
                        <a:sysClr val="windowText" lastClr="000000"/>
                      </a:solidFill>
                      <a:prstDash val="solid"/>
                      <a:round/>
                      <a:headEnd type="none" w="sm" len="sm"/>
                      <a:tailEnd type="none" w="sm" len="sm"/>
                    </a:lnT>
                    <a:lnB w="12700" cap="flat" cmpd="sng" algn="ctr">
                      <a:solidFill>
                        <a:sysClr val="windowText" lastClr="000000"/>
                      </a:solidFill>
                      <a:prstDash val="solid"/>
                      <a:round/>
                      <a:headEnd type="none" w="sm" len="sm"/>
                      <a:tailEnd type="none" w="sm" len="sm"/>
                    </a:lnB>
                    <a:lnTlToBr>
                      <a:noFill/>
                    </a:lnTlToBr>
                    <a:lnBlToTr>
                      <a:noFill/>
                    </a:lnBlToTr>
                    <a:noFill/>
                  </a:tcPr>
                </a:tc>
                <a:tc>
                  <a:txBody>
                    <a:bodyPr/>
                    <a:lstStyle>
                      <a:lvl1pPr marL="0" algn="l" defTabSz="914400" rtl="0" eaLnBrk="1" latinLnBrk="0" hangingPunct="1">
                        <a:spcBef>
                          <a:spcPct val="20000"/>
                        </a:spcBef>
                        <a:defRPr sz="2400" b="1" kern="1200">
                          <a:solidFill>
                            <a:schemeClr val="tx1"/>
                          </a:solidFill>
                          <a:latin typeface="標楷體" pitchFamily="65" charset="-120"/>
                          <a:ea typeface="標楷體" pitchFamily="65" charset="-120"/>
                        </a:defRPr>
                      </a:lvl1pPr>
                      <a:lvl2pPr marL="457200" algn="l" defTabSz="914400" rtl="0" eaLnBrk="1" latinLnBrk="0" hangingPunct="1">
                        <a:spcBef>
                          <a:spcPct val="20000"/>
                        </a:spcBef>
                        <a:defRPr sz="2000" b="1" kern="1200">
                          <a:solidFill>
                            <a:schemeClr val="tx1"/>
                          </a:solidFill>
                          <a:latin typeface="標楷體" pitchFamily="65" charset="-120"/>
                          <a:ea typeface="標楷體" pitchFamily="65" charset="-120"/>
                        </a:defRPr>
                      </a:lvl2pPr>
                      <a:lvl3pPr marL="914400" algn="l" defTabSz="914400" rtl="0" eaLnBrk="1" latinLnBrk="0" hangingPunct="1">
                        <a:spcBef>
                          <a:spcPct val="20000"/>
                        </a:spcBef>
                        <a:defRPr sz="1800" b="1" kern="1200">
                          <a:solidFill>
                            <a:schemeClr val="tx1"/>
                          </a:solidFill>
                          <a:latin typeface="標楷體" pitchFamily="65" charset="-120"/>
                          <a:ea typeface="標楷體" pitchFamily="65" charset="-120"/>
                        </a:defRPr>
                      </a:lvl3pPr>
                      <a:lvl4pPr marL="1371600" algn="l" defTabSz="914400" rtl="0" eaLnBrk="1" latinLnBrk="0" hangingPunct="1">
                        <a:spcBef>
                          <a:spcPct val="20000"/>
                        </a:spcBef>
                        <a:defRPr sz="1600" b="1" kern="1200">
                          <a:solidFill>
                            <a:schemeClr val="tx1"/>
                          </a:solidFill>
                          <a:latin typeface="標楷體" pitchFamily="65" charset="-120"/>
                          <a:ea typeface="標楷體" pitchFamily="65" charset="-120"/>
                        </a:defRPr>
                      </a:lvl4pPr>
                      <a:lvl5pPr marL="1828800" algn="l" defTabSz="914400" rtl="0" eaLnBrk="1" latinLnBrk="0" hangingPunct="1">
                        <a:spcBef>
                          <a:spcPct val="20000"/>
                        </a:spcBef>
                        <a:defRPr sz="1600" b="1" kern="1200">
                          <a:solidFill>
                            <a:schemeClr val="tx1"/>
                          </a:solidFill>
                          <a:latin typeface="標楷體" pitchFamily="65" charset="-120"/>
                          <a:ea typeface="標楷體" pitchFamily="65" charset="-120"/>
                        </a:defRPr>
                      </a:lvl5pPr>
                      <a:lvl6pPr marL="22860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6pPr>
                      <a:lvl7pPr marL="27432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7pPr>
                      <a:lvl8pPr marL="32004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8pPr>
                      <a:lvl9pPr marL="36576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zh-TW" altLang="zh-TW" sz="2000" b="0" kern="1200" dirty="0" smtClean="0">
                          <a:solidFill>
                            <a:schemeClr val="tx1"/>
                          </a:solidFill>
                          <a:effectLst/>
                          <a:latin typeface="標楷體" pitchFamily="65" charset="-120"/>
                          <a:ea typeface="標楷體" pitchFamily="65" charset="-120"/>
                          <a:cs typeface="+mn-cs"/>
                        </a:rPr>
                        <a:t>協助老師解決學生在口腔功能、吞嚥、構音、語暢、嗓音、語言理解、口語表達和溝通輔具的使用等問題。</a:t>
                      </a:r>
                      <a:endParaRPr kumimoji="0" lang="zh-TW" altLang="en-US" sz="2000" b="0" i="0" u="none" strike="noStrike" cap="none" normalizeH="0" baseline="0" dirty="0" smtClean="0">
                        <a:ln>
                          <a:noFill/>
                        </a:ln>
                        <a:solidFill>
                          <a:schemeClr val="tx1"/>
                        </a:solidFill>
                        <a:effectLst/>
                        <a:latin typeface="標楷體" pitchFamily="65" charset="-120"/>
                        <a:ea typeface="標楷體" pitchFamily="65" charset="-120"/>
                      </a:endParaRPr>
                    </a:p>
                  </a:txBody>
                  <a:tcPr marL="91443" marR="91443" marT="45707" marB="45707" anchor="ctr" horzOverflow="overflow">
                    <a:lnL w="12700" cap="flat" cmpd="sng" algn="ctr">
                      <a:solidFill>
                        <a:sysClr val="windowText" lastClr="000000"/>
                      </a:solidFill>
                      <a:prstDash val="solid"/>
                      <a:round/>
                      <a:headEnd type="none" w="sm" len="sm"/>
                      <a:tailEnd type="none" w="sm" len="sm"/>
                    </a:lnL>
                    <a:lnR w="28575" cap="flat" cmpd="sng" algn="ctr">
                      <a:solidFill>
                        <a:sysClr val="windowText" lastClr="000000"/>
                      </a:solidFill>
                      <a:prstDash val="solid"/>
                      <a:round/>
                      <a:headEnd type="none" w="sm" len="sm"/>
                      <a:tailEnd type="none" w="sm" len="sm"/>
                    </a:lnR>
                    <a:lnT w="12700" cap="flat" cmpd="sng" algn="ctr">
                      <a:solidFill>
                        <a:sysClr val="windowText" lastClr="000000"/>
                      </a:solidFill>
                      <a:prstDash val="solid"/>
                      <a:round/>
                      <a:headEnd type="none" w="sm" len="sm"/>
                      <a:tailEnd type="none" w="sm" len="sm"/>
                    </a:lnT>
                    <a:lnB w="12700" cap="flat" cmpd="sng" algn="ctr">
                      <a:solidFill>
                        <a:sysClr val="windowText" lastClr="000000"/>
                      </a:solidFill>
                      <a:prstDash val="solid"/>
                      <a:round/>
                      <a:headEnd type="none" w="sm" len="sm"/>
                      <a:tailEnd type="none" w="sm" len="sm"/>
                    </a:lnB>
                    <a:lnTlToBr>
                      <a:noFill/>
                    </a:lnTlToBr>
                    <a:lnBlToTr>
                      <a:noFill/>
                    </a:lnBlToTr>
                    <a:noFill/>
                  </a:tcPr>
                </a:tc>
              </a:tr>
              <a:tr h="864096">
                <a:tc>
                  <a:txBody>
                    <a:bodyPr/>
                    <a:lstStyle>
                      <a:lvl1pPr marL="0" algn="l" defTabSz="914400" rtl="0" eaLnBrk="1" latinLnBrk="0" hangingPunct="1">
                        <a:spcBef>
                          <a:spcPct val="20000"/>
                        </a:spcBef>
                        <a:defRPr sz="2400" b="1" kern="1200">
                          <a:solidFill>
                            <a:schemeClr val="tx1"/>
                          </a:solidFill>
                          <a:latin typeface="標楷體" pitchFamily="65" charset="-120"/>
                          <a:ea typeface="標楷體" pitchFamily="65" charset="-120"/>
                        </a:defRPr>
                      </a:lvl1pPr>
                      <a:lvl2pPr marL="457200" algn="l" defTabSz="914400" rtl="0" eaLnBrk="1" latinLnBrk="0" hangingPunct="1">
                        <a:spcBef>
                          <a:spcPct val="20000"/>
                        </a:spcBef>
                        <a:defRPr sz="2000" b="1" kern="1200">
                          <a:solidFill>
                            <a:schemeClr val="tx1"/>
                          </a:solidFill>
                          <a:latin typeface="標楷體" pitchFamily="65" charset="-120"/>
                          <a:ea typeface="標楷體" pitchFamily="65" charset="-120"/>
                        </a:defRPr>
                      </a:lvl2pPr>
                      <a:lvl3pPr marL="914400" algn="l" defTabSz="914400" rtl="0" eaLnBrk="1" latinLnBrk="0" hangingPunct="1">
                        <a:spcBef>
                          <a:spcPct val="20000"/>
                        </a:spcBef>
                        <a:defRPr sz="1800" b="1" kern="1200">
                          <a:solidFill>
                            <a:schemeClr val="tx1"/>
                          </a:solidFill>
                          <a:latin typeface="標楷體" pitchFamily="65" charset="-120"/>
                          <a:ea typeface="標楷體" pitchFamily="65" charset="-120"/>
                        </a:defRPr>
                      </a:lvl3pPr>
                      <a:lvl4pPr marL="1371600" algn="l" defTabSz="914400" rtl="0" eaLnBrk="1" latinLnBrk="0" hangingPunct="1">
                        <a:spcBef>
                          <a:spcPct val="20000"/>
                        </a:spcBef>
                        <a:defRPr sz="1600" b="1" kern="1200">
                          <a:solidFill>
                            <a:schemeClr val="tx1"/>
                          </a:solidFill>
                          <a:latin typeface="標楷體" pitchFamily="65" charset="-120"/>
                          <a:ea typeface="標楷體" pitchFamily="65" charset="-120"/>
                        </a:defRPr>
                      </a:lvl4pPr>
                      <a:lvl5pPr marL="1828800" algn="l" defTabSz="914400" rtl="0" eaLnBrk="1" latinLnBrk="0" hangingPunct="1">
                        <a:spcBef>
                          <a:spcPct val="20000"/>
                        </a:spcBef>
                        <a:defRPr sz="1600" b="1" kern="1200">
                          <a:solidFill>
                            <a:schemeClr val="tx1"/>
                          </a:solidFill>
                          <a:latin typeface="標楷體" pitchFamily="65" charset="-120"/>
                          <a:ea typeface="標楷體" pitchFamily="65" charset="-120"/>
                        </a:defRPr>
                      </a:lvl5pPr>
                      <a:lvl6pPr marL="22860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6pPr>
                      <a:lvl7pPr marL="27432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7pPr>
                      <a:lvl8pPr marL="32004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8pPr>
                      <a:lvl9pPr marL="36576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TW" altLang="en-US" sz="2000" b="1" i="0" u="none" strike="noStrike" cap="none" normalizeH="0" baseline="0" dirty="0" smtClean="0">
                          <a:ln>
                            <a:noFill/>
                          </a:ln>
                          <a:solidFill>
                            <a:schemeClr val="tx1"/>
                          </a:solidFill>
                          <a:effectLst/>
                          <a:latin typeface="標楷體" pitchFamily="65" charset="-120"/>
                          <a:ea typeface="標楷體" pitchFamily="65" charset="-120"/>
                        </a:rPr>
                        <a:t>臨床心理師</a:t>
                      </a:r>
                    </a:p>
                  </a:txBody>
                  <a:tcPr marL="91443" marR="91443" marT="45707" marB="45707" anchor="ctr" horzOverflow="overflow">
                    <a:lnL w="28575"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sm" len="sm"/>
                      <a:tailEnd type="none" w="sm" len="sm"/>
                    </a:lnT>
                    <a:lnB w="12700" cap="flat" cmpd="sng" algn="ctr">
                      <a:solidFill>
                        <a:sysClr val="windowText" lastClr="000000"/>
                      </a:solidFill>
                      <a:prstDash val="solid"/>
                      <a:round/>
                      <a:headEnd type="none" w="sm" len="sm"/>
                      <a:tailEnd type="none" w="sm" len="sm"/>
                    </a:lnB>
                    <a:lnTlToBr>
                      <a:noFill/>
                    </a:lnTlToBr>
                    <a:lnBlToTr>
                      <a:noFill/>
                    </a:lnBlToTr>
                    <a:noFill/>
                  </a:tcPr>
                </a:tc>
                <a:tc>
                  <a:txBody>
                    <a:bodyPr/>
                    <a:lstStyle>
                      <a:lvl1pPr marL="0" algn="l" defTabSz="914400" rtl="0" eaLnBrk="1" latinLnBrk="0" hangingPunct="1">
                        <a:spcBef>
                          <a:spcPct val="20000"/>
                        </a:spcBef>
                        <a:defRPr sz="2400" b="1" kern="1200">
                          <a:solidFill>
                            <a:schemeClr val="tx1"/>
                          </a:solidFill>
                          <a:latin typeface="標楷體" pitchFamily="65" charset="-120"/>
                          <a:ea typeface="標楷體" pitchFamily="65" charset="-120"/>
                        </a:defRPr>
                      </a:lvl1pPr>
                      <a:lvl2pPr marL="457200" algn="l" defTabSz="914400" rtl="0" eaLnBrk="1" latinLnBrk="0" hangingPunct="1">
                        <a:spcBef>
                          <a:spcPct val="20000"/>
                        </a:spcBef>
                        <a:defRPr sz="2000" b="1" kern="1200">
                          <a:solidFill>
                            <a:schemeClr val="tx1"/>
                          </a:solidFill>
                          <a:latin typeface="標楷體" pitchFamily="65" charset="-120"/>
                          <a:ea typeface="標楷體" pitchFamily="65" charset="-120"/>
                        </a:defRPr>
                      </a:lvl2pPr>
                      <a:lvl3pPr marL="914400" algn="l" defTabSz="914400" rtl="0" eaLnBrk="1" latinLnBrk="0" hangingPunct="1">
                        <a:spcBef>
                          <a:spcPct val="20000"/>
                        </a:spcBef>
                        <a:defRPr sz="1800" b="1" kern="1200">
                          <a:solidFill>
                            <a:schemeClr val="tx1"/>
                          </a:solidFill>
                          <a:latin typeface="標楷體" pitchFamily="65" charset="-120"/>
                          <a:ea typeface="標楷體" pitchFamily="65" charset="-120"/>
                        </a:defRPr>
                      </a:lvl3pPr>
                      <a:lvl4pPr marL="1371600" algn="l" defTabSz="914400" rtl="0" eaLnBrk="1" latinLnBrk="0" hangingPunct="1">
                        <a:spcBef>
                          <a:spcPct val="20000"/>
                        </a:spcBef>
                        <a:defRPr sz="1600" b="1" kern="1200">
                          <a:solidFill>
                            <a:schemeClr val="tx1"/>
                          </a:solidFill>
                          <a:latin typeface="標楷體" pitchFamily="65" charset="-120"/>
                          <a:ea typeface="標楷體" pitchFamily="65" charset="-120"/>
                        </a:defRPr>
                      </a:lvl4pPr>
                      <a:lvl5pPr marL="1828800" algn="l" defTabSz="914400" rtl="0" eaLnBrk="1" latinLnBrk="0" hangingPunct="1">
                        <a:spcBef>
                          <a:spcPct val="20000"/>
                        </a:spcBef>
                        <a:defRPr sz="1600" b="1" kern="1200">
                          <a:solidFill>
                            <a:schemeClr val="tx1"/>
                          </a:solidFill>
                          <a:latin typeface="標楷體" pitchFamily="65" charset="-120"/>
                          <a:ea typeface="標楷體" pitchFamily="65" charset="-120"/>
                        </a:defRPr>
                      </a:lvl5pPr>
                      <a:lvl6pPr marL="22860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6pPr>
                      <a:lvl7pPr marL="27432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7pPr>
                      <a:lvl8pPr marL="32004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8pPr>
                      <a:lvl9pPr marL="36576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zh-TW" altLang="zh-TW" sz="2000" b="0" kern="1200" dirty="0" smtClean="0">
                          <a:solidFill>
                            <a:schemeClr val="tx1"/>
                          </a:solidFill>
                          <a:effectLst/>
                          <a:latin typeface="標楷體" pitchFamily="65" charset="-120"/>
                          <a:ea typeface="標楷體" pitchFamily="65" charset="-120"/>
                          <a:cs typeface="+mn-cs"/>
                        </a:rPr>
                        <a:t>協助老師解決學生在思想、情緒及行為上嚴重偏差的問題。</a:t>
                      </a:r>
                      <a:endParaRPr kumimoji="0" lang="zh-TW" altLang="en-US" sz="2000" b="0" i="0" u="none" strike="noStrike" cap="none" normalizeH="0" baseline="0" dirty="0" smtClean="0">
                        <a:ln>
                          <a:noFill/>
                        </a:ln>
                        <a:solidFill>
                          <a:schemeClr val="tx1"/>
                        </a:solidFill>
                        <a:effectLst/>
                        <a:latin typeface="標楷體" pitchFamily="65" charset="-120"/>
                        <a:ea typeface="標楷體" pitchFamily="65" charset="-120"/>
                      </a:endParaRPr>
                    </a:p>
                  </a:txBody>
                  <a:tcPr marL="91443" marR="91443" marT="45707" marB="45707" anchor="ctr" horzOverflow="overflow">
                    <a:lnL w="12700"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sm" len="sm"/>
                      <a:tailEnd type="none" w="sm" len="sm"/>
                    </a:lnR>
                    <a:lnT w="12700" cap="flat" cmpd="sng" algn="ctr">
                      <a:solidFill>
                        <a:sysClr val="windowText" lastClr="000000"/>
                      </a:solidFill>
                      <a:prstDash val="solid"/>
                      <a:round/>
                      <a:headEnd type="none" w="sm" len="sm"/>
                      <a:tailEnd type="none" w="sm" len="sm"/>
                    </a:lnT>
                    <a:lnB w="12700" cap="flat" cmpd="sng" algn="ctr">
                      <a:solidFill>
                        <a:sysClr val="windowText" lastClr="000000"/>
                      </a:solidFill>
                      <a:prstDash val="solid"/>
                      <a:round/>
                      <a:headEnd type="none" w="med" len="med"/>
                      <a:tailEnd type="none" w="med" len="med"/>
                    </a:lnB>
                    <a:lnTlToBr>
                      <a:noFill/>
                    </a:lnTlToBr>
                    <a:lnBlToTr>
                      <a:noFill/>
                    </a:lnBlToTr>
                    <a:noFill/>
                  </a:tcPr>
                </a:tc>
              </a:tr>
              <a:tr h="1098922">
                <a:tc>
                  <a:txBody>
                    <a:bodyPr/>
                    <a:lstStyle>
                      <a:lvl1pPr marL="0" algn="l" defTabSz="914400" rtl="0" eaLnBrk="1" latinLnBrk="0" hangingPunct="1">
                        <a:spcBef>
                          <a:spcPct val="20000"/>
                        </a:spcBef>
                        <a:defRPr sz="2400" b="1" kern="1200">
                          <a:solidFill>
                            <a:schemeClr val="tx1"/>
                          </a:solidFill>
                          <a:latin typeface="標楷體" pitchFamily="65" charset="-120"/>
                          <a:ea typeface="標楷體" pitchFamily="65" charset="-120"/>
                        </a:defRPr>
                      </a:lvl1pPr>
                      <a:lvl2pPr marL="457200" algn="l" defTabSz="914400" rtl="0" eaLnBrk="1" latinLnBrk="0" hangingPunct="1">
                        <a:spcBef>
                          <a:spcPct val="20000"/>
                        </a:spcBef>
                        <a:defRPr sz="2000" b="1" kern="1200">
                          <a:solidFill>
                            <a:schemeClr val="tx1"/>
                          </a:solidFill>
                          <a:latin typeface="標楷體" pitchFamily="65" charset="-120"/>
                          <a:ea typeface="標楷體" pitchFamily="65" charset="-120"/>
                        </a:defRPr>
                      </a:lvl2pPr>
                      <a:lvl3pPr marL="914400" algn="l" defTabSz="914400" rtl="0" eaLnBrk="1" latinLnBrk="0" hangingPunct="1">
                        <a:spcBef>
                          <a:spcPct val="20000"/>
                        </a:spcBef>
                        <a:defRPr sz="1800" b="1" kern="1200">
                          <a:solidFill>
                            <a:schemeClr val="tx1"/>
                          </a:solidFill>
                          <a:latin typeface="標楷體" pitchFamily="65" charset="-120"/>
                          <a:ea typeface="標楷體" pitchFamily="65" charset="-120"/>
                        </a:defRPr>
                      </a:lvl3pPr>
                      <a:lvl4pPr marL="1371600" algn="l" defTabSz="914400" rtl="0" eaLnBrk="1" latinLnBrk="0" hangingPunct="1">
                        <a:spcBef>
                          <a:spcPct val="20000"/>
                        </a:spcBef>
                        <a:defRPr sz="1600" b="1" kern="1200">
                          <a:solidFill>
                            <a:schemeClr val="tx1"/>
                          </a:solidFill>
                          <a:latin typeface="標楷體" pitchFamily="65" charset="-120"/>
                          <a:ea typeface="標楷體" pitchFamily="65" charset="-120"/>
                        </a:defRPr>
                      </a:lvl4pPr>
                      <a:lvl5pPr marL="1828800" algn="l" defTabSz="914400" rtl="0" eaLnBrk="1" latinLnBrk="0" hangingPunct="1">
                        <a:spcBef>
                          <a:spcPct val="20000"/>
                        </a:spcBef>
                        <a:defRPr sz="1600" b="1" kern="1200">
                          <a:solidFill>
                            <a:schemeClr val="tx1"/>
                          </a:solidFill>
                          <a:latin typeface="標楷體" pitchFamily="65" charset="-120"/>
                          <a:ea typeface="標楷體" pitchFamily="65" charset="-120"/>
                        </a:defRPr>
                      </a:lvl5pPr>
                      <a:lvl6pPr marL="22860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6pPr>
                      <a:lvl7pPr marL="27432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7pPr>
                      <a:lvl8pPr marL="32004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8pPr>
                      <a:lvl9pPr marL="36576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TW" altLang="en-US" sz="2000" b="1" i="0" u="none" strike="noStrike" cap="none" normalizeH="0" baseline="0" dirty="0" smtClean="0">
                          <a:ln>
                            <a:noFill/>
                          </a:ln>
                          <a:solidFill>
                            <a:schemeClr val="tx1"/>
                          </a:solidFill>
                          <a:effectLst/>
                          <a:latin typeface="標楷體" pitchFamily="65" charset="-120"/>
                          <a:ea typeface="標楷體" pitchFamily="65" charset="-120"/>
                        </a:rPr>
                        <a:t>社會工作師</a:t>
                      </a:r>
                    </a:p>
                  </a:txBody>
                  <a:tcPr marL="91443" marR="91443" marT="45707" marB="45707" anchor="ctr" horzOverflow="overflow">
                    <a:lnL w="28575"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12700" cap="flat" cmpd="sng" algn="ctr">
                      <a:solidFill>
                        <a:sysClr val="windowText" lastClr="000000"/>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spcBef>
                          <a:spcPct val="20000"/>
                        </a:spcBef>
                        <a:defRPr sz="2400" b="1" kern="1200">
                          <a:solidFill>
                            <a:schemeClr val="tx1"/>
                          </a:solidFill>
                          <a:latin typeface="標楷體" pitchFamily="65" charset="-120"/>
                          <a:ea typeface="標楷體" pitchFamily="65" charset="-120"/>
                        </a:defRPr>
                      </a:lvl1pPr>
                      <a:lvl2pPr marL="457200" algn="l" defTabSz="914400" rtl="0" eaLnBrk="1" latinLnBrk="0" hangingPunct="1">
                        <a:spcBef>
                          <a:spcPct val="20000"/>
                        </a:spcBef>
                        <a:defRPr sz="2000" b="1" kern="1200">
                          <a:solidFill>
                            <a:schemeClr val="tx1"/>
                          </a:solidFill>
                          <a:latin typeface="標楷體" pitchFamily="65" charset="-120"/>
                          <a:ea typeface="標楷體" pitchFamily="65" charset="-120"/>
                        </a:defRPr>
                      </a:lvl2pPr>
                      <a:lvl3pPr marL="914400" algn="l" defTabSz="914400" rtl="0" eaLnBrk="1" latinLnBrk="0" hangingPunct="1">
                        <a:spcBef>
                          <a:spcPct val="20000"/>
                        </a:spcBef>
                        <a:defRPr sz="1800" b="1" kern="1200">
                          <a:solidFill>
                            <a:schemeClr val="tx1"/>
                          </a:solidFill>
                          <a:latin typeface="標楷體" pitchFamily="65" charset="-120"/>
                          <a:ea typeface="標楷體" pitchFamily="65" charset="-120"/>
                        </a:defRPr>
                      </a:lvl3pPr>
                      <a:lvl4pPr marL="1371600" algn="l" defTabSz="914400" rtl="0" eaLnBrk="1" latinLnBrk="0" hangingPunct="1">
                        <a:spcBef>
                          <a:spcPct val="20000"/>
                        </a:spcBef>
                        <a:defRPr sz="1600" b="1" kern="1200">
                          <a:solidFill>
                            <a:schemeClr val="tx1"/>
                          </a:solidFill>
                          <a:latin typeface="標楷體" pitchFamily="65" charset="-120"/>
                          <a:ea typeface="標楷體" pitchFamily="65" charset="-120"/>
                        </a:defRPr>
                      </a:lvl4pPr>
                      <a:lvl5pPr marL="1828800" algn="l" defTabSz="914400" rtl="0" eaLnBrk="1" latinLnBrk="0" hangingPunct="1">
                        <a:spcBef>
                          <a:spcPct val="20000"/>
                        </a:spcBef>
                        <a:defRPr sz="1600" b="1" kern="1200">
                          <a:solidFill>
                            <a:schemeClr val="tx1"/>
                          </a:solidFill>
                          <a:latin typeface="標楷體" pitchFamily="65" charset="-120"/>
                          <a:ea typeface="標楷體" pitchFamily="65" charset="-120"/>
                        </a:defRPr>
                      </a:lvl5pPr>
                      <a:lvl6pPr marL="22860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6pPr>
                      <a:lvl7pPr marL="27432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7pPr>
                      <a:lvl8pPr marL="32004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8pPr>
                      <a:lvl9pPr marL="3657600" algn="l" defTabSz="914400" rtl="0" eaLnBrk="1" fontAlgn="base" latinLnBrk="0" hangingPunct="1">
                        <a:spcBef>
                          <a:spcPct val="20000"/>
                        </a:spcBef>
                        <a:spcAft>
                          <a:spcPct val="0"/>
                        </a:spcAft>
                        <a:defRPr sz="1600" b="1" kern="1200">
                          <a:solidFill>
                            <a:schemeClr val="tx1"/>
                          </a:solidFill>
                          <a:latin typeface="標楷體" pitchFamily="65" charset="-12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lang="zh-TW" altLang="zh-TW" sz="2000" b="0" kern="1200" dirty="0" smtClean="0">
                          <a:solidFill>
                            <a:schemeClr val="tx1"/>
                          </a:solidFill>
                          <a:effectLst/>
                          <a:latin typeface="標楷體" pitchFamily="65" charset="-120"/>
                          <a:ea typeface="標楷體" pitchFamily="65" charset="-120"/>
                          <a:cs typeface="+mn-cs"/>
                        </a:rPr>
                        <a:t>主要協助老師處理嚴重的家庭問題，整合並連結有關的社會資源，協助提供社會資源之資訊或協助申請社會福利補助等。</a:t>
                      </a:r>
                      <a:endParaRPr kumimoji="0" lang="zh-TW" altLang="en-US" sz="2000" b="0" i="0" u="none" strike="noStrike" cap="none" normalizeH="0" baseline="0" dirty="0" smtClean="0">
                        <a:ln>
                          <a:noFill/>
                        </a:ln>
                        <a:solidFill>
                          <a:schemeClr val="tx1"/>
                        </a:solidFill>
                        <a:effectLst/>
                        <a:latin typeface="標楷體" pitchFamily="65" charset="-120"/>
                        <a:ea typeface="標楷體" pitchFamily="65" charset="-120"/>
                      </a:endParaRPr>
                    </a:p>
                  </a:txBody>
                  <a:tcPr marL="91443" marR="91443" marT="45707" marB="45707" anchor="ctr" horzOverflow="overflow">
                    <a:lnL w="12700" cap="flat" cmpd="sng" algn="ctr">
                      <a:solidFill>
                        <a:sysClr val="windowText" lastClr="000000"/>
                      </a:solidFill>
                      <a:prstDash val="solid"/>
                      <a:round/>
                      <a:headEnd type="none" w="sm" len="sm"/>
                      <a:tailEnd type="none" w="sm" len="sm"/>
                    </a:lnL>
                    <a:lnR w="28575" cap="flat" cmpd="sng" algn="ctr">
                      <a:solidFill>
                        <a:sysClr val="windowText" lastClr="000000"/>
                      </a:solidFill>
                      <a:prstDash val="solid"/>
                      <a:round/>
                      <a:headEnd type="none" w="sm" len="sm"/>
                      <a:tailEnd type="none" w="sm" len="sm"/>
                    </a:lnR>
                    <a:lnT w="12700" cap="flat" cmpd="sng" algn="ctr">
                      <a:solidFill>
                        <a:sysClr val="windowText" lastClr="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96505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2">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物理治療</a:t>
            </a:r>
            <a:r>
              <a:rPr lang="zh-TW" altLang="en-US" b="1" dirty="0">
                <a:solidFill>
                  <a:schemeClr val="accent2">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師</a:t>
            </a:r>
            <a:r>
              <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服務重點</a:t>
            </a:r>
          </a:p>
        </p:txBody>
      </p:sp>
      <p:sp>
        <p:nvSpPr>
          <p:cNvPr id="3" name="內容版面配置區 2"/>
          <p:cNvSpPr>
            <a:spLocks noGrp="1"/>
          </p:cNvSpPr>
          <p:nvPr>
            <p:ph idx="1"/>
          </p:nvPr>
        </p:nvSpPr>
        <p:spPr>
          <a:xfrm>
            <a:off x="457199" y="1417320"/>
            <a:ext cx="8449733" cy="4525963"/>
          </a:xfrm>
        </p:spPr>
        <p:txBody>
          <a:bodyPr>
            <a:normAutofit fontScale="92500"/>
          </a:bodyPr>
          <a:lstStyle/>
          <a:p>
            <a:pPr marL="0" lvl="0" indent="0">
              <a:buNone/>
            </a:pPr>
            <a:r>
              <a:rPr lang="zh-TW" altLang="en-US" dirty="0" smtClean="0">
                <a:latin typeface="標楷體" panose="03000509000000000000" pitchFamily="65" charset="-120"/>
                <a:ea typeface="標楷體" panose="03000509000000000000" pitchFamily="65" charset="-120"/>
              </a:rPr>
              <a:t>一、</a:t>
            </a:r>
            <a:r>
              <a:rPr lang="zh-TW" altLang="zh-TW" dirty="0" smtClean="0">
                <a:latin typeface="標楷體" panose="03000509000000000000" pitchFamily="65" charset="-120"/>
                <a:ea typeface="標楷體" panose="03000509000000000000" pitchFamily="65" charset="-120"/>
              </a:rPr>
              <a:t>主要</a:t>
            </a:r>
            <a:r>
              <a:rPr lang="zh-TW" altLang="zh-TW" dirty="0">
                <a:latin typeface="標楷體" panose="03000509000000000000" pitchFamily="65" charset="-120"/>
                <a:ea typeface="標楷體" panose="03000509000000000000" pitchFamily="65" charset="-120"/>
              </a:rPr>
              <a:t>工作是在處理身心障礙</a:t>
            </a:r>
            <a:r>
              <a:rPr lang="zh-TW" altLang="zh-TW" dirty="0" smtClean="0">
                <a:latin typeface="標楷體" panose="03000509000000000000" pitchFamily="65" charset="-120"/>
                <a:ea typeface="標楷體" panose="03000509000000000000" pitchFamily="65" charset="-120"/>
              </a:rPr>
              <a:t>學生</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smtClean="0">
                <a:latin typeface="標楷體" panose="03000509000000000000" pitchFamily="65" charset="-120"/>
                <a:ea typeface="標楷體" panose="03000509000000000000" pitchFamily="65" charset="-120"/>
              </a:rPr>
              <a:t>移動</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smtClean="0">
                <a:latin typeface="標楷體" panose="03000509000000000000" pitchFamily="65" charset="-120"/>
                <a:ea typeface="標楷體" panose="03000509000000000000" pitchFamily="65" charset="-120"/>
              </a:rPr>
              <a:t>行走</a:t>
            </a:r>
            <a:r>
              <a:rPr lang="zh-TW" altLang="en-US" dirty="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smtClean="0">
                <a:latin typeface="標楷體" panose="03000509000000000000" pitchFamily="65" charset="-120"/>
                <a:ea typeface="標楷體" panose="03000509000000000000" pitchFamily="65" charset="-120"/>
              </a:rPr>
              <a:t>身體平衡</a:t>
            </a:r>
            <a:r>
              <a:rPr lang="zh-TW" altLang="en-US" dirty="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smtClean="0">
                <a:latin typeface="標楷體" panose="03000509000000000000" pitchFamily="65" charset="-120"/>
                <a:ea typeface="標楷體" panose="03000509000000000000" pitchFamily="65" charset="-120"/>
              </a:rPr>
              <a:t>動作協調</a:t>
            </a:r>
            <a:r>
              <a:rPr lang="zh-TW" altLang="en-US" dirty="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smtClean="0">
                <a:latin typeface="標楷體" panose="03000509000000000000" pitchFamily="65" charset="-120"/>
                <a:ea typeface="標楷體" panose="03000509000000000000" pitchFamily="65" charset="-120"/>
              </a:rPr>
              <a:t>關節</a:t>
            </a:r>
            <a:r>
              <a:rPr lang="zh-TW" altLang="zh-TW" dirty="0">
                <a:latin typeface="標楷體" panose="03000509000000000000" pitchFamily="65" charset="-120"/>
                <a:ea typeface="標楷體" panose="03000509000000000000" pitchFamily="65" charset="-120"/>
              </a:rPr>
              <a:t>活動</a:t>
            </a:r>
            <a:r>
              <a:rPr lang="zh-TW" altLang="zh-TW" dirty="0" smtClean="0">
                <a:latin typeface="標楷體" panose="03000509000000000000" pitchFamily="65" charset="-120"/>
                <a:ea typeface="標楷體" panose="03000509000000000000" pitchFamily="65" charset="-120"/>
              </a:rPr>
              <a:t>度</a:t>
            </a:r>
            <a:r>
              <a:rPr lang="zh-TW" altLang="en-US" dirty="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smtClean="0">
                <a:latin typeface="標楷體" panose="03000509000000000000" pitchFamily="65" charset="-120"/>
                <a:ea typeface="標楷體" panose="03000509000000000000" pitchFamily="65" charset="-120"/>
              </a:rPr>
              <a:t>體</a:t>
            </a:r>
            <a:r>
              <a:rPr lang="zh-TW" altLang="zh-TW" dirty="0">
                <a:latin typeface="標楷體" panose="03000509000000000000" pitchFamily="65" charset="-120"/>
                <a:ea typeface="標楷體" panose="03000509000000000000" pitchFamily="65" charset="-120"/>
              </a:rPr>
              <a:t>適</a:t>
            </a:r>
            <a:r>
              <a:rPr lang="zh-TW" altLang="zh-TW" dirty="0" smtClean="0">
                <a:latin typeface="標楷體" panose="03000509000000000000" pitchFamily="65" charset="-120"/>
                <a:ea typeface="標楷體" panose="03000509000000000000" pitchFamily="65" charset="-120"/>
              </a:rPr>
              <a:t>能</a:t>
            </a:r>
            <a:r>
              <a:rPr lang="zh-TW" altLang="en-US" dirty="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smtClean="0">
                <a:latin typeface="標楷體" panose="03000509000000000000" pitchFamily="65" charset="-120"/>
                <a:ea typeface="標楷體" panose="03000509000000000000" pitchFamily="65" charset="-120"/>
              </a:rPr>
              <a:t>行動</a:t>
            </a:r>
            <a:r>
              <a:rPr lang="zh-TW" altLang="zh-TW" dirty="0">
                <a:latin typeface="標楷體" panose="03000509000000000000" pitchFamily="65" charset="-120"/>
                <a:ea typeface="標楷體" panose="03000509000000000000" pitchFamily="65" charset="-120"/>
              </a:rPr>
              <a:t>與擺位輔具的使用或環境調整與改造</a:t>
            </a:r>
            <a:r>
              <a:rPr lang="zh-TW" altLang="zh-TW" dirty="0" smtClean="0">
                <a:latin typeface="標楷體" panose="03000509000000000000" pitchFamily="65" charset="-120"/>
                <a:ea typeface="標楷體" panose="03000509000000000000" pitchFamily="65" charset="-120"/>
              </a:rPr>
              <a:t>等。</a:t>
            </a: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943471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65668"/>
            <a:ext cx="8229600" cy="5660496"/>
          </a:xfrm>
        </p:spPr>
        <p:txBody>
          <a:bodyPr>
            <a:normAutofit lnSpcReduction="10000"/>
          </a:bodyPr>
          <a:lstStyle/>
          <a:p>
            <a:pPr marL="541338" lvl="0" indent="-541338">
              <a:buNone/>
              <a:tabLst>
                <a:tab pos="541338" algn="l"/>
              </a:tabLst>
            </a:pPr>
            <a:r>
              <a:rPr lang="zh-TW" altLang="en-US" dirty="0">
                <a:latin typeface="標楷體" panose="03000509000000000000" pitchFamily="65" charset="-120"/>
                <a:ea typeface="標楷體" panose="03000509000000000000" pitchFamily="65" charset="-120"/>
              </a:rPr>
              <a:t>二</a:t>
            </a:r>
            <a:r>
              <a:rPr lang="zh-TW" altLang="en-US" dirty="0" smtClean="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rPr>
              <a:t>服務</a:t>
            </a:r>
            <a:r>
              <a:rPr lang="zh-TW" altLang="zh-TW" dirty="0">
                <a:latin typeface="標楷體" panose="03000509000000000000" pitchFamily="65" charset="-120"/>
                <a:ea typeface="標楷體" panose="03000509000000000000" pitchFamily="65" charset="-120"/>
              </a:rPr>
              <a:t>項目及</a:t>
            </a:r>
            <a:r>
              <a:rPr lang="zh-TW" altLang="zh-TW" dirty="0" smtClean="0">
                <a:latin typeface="標楷體" panose="03000509000000000000" pitchFamily="65" charset="-120"/>
                <a:ea typeface="標楷體" panose="03000509000000000000" pitchFamily="65" charset="-120"/>
              </a:rPr>
              <a:t>內容：</a:t>
            </a:r>
            <a:endParaRPr lang="zh-TW" altLang="zh-TW" dirty="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en-US" dirty="0" smtClean="0">
                <a:latin typeface="標楷體" panose="03000509000000000000" pitchFamily="65" charset="-120"/>
                <a:ea typeface="標楷體" panose="03000509000000000000" pitchFamily="65" charset="-120"/>
              </a:rPr>
              <a:t>協助</a:t>
            </a:r>
            <a:r>
              <a:rPr lang="zh-TW" altLang="zh-TW" dirty="0" smtClean="0">
                <a:latin typeface="標楷體" panose="03000509000000000000" pitchFamily="65" charset="-120"/>
                <a:ea typeface="標楷體" panose="03000509000000000000" pitchFamily="65" charset="-120"/>
              </a:rPr>
              <a:t>學生</a:t>
            </a:r>
            <a:r>
              <a:rPr lang="zh-TW" altLang="zh-TW" dirty="0">
                <a:latin typeface="標楷體" panose="03000509000000000000" pitchFamily="65" charset="-120"/>
                <a:ea typeface="標楷體" panose="03000509000000000000" pitchFamily="65" charset="-120"/>
              </a:rPr>
              <a:t>維持正確姿勢的</a:t>
            </a:r>
            <a:r>
              <a:rPr lang="zh-TW" altLang="zh-TW" dirty="0" smtClean="0">
                <a:latin typeface="標楷體" panose="03000509000000000000" pitchFamily="65" charset="-120"/>
                <a:ea typeface="標楷體" panose="03000509000000000000" pitchFamily="65" charset="-120"/>
              </a:rPr>
              <a:t>能力</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smtClean="0">
                <a:latin typeface="標楷體" panose="03000509000000000000" pitchFamily="65" charset="-120"/>
                <a:ea typeface="標楷體" panose="03000509000000000000" pitchFamily="65" charset="-120"/>
              </a:rPr>
              <a:t>增進</a:t>
            </a:r>
            <a:r>
              <a:rPr lang="zh-TW" altLang="zh-TW" dirty="0">
                <a:latin typeface="標楷體" panose="03000509000000000000" pitchFamily="65" charset="-120"/>
                <a:ea typeface="標楷體" panose="03000509000000000000" pitchFamily="65" charset="-120"/>
              </a:rPr>
              <a:t>學生改變姿勢的</a:t>
            </a:r>
            <a:r>
              <a:rPr lang="zh-TW" altLang="zh-TW" dirty="0" smtClean="0">
                <a:latin typeface="標楷體" panose="03000509000000000000" pitchFamily="65" charset="-120"/>
                <a:ea typeface="標楷體" panose="03000509000000000000" pitchFamily="65" charset="-120"/>
              </a:rPr>
              <a:t>能力</a:t>
            </a:r>
            <a:r>
              <a:rPr lang="zh-TW" altLang="en-US" dirty="0" smtClean="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a:latin typeface="標楷體" panose="03000509000000000000" pitchFamily="65" charset="-120"/>
                <a:ea typeface="標楷體" panose="03000509000000000000" pitchFamily="65" charset="-120"/>
              </a:rPr>
              <a:t>改善學生的移動</a:t>
            </a:r>
            <a:r>
              <a:rPr lang="zh-TW" altLang="zh-TW" dirty="0" smtClean="0">
                <a:latin typeface="標楷體" panose="03000509000000000000" pitchFamily="65" charset="-120"/>
                <a:ea typeface="標楷體" panose="03000509000000000000" pitchFamily="65" charset="-120"/>
              </a:rPr>
              <a:t>能力</a:t>
            </a:r>
            <a:r>
              <a:rPr lang="zh-TW" altLang="en-US" dirty="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a:latin typeface="標楷體" panose="03000509000000000000" pitchFamily="65" charset="-120"/>
                <a:ea typeface="標楷體" panose="03000509000000000000" pitchFamily="65" charset="-120"/>
              </a:rPr>
              <a:t>改善學生的動作控制及協調的</a:t>
            </a:r>
            <a:r>
              <a:rPr lang="zh-TW" altLang="zh-TW" dirty="0" smtClean="0">
                <a:latin typeface="標楷體" panose="03000509000000000000" pitchFamily="65" charset="-120"/>
                <a:ea typeface="標楷體" panose="03000509000000000000" pitchFamily="65" charset="-120"/>
              </a:rPr>
              <a:t>能力</a:t>
            </a:r>
            <a:r>
              <a:rPr lang="zh-TW" altLang="en-US" dirty="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en-US" dirty="0">
                <a:latin typeface="標楷體" panose="03000509000000000000" pitchFamily="65" charset="-120"/>
                <a:ea typeface="標楷體" panose="03000509000000000000" pitchFamily="65" charset="-120"/>
              </a:rPr>
              <a:t>增進</a:t>
            </a:r>
            <a:r>
              <a:rPr lang="zh-TW" altLang="zh-TW" dirty="0" smtClean="0">
                <a:latin typeface="標楷體" panose="03000509000000000000" pitchFamily="65" charset="-120"/>
                <a:ea typeface="標楷體" panose="03000509000000000000" pitchFamily="65" charset="-120"/>
              </a:rPr>
              <a:t>學生</a:t>
            </a:r>
            <a:r>
              <a:rPr lang="zh-TW" altLang="zh-TW" dirty="0">
                <a:latin typeface="標楷體" panose="03000509000000000000" pitchFamily="65" charset="-120"/>
                <a:ea typeface="標楷體" panose="03000509000000000000" pitchFamily="65" charset="-120"/>
              </a:rPr>
              <a:t>的體適</a:t>
            </a:r>
            <a:r>
              <a:rPr lang="zh-TW" altLang="zh-TW" dirty="0" smtClean="0">
                <a:latin typeface="標楷體" panose="03000509000000000000" pitchFamily="65" charset="-120"/>
                <a:ea typeface="標楷體" panose="03000509000000000000" pitchFamily="65" charset="-120"/>
              </a:rPr>
              <a:t>能</a:t>
            </a:r>
            <a:r>
              <a:rPr lang="zh-TW" altLang="en-US" dirty="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a:latin typeface="標楷體" panose="03000509000000000000" pitchFamily="65" charset="-120"/>
                <a:ea typeface="標楷體" panose="03000509000000000000" pitchFamily="65" charset="-120"/>
              </a:rPr>
              <a:t>減少學習環境的</a:t>
            </a:r>
            <a:r>
              <a:rPr lang="zh-TW" altLang="zh-TW" dirty="0" smtClean="0">
                <a:latin typeface="標楷體" panose="03000509000000000000" pitchFamily="65" charset="-120"/>
                <a:ea typeface="標楷體" panose="03000509000000000000" pitchFamily="65" charset="-120"/>
              </a:rPr>
              <a:t>障礙</a:t>
            </a:r>
            <a:r>
              <a:rPr lang="zh-TW" altLang="en-US" dirty="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a:latin typeface="標楷體" panose="03000509000000000000" pitchFamily="65" charset="-120"/>
                <a:ea typeface="標楷體" panose="03000509000000000000" pitchFamily="65" charset="-120"/>
              </a:rPr>
              <a:t>協助學生獲得適當的行動或擺位輔</a:t>
            </a:r>
            <a:r>
              <a:rPr lang="zh-TW" altLang="zh-TW" dirty="0" smtClean="0">
                <a:latin typeface="標楷體" panose="03000509000000000000" pitchFamily="65" charset="-120"/>
                <a:ea typeface="標楷體" panose="03000509000000000000" pitchFamily="65" charset="-120"/>
              </a:rPr>
              <a:t>具</a:t>
            </a:r>
            <a:r>
              <a:rPr lang="zh-TW" altLang="en-US" dirty="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a:latin typeface="標楷體" panose="03000509000000000000" pitchFamily="65" charset="-120"/>
                <a:ea typeface="標楷體" panose="03000509000000000000" pitchFamily="65" charset="-120"/>
              </a:rPr>
              <a:t>維持身體構造與基本</a:t>
            </a:r>
            <a:r>
              <a:rPr lang="zh-TW" altLang="zh-TW" dirty="0" smtClean="0">
                <a:latin typeface="標楷體" panose="03000509000000000000" pitchFamily="65" charset="-120"/>
                <a:ea typeface="標楷體" panose="03000509000000000000" pitchFamily="65" charset="-120"/>
              </a:rPr>
              <a:t>功能</a:t>
            </a:r>
            <a:r>
              <a:rPr lang="zh-TW" altLang="en-US" dirty="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smtClean="0">
                <a:latin typeface="標楷體" panose="03000509000000000000" pitchFamily="65" charset="-120"/>
                <a:ea typeface="標楷體" panose="03000509000000000000" pitchFamily="65" charset="-120"/>
              </a:rPr>
              <a:t>增</a:t>
            </a:r>
            <a:r>
              <a:rPr lang="zh-TW" altLang="en-US" dirty="0" smtClean="0">
                <a:latin typeface="標楷體" panose="03000509000000000000" pitchFamily="65" charset="-120"/>
                <a:ea typeface="標楷體" panose="03000509000000000000" pitchFamily="65" charset="-120"/>
              </a:rPr>
              <a:t>進</a:t>
            </a:r>
            <a:r>
              <a:rPr lang="zh-TW" altLang="zh-TW" dirty="0" smtClean="0">
                <a:latin typeface="標楷體" panose="03000509000000000000" pitchFamily="65" charset="-120"/>
                <a:ea typeface="標楷體" panose="03000509000000000000" pitchFamily="65" charset="-120"/>
              </a:rPr>
              <a:t>自主</a:t>
            </a:r>
            <a:r>
              <a:rPr lang="zh-TW" altLang="zh-TW" dirty="0">
                <a:latin typeface="標楷體" panose="03000509000000000000" pitchFamily="65" charset="-120"/>
                <a:ea typeface="標楷體" panose="03000509000000000000" pitchFamily="65" charset="-120"/>
              </a:rPr>
              <a:t>肌肉控制的</a:t>
            </a:r>
            <a:r>
              <a:rPr lang="zh-TW" altLang="zh-TW" dirty="0" smtClean="0">
                <a:latin typeface="標楷體" panose="03000509000000000000" pitchFamily="65" charset="-120"/>
                <a:ea typeface="標楷體" panose="03000509000000000000" pitchFamily="65" charset="-120"/>
              </a:rPr>
              <a:t>能力</a:t>
            </a:r>
            <a:r>
              <a:rPr lang="zh-TW" altLang="en-US" dirty="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3345724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199" y="112078"/>
            <a:ext cx="8466667" cy="1143000"/>
          </a:xfrm>
        </p:spPr>
        <p:txBody>
          <a:bodyPr>
            <a:noAutofit/>
          </a:bodyPr>
          <a:lstStyle/>
          <a:p>
            <a:pPr lvl="0" algn="l"/>
            <a:r>
              <a:rPr lang="zh-TW" altLang="en-US" sz="3200" dirty="0" smtClean="0">
                <a:latin typeface="標楷體" panose="03000509000000000000" pitchFamily="65" charset="-120"/>
                <a:ea typeface="標楷體" panose="03000509000000000000" pitchFamily="65" charset="-120"/>
              </a:rPr>
              <a:t>三、</a:t>
            </a:r>
            <a:r>
              <a:rPr lang="zh-TW" altLang="en-US" sz="3200" dirty="0">
                <a:latin typeface="標楷體" panose="03000509000000000000" pitchFamily="65" charset="-120"/>
                <a:ea typeface="標楷體" panose="03000509000000000000" pitchFamily="65" charset="-120"/>
              </a:rPr>
              <a:t>教</a:t>
            </a:r>
            <a:r>
              <a:rPr lang="zh-TW" altLang="zh-TW" sz="3200" dirty="0" smtClean="0">
                <a:latin typeface="標楷體" panose="03000509000000000000" pitchFamily="65" charset="-120"/>
                <a:ea typeface="標楷體" panose="03000509000000000000" pitchFamily="65" charset="-120"/>
              </a:rPr>
              <a:t>師</a:t>
            </a:r>
            <a:r>
              <a:rPr lang="zh-TW" altLang="zh-TW" sz="3200" dirty="0">
                <a:latin typeface="標楷體" panose="03000509000000000000" pitchFamily="65" charset="-120"/>
                <a:ea typeface="標楷體" panose="03000509000000000000" pitchFamily="65" charset="-120"/>
              </a:rPr>
              <a:t>可以轉介哪些學生給物理</a:t>
            </a:r>
            <a:r>
              <a:rPr lang="zh-TW" altLang="zh-TW" sz="3200" dirty="0" smtClean="0">
                <a:latin typeface="標楷體" panose="03000509000000000000" pitchFamily="65" charset="-120"/>
                <a:ea typeface="標楷體" panose="03000509000000000000" pitchFamily="65" charset="-120"/>
              </a:rPr>
              <a:t>治療</a:t>
            </a:r>
            <a:r>
              <a:rPr lang="zh-TW" altLang="zh-TW" sz="3200" dirty="0">
                <a:latin typeface="標楷體" panose="03000509000000000000" pitchFamily="65" charset="-120"/>
                <a:ea typeface="標楷體" panose="03000509000000000000" pitchFamily="65" charset="-120"/>
              </a:rPr>
              <a:t>師</a:t>
            </a:r>
            <a:r>
              <a:rPr lang="zh-TW" altLang="zh-TW" sz="3200" dirty="0" smtClean="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354667"/>
            <a:ext cx="8229600" cy="5376333"/>
          </a:xfrm>
        </p:spPr>
        <p:txBody>
          <a:bodyPr>
            <a:normAutofit fontScale="85000" lnSpcReduction="10000"/>
          </a:bodyPr>
          <a:lstStyle/>
          <a:p>
            <a:pPr marL="0" indent="0">
              <a:buNone/>
            </a:pPr>
            <a:r>
              <a:rPr lang="zh-TW" altLang="zh-TW" dirty="0" smtClean="0">
                <a:latin typeface="標楷體" panose="03000509000000000000" pitchFamily="65" charset="-120"/>
                <a:ea typeface="標楷體" panose="03000509000000000000" pitchFamily="65" charset="-120"/>
              </a:rPr>
              <a:t>在</a:t>
            </a:r>
            <a:r>
              <a:rPr lang="zh-TW" altLang="zh-TW" dirty="0">
                <a:latin typeface="標楷體" panose="03000509000000000000" pitchFamily="65" charset="-120"/>
                <a:ea typeface="標楷體" panose="03000509000000000000" pitchFamily="65" charset="-120"/>
              </a:rPr>
              <a:t>學校裡，只要是學生活動能力受到限制、參與學習活動有困難，</a:t>
            </a:r>
            <a:r>
              <a:rPr lang="zh-TW" altLang="zh-TW" dirty="0" smtClean="0">
                <a:latin typeface="標楷體" panose="03000509000000000000" pitchFamily="65" charset="-120"/>
                <a:ea typeface="標楷體" panose="03000509000000000000" pitchFamily="65" charset="-120"/>
              </a:rPr>
              <a:t>或有</a:t>
            </a:r>
            <a:r>
              <a:rPr lang="zh-TW" altLang="zh-TW" dirty="0">
                <a:latin typeface="標楷體" panose="03000509000000000000" pitchFamily="65" charset="-120"/>
                <a:ea typeface="標楷體" panose="03000509000000000000" pitchFamily="65" charset="-120"/>
              </a:rPr>
              <a:t>關節肌肉疼痛等問題</a:t>
            </a:r>
            <a:r>
              <a:rPr lang="zh-TW"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教</a:t>
            </a:r>
            <a:r>
              <a:rPr lang="zh-TW" altLang="zh-TW" dirty="0" smtClean="0">
                <a:latin typeface="標楷體" panose="03000509000000000000" pitchFamily="65" charset="-120"/>
                <a:ea typeface="標楷體" panose="03000509000000000000" pitchFamily="65" charset="-120"/>
              </a:rPr>
              <a:t>師</a:t>
            </a:r>
            <a:r>
              <a:rPr lang="zh-TW" altLang="zh-TW" dirty="0">
                <a:latin typeface="標楷體" panose="03000509000000000000" pitchFamily="65" charset="-120"/>
                <a:ea typeface="標楷體" panose="03000509000000000000" pitchFamily="65" charset="-120"/>
              </a:rPr>
              <a:t>都可以轉介給物理治療</a:t>
            </a:r>
            <a:r>
              <a:rPr lang="zh-TW" altLang="zh-TW" dirty="0" smtClean="0">
                <a:latin typeface="標楷體" panose="03000509000000000000" pitchFamily="65" charset="-120"/>
                <a:ea typeface="標楷體" panose="03000509000000000000" pitchFamily="65" charset="-120"/>
              </a:rPr>
              <a:t>師</a:t>
            </a:r>
            <a:r>
              <a:rPr lang="zh-TW" altLang="en-US" dirty="0" smtClean="0">
                <a:latin typeface="標楷體" panose="03000509000000000000" pitchFamily="65" charset="-120"/>
                <a:ea typeface="標楷體" panose="03000509000000000000" pitchFamily="65" charset="-120"/>
              </a:rPr>
              <a:t>，如：</a:t>
            </a:r>
            <a:endParaRPr lang="en-US" altLang="zh-TW" dirty="0" smtClean="0">
              <a:latin typeface="標楷體" panose="03000509000000000000" pitchFamily="65" charset="-120"/>
              <a:ea typeface="標楷體" panose="03000509000000000000" pitchFamily="65" charset="-120"/>
            </a:endParaRP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學生有知覺動作</a:t>
            </a:r>
            <a:r>
              <a:rPr lang="zh-TW" altLang="zh-TW" dirty="0" smtClean="0">
                <a:latin typeface="標楷體" panose="03000509000000000000" pitchFamily="65" charset="-120"/>
                <a:ea typeface="標楷體" panose="03000509000000000000" pitchFamily="65" charset="-120"/>
              </a:rPr>
              <a:t>方面問題</a:t>
            </a:r>
            <a:r>
              <a:rPr lang="zh-TW" altLang="zh-TW" dirty="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rPr>
              <a:t>需無</a:t>
            </a:r>
            <a:r>
              <a:rPr lang="zh-TW" altLang="zh-TW" dirty="0">
                <a:latin typeface="標楷體" panose="03000509000000000000" pitchFamily="65" charset="-120"/>
                <a:ea typeface="標楷體" panose="03000509000000000000" pitchFamily="65" charset="-120"/>
              </a:rPr>
              <a:t>障礙的校園環境和改善班級</a:t>
            </a:r>
            <a:r>
              <a:rPr lang="zh-TW" altLang="zh-TW" dirty="0" smtClean="0">
                <a:latin typeface="標楷體" panose="03000509000000000000" pitchFamily="65" charset="-120"/>
                <a:ea typeface="標楷體" panose="03000509000000000000" pitchFamily="65" charset="-120"/>
              </a:rPr>
              <a:t>設施（</a:t>
            </a:r>
            <a:r>
              <a:rPr lang="zh-TW" altLang="zh-TW" dirty="0">
                <a:latin typeface="標楷體" panose="03000509000000000000" pitchFamily="65" charset="-120"/>
                <a:ea typeface="標楷體" panose="03000509000000000000" pitchFamily="65" charset="-120"/>
              </a:rPr>
              <a:t>如設斜坡道或調整桌椅高度）。</a:t>
            </a: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需要行動或擺</a:t>
            </a:r>
            <a:r>
              <a:rPr lang="zh-TW" altLang="zh-TW" dirty="0" smtClean="0">
                <a:latin typeface="標楷體" panose="03000509000000000000" pitchFamily="65" charset="-120"/>
                <a:ea typeface="標楷體" panose="03000509000000000000" pitchFamily="65" charset="-120"/>
              </a:rPr>
              <a:t>位輔</a:t>
            </a:r>
            <a:r>
              <a:rPr lang="zh-TW" altLang="zh-TW" dirty="0">
                <a:latin typeface="標楷體" panose="03000509000000000000" pitchFamily="65" charset="-120"/>
                <a:ea typeface="標楷體" panose="03000509000000000000" pitchFamily="65" charset="-120"/>
              </a:rPr>
              <a:t>具、或目前已有輔</a:t>
            </a:r>
            <a:r>
              <a:rPr lang="zh-TW" altLang="zh-TW" dirty="0" smtClean="0">
                <a:latin typeface="標楷體" panose="03000509000000000000" pitchFamily="65" charset="-120"/>
                <a:ea typeface="標楷體" panose="03000509000000000000" pitchFamily="65" charset="-120"/>
              </a:rPr>
              <a:t>具</a:t>
            </a:r>
            <a:r>
              <a:rPr lang="zh-TW" altLang="en-US" dirty="0">
                <a:latin typeface="標楷體" panose="03000509000000000000" pitchFamily="65" charset="-120"/>
                <a:ea typeface="標楷體" panose="03000509000000000000" pitchFamily="65" charset="-120"/>
              </a:rPr>
              <a:t>使用諮詢</a:t>
            </a:r>
            <a:r>
              <a:rPr lang="zh-TW" altLang="zh-TW" dirty="0" smtClean="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如助行器、矯正鞋、背架或輪椅等）。</a:t>
            </a: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生活自理時，有動作上的困難（</a:t>
            </a:r>
            <a:r>
              <a:rPr lang="zh-TW" altLang="zh-TW" dirty="0" smtClean="0">
                <a:latin typeface="標楷體" panose="03000509000000000000" pitchFamily="65" charset="-120"/>
                <a:ea typeface="標楷體" panose="03000509000000000000" pitchFamily="65" charset="-120"/>
              </a:rPr>
              <a:t>如</a:t>
            </a:r>
            <a:r>
              <a:rPr lang="zh-TW" altLang="en-US" dirty="0" smtClean="0">
                <a:latin typeface="標楷體" panose="03000509000000000000" pitchFamily="65" charset="-120"/>
                <a:ea typeface="標楷體" panose="03000509000000000000" pitchFamily="65" charset="-120"/>
              </a:rPr>
              <a:t>如</a:t>
            </a:r>
            <a:r>
              <a:rPr lang="zh-TW" altLang="zh-TW" dirty="0" smtClean="0">
                <a:latin typeface="標楷體" panose="03000509000000000000" pitchFamily="65" charset="-120"/>
                <a:ea typeface="標楷體" panose="03000509000000000000" pitchFamily="65" charset="-120"/>
              </a:rPr>
              <a:t>廁穿</a:t>
            </a:r>
            <a:r>
              <a:rPr lang="zh-TW" altLang="zh-TW" dirty="0">
                <a:latin typeface="標楷體" panose="03000509000000000000" pitchFamily="65" charset="-120"/>
                <a:ea typeface="標楷體" panose="03000509000000000000" pitchFamily="65" charset="-120"/>
              </a:rPr>
              <a:t>脫褲子時無法保持平衡、手無力舉高梳頭、自己用衛浴設備有困難、打掃有困難）。</a:t>
            </a: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參與體育</a:t>
            </a:r>
            <a:r>
              <a:rPr lang="zh-TW" altLang="zh-TW" dirty="0" smtClean="0">
                <a:latin typeface="標楷體" panose="03000509000000000000" pitchFamily="65" charset="-120"/>
                <a:ea typeface="標楷體" panose="03000509000000000000" pitchFamily="65" charset="-120"/>
              </a:rPr>
              <a:t>課</a:t>
            </a:r>
            <a:r>
              <a:rPr lang="zh-TW" altLang="en-US" dirty="0" smtClean="0">
                <a:latin typeface="標楷體" panose="03000509000000000000" pitchFamily="65" charset="-120"/>
                <a:ea typeface="標楷體" panose="03000509000000000000" pitchFamily="65" charset="-120"/>
              </a:rPr>
              <a:t>、</a:t>
            </a:r>
            <a:r>
              <a:rPr lang="zh-TW" altLang="zh-TW" dirty="0" smtClean="0">
                <a:latin typeface="標楷體" panose="03000509000000000000" pitchFamily="65" charset="-120"/>
                <a:ea typeface="標楷體" panose="03000509000000000000" pitchFamily="65" charset="-120"/>
              </a:rPr>
              <a:t>戶外</a:t>
            </a:r>
            <a:r>
              <a:rPr lang="zh-TW" altLang="zh-TW" dirty="0">
                <a:latin typeface="標楷體" panose="03000509000000000000" pitchFamily="65" charset="-120"/>
                <a:ea typeface="標楷體" panose="03000509000000000000" pitchFamily="65" charset="-120"/>
              </a:rPr>
              <a:t>教學</a:t>
            </a:r>
            <a:r>
              <a:rPr lang="zh-TW" altLang="zh-TW" dirty="0" smtClean="0">
                <a:latin typeface="標楷體" panose="03000509000000000000" pitchFamily="65" charset="-120"/>
                <a:ea typeface="標楷體" panose="03000509000000000000" pitchFamily="65" charset="-120"/>
              </a:rPr>
              <a:t>活動</a:t>
            </a:r>
            <a:r>
              <a:rPr lang="zh-TW" altLang="en-US" dirty="0" smtClean="0">
                <a:latin typeface="標楷體" panose="03000509000000000000" pitchFamily="65" charset="-120"/>
                <a:ea typeface="標楷體" panose="03000509000000000000" pitchFamily="65" charset="-120"/>
              </a:rPr>
              <a:t>或職業活動</a:t>
            </a:r>
            <a:r>
              <a:rPr lang="zh-TW" altLang="zh-TW" dirty="0" smtClean="0">
                <a:latin typeface="標楷體" panose="03000509000000000000" pitchFamily="65" charset="-120"/>
                <a:ea typeface="標楷體" panose="03000509000000000000" pitchFamily="65" charset="-120"/>
              </a:rPr>
              <a:t>有</a:t>
            </a:r>
            <a:r>
              <a:rPr lang="zh-TW" altLang="zh-TW" dirty="0">
                <a:latin typeface="標楷體" panose="03000509000000000000" pitchFamily="65" charset="-120"/>
                <a:ea typeface="標楷體" panose="03000509000000000000" pitchFamily="65" charset="-120"/>
              </a:rPr>
              <a:t>困難（如跑跳有困難、做體操或攀爬等動作笨拙、丟接球或運球有</a:t>
            </a:r>
            <a:r>
              <a:rPr lang="zh-TW" altLang="zh-TW" dirty="0" smtClean="0">
                <a:latin typeface="標楷體" panose="03000509000000000000" pitchFamily="65" charset="-120"/>
                <a:ea typeface="標楷體" panose="03000509000000000000" pitchFamily="65" charset="-120"/>
              </a:rPr>
              <a:t>困難</a:t>
            </a:r>
            <a:r>
              <a:rPr lang="zh-TW" altLang="en-US" dirty="0" smtClean="0">
                <a:latin typeface="標楷體" panose="03000509000000000000" pitchFamily="65" charset="-120"/>
                <a:ea typeface="標楷體" panose="03000509000000000000" pitchFamily="65" charset="-120"/>
              </a:rPr>
              <a:t>、心肺功能及肌耐力不足</a:t>
            </a:r>
            <a:r>
              <a:rPr lang="zh-TW" altLang="zh-TW" dirty="0" smtClean="0">
                <a:latin typeface="標楷體" panose="03000509000000000000" pitchFamily="65" charset="-120"/>
                <a:ea typeface="標楷體" panose="03000509000000000000" pitchFamily="65" charset="-120"/>
              </a:rPr>
              <a:t>）</a:t>
            </a:r>
            <a:r>
              <a:rPr lang="zh-TW" altLang="zh-TW" dirty="0"/>
              <a:t>。</a:t>
            </a:r>
          </a:p>
          <a:p>
            <a:pPr marL="0" indent="0">
              <a:buNone/>
            </a:pP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73137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chemeClr val="accent2">
                    <a:lumMod val="75000"/>
                  </a:schemeClr>
                </a:solidFill>
                <a:effectLst>
                  <a:outerShdw blurRad="38100" dist="38100" dir="2700000" algn="tl">
                    <a:srgbClr val="000000">
                      <a:alpha val="43137"/>
                    </a:srgbClr>
                  </a:outerShdw>
                </a:effectLst>
                <a:latin typeface="標楷體" pitchFamily="65" charset="-120"/>
                <a:ea typeface="標楷體" pitchFamily="65" charset="-120"/>
              </a:rPr>
              <a:t>職能治療師</a:t>
            </a:r>
            <a:r>
              <a:rPr lang="zh-TW" altLang="en-US" b="1" dirty="0">
                <a:solidFill>
                  <a:srgbClr val="002060"/>
                </a:solidFill>
                <a:effectLst>
                  <a:outerShdw blurRad="38100" dist="38100" dir="2700000" algn="tl">
                    <a:srgbClr val="000000">
                      <a:alpha val="43137"/>
                    </a:srgbClr>
                  </a:outerShdw>
                </a:effectLst>
                <a:latin typeface="標楷體" pitchFamily="65" charset="-120"/>
                <a:ea typeface="標楷體" pitchFamily="65" charset="-120"/>
              </a:rPr>
              <a:t>服務重點</a:t>
            </a:r>
            <a:endParaRPr lang="zh-TW" altLang="en-US" dirty="0"/>
          </a:p>
        </p:txBody>
      </p:sp>
      <p:sp>
        <p:nvSpPr>
          <p:cNvPr id="3" name="內容版面配置區 2"/>
          <p:cNvSpPr>
            <a:spLocks noGrp="1"/>
          </p:cNvSpPr>
          <p:nvPr>
            <p:ph idx="1"/>
          </p:nvPr>
        </p:nvSpPr>
        <p:spPr/>
        <p:txBody>
          <a:bodyPr>
            <a:normAutofit lnSpcReduction="10000"/>
          </a:bodyPr>
          <a:lstStyle/>
          <a:p>
            <a:pPr marL="0" lvl="0" indent="0">
              <a:buNone/>
            </a:pPr>
            <a:r>
              <a:rPr lang="zh-TW" altLang="en-US" dirty="0">
                <a:latin typeface="標楷體" panose="03000509000000000000" pitchFamily="65" charset="-120"/>
                <a:ea typeface="標楷體" panose="03000509000000000000" pitchFamily="65" charset="-120"/>
              </a:rPr>
              <a:t>一、</a:t>
            </a:r>
            <a:r>
              <a:rPr lang="zh-TW" altLang="zh-TW" dirty="0">
                <a:latin typeface="標楷體" panose="03000509000000000000" pitchFamily="65" charset="-120"/>
                <a:ea typeface="標楷體" panose="03000509000000000000" pitchFamily="65" charset="-120"/>
              </a:rPr>
              <a:t>主要工作是在處理身心障礙學生</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914400" lvl="1" indent="-514350">
              <a:buFont typeface="+mj-lt"/>
              <a:buAutoNum type="arabicPeriod"/>
            </a:pPr>
            <a:r>
              <a:rPr lang="zh-TW" altLang="zh-TW" sz="3200" dirty="0" smtClean="0">
                <a:latin typeface="標楷體" panose="03000509000000000000" pitchFamily="65" charset="-120"/>
                <a:ea typeface="標楷體" panose="03000509000000000000" pitchFamily="65" charset="-120"/>
              </a:rPr>
              <a:t>手</a:t>
            </a:r>
            <a:r>
              <a:rPr lang="zh-TW" altLang="zh-TW" sz="3200" dirty="0">
                <a:latin typeface="標楷體" panose="03000509000000000000" pitchFamily="65" charset="-120"/>
                <a:ea typeface="標楷體" panose="03000509000000000000" pitchFamily="65" charset="-120"/>
              </a:rPr>
              <a:t>功能</a:t>
            </a:r>
            <a:r>
              <a:rPr lang="en-US" altLang="zh-TW" sz="3200" dirty="0">
                <a:latin typeface="標楷體" panose="03000509000000000000" pitchFamily="65" charset="-120"/>
                <a:ea typeface="標楷體" panose="03000509000000000000" pitchFamily="65" charset="-120"/>
              </a:rPr>
              <a:t>      </a:t>
            </a:r>
            <a:endParaRPr lang="zh-TW" altLang="zh-TW" sz="3200" dirty="0">
              <a:latin typeface="標楷體" panose="03000509000000000000" pitchFamily="65" charset="-120"/>
              <a:ea typeface="標楷體" panose="03000509000000000000" pitchFamily="65" charset="-120"/>
            </a:endParaRPr>
          </a:p>
          <a:p>
            <a:pPr marL="914400" lvl="1" indent="-514350">
              <a:buFont typeface="+mj-lt"/>
              <a:buAutoNum type="arabicPeriod"/>
            </a:pPr>
            <a:r>
              <a:rPr lang="zh-TW" altLang="zh-TW" sz="3200" dirty="0" smtClean="0">
                <a:latin typeface="標楷體" panose="03000509000000000000" pitchFamily="65" charset="-120"/>
                <a:ea typeface="標楷體" panose="03000509000000000000" pitchFamily="65" charset="-120"/>
              </a:rPr>
              <a:t>手眼</a:t>
            </a:r>
            <a:r>
              <a:rPr lang="zh-TW" altLang="zh-TW" sz="3200" dirty="0">
                <a:latin typeface="標楷體" panose="03000509000000000000" pitchFamily="65" charset="-120"/>
                <a:ea typeface="標楷體" panose="03000509000000000000" pitchFamily="65" charset="-120"/>
              </a:rPr>
              <a:t>協調 </a:t>
            </a:r>
          </a:p>
          <a:p>
            <a:pPr marL="914400" lvl="1" indent="-514350">
              <a:buFont typeface="+mj-lt"/>
              <a:buAutoNum type="arabicPeriod"/>
            </a:pPr>
            <a:r>
              <a:rPr lang="zh-TW" altLang="zh-TW" sz="3200" dirty="0" smtClean="0">
                <a:latin typeface="標楷體" panose="03000509000000000000" pitchFamily="65" charset="-120"/>
                <a:ea typeface="標楷體" panose="03000509000000000000" pitchFamily="65" charset="-120"/>
              </a:rPr>
              <a:t>日常生活</a:t>
            </a:r>
            <a:endParaRPr lang="zh-TW" altLang="zh-TW" sz="3200" dirty="0">
              <a:latin typeface="標楷體" panose="03000509000000000000" pitchFamily="65" charset="-120"/>
              <a:ea typeface="標楷體" panose="03000509000000000000" pitchFamily="65" charset="-120"/>
            </a:endParaRPr>
          </a:p>
          <a:p>
            <a:pPr marL="914400" lvl="1" indent="-514350">
              <a:buFont typeface="+mj-lt"/>
              <a:buAutoNum type="arabicPeriod"/>
            </a:pPr>
            <a:r>
              <a:rPr lang="zh-TW" altLang="zh-TW" sz="3200" dirty="0" smtClean="0">
                <a:latin typeface="標楷體" panose="03000509000000000000" pitchFamily="65" charset="-120"/>
                <a:ea typeface="標楷體" panose="03000509000000000000" pitchFamily="65" charset="-120"/>
              </a:rPr>
              <a:t>工作</a:t>
            </a:r>
            <a:r>
              <a:rPr lang="zh-TW" altLang="zh-TW" sz="3200" dirty="0">
                <a:latin typeface="標楷體" panose="03000509000000000000" pitchFamily="65" charset="-120"/>
                <a:ea typeface="標楷體" panose="03000509000000000000" pitchFamily="65" charset="-120"/>
              </a:rPr>
              <a:t>能力</a:t>
            </a:r>
          </a:p>
          <a:p>
            <a:pPr marL="914400" lvl="1" indent="-514350">
              <a:buFont typeface="+mj-lt"/>
              <a:buAutoNum type="arabicPeriod"/>
            </a:pPr>
            <a:r>
              <a:rPr lang="zh-TW" altLang="zh-TW" sz="3200" dirty="0" smtClean="0">
                <a:latin typeface="標楷體" panose="03000509000000000000" pitchFamily="65" charset="-120"/>
                <a:ea typeface="標楷體" panose="03000509000000000000" pitchFamily="65" charset="-120"/>
              </a:rPr>
              <a:t>感覺</a:t>
            </a:r>
            <a:r>
              <a:rPr lang="zh-TW" altLang="zh-TW" sz="3200" dirty="0">
                <a:latin typeface="標楷體" panose="03000509000000000000" pitchFamily="65" charset="-120"/>
                <a:ea typeface="標楷體" panose="03000509000000000000" pitchFamily="65" charset="-120"/>
              </a:rPr>
              <a:t>統合</a:t>
            </a:r>
          </a:p>
          <a:p>
            <a:pPr marL="914400" lvl="1" indent="-514350">
              <a:buFont typeface="+mj-lt"/>
              <a:buAutoNum type="arabicPeriod"/>
            </a:pPr>
            <a:r>
              <a:rPr lang="zh-TW" altLang="zh-TW" sz="3200" dirty="0" smtClean="0">
                <a:latin typeface="標楷體" panose="03000509000000000000" pitchFamily="65" charset="-120"/>
                <a:ea typeface="標楷體" panose="03000509000000000000" pitchFamily="65" charset="-120"/>
              </a:rPr>
              <a:t>生活</a:t>
            </a:r>
            <a:r>
              <a:rPr lang="zh-TW" altLang="zh-TW" sz="3200" dirty="0">
                <a:latin typeface="標楷體" panose="03000509000000000000" pitchFamily="65" charset="-120"/>
                <a:ea typeface="標楷體" panose="03000509000000000000" pitchFamily="65" charset="-120"/>
              </a:rPr>
              <a:t>輔具使用</a:t>
            </a:r>
          </a:p>
          <a:p>
            <a:pPr marL="914400" lvl="1" indent="-514350">
              <a:buFont typeface="+mj-lt"/>
              <a:buAutoNum type="arabicPeriod"/>
            </a:pPr>
            <a:r>
              <a:rPr lang="zh-TW" altLang="zh-TW" sz="3200" dirty="0" smtClean="0">
                <a:latin typeface="標楷體" panose="03000509000000000000" pitchFamily="65" charset="-120"/>
                <a:ea typeface="標楷體" panose="03000509000000000000" pitchFamily="65" charset="-120"/>
              </a:rPr>
              <a:t>環境改造</a:t>
            </a:r>
            <a:endParaRPr lang="zh-TW" altLang="zh-TW" sz="32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13938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40267" y="482599"/>
            <a:ext cx="8229600" cy="5596467"/>
          </a:xfrm>
        </p:spPr>
        <p:txBody>
          <a:bodyPr>
            <a:normAutofit fontScale="77500" lnSpcReduction="20000"/>
          </a:bodyPr>
          <a:lstStyle/>
          <a:p>
            <a:pPr marL="0" indent="0">
              <a:buNone/>
            </a:pPr>
            <a:r>
              <a:rPr lang="zh-TW" altLang="en-US" dirty="0">
                <a:latin typeface="標楷體" panose="03000509000000000000" pitchFamily="65" charset="-120"/>
                <a:ea typeface="標楷體" panose="03000509000000000000" pitchFamily="65" charset="-120"/>
              </a:rPr>
              <a:t>二、</a:t>
            </a:r>
            <a:r>
              <a:rPr lang="zh-TW" altLang="zh-TW" dirty="0">
                <a:latin typeface="標楷體" panose="03000509000000000000" pitchFamily="65" charset="-120"/>
                <a:ea typeface="標楷體" panose="03000509000000000000" pitchFamily="65" charset="-120"/>
              </a:rPr>
              <a:t>服務項目及內容</a:t>
            </a:r>
            <a:r>
              <a:rPr lang="zh-TW" altLang="zh-TW" dirty="0" smtClean="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a:p>
            <a:pPr marL="0" lvl="0" indent="0">
              <a:buNone/>
            </a:pPr>
            <a:r>
              <a:rPr lang="en-US" altLang="zh-TW" dirty="0" smtClean="0">
                <a:solidFill>
                  <a:srgbClr val="7030A0"/>
                </a:solidFill>
                <a:latin typeface="標楷體" panose="03000509000000000000" pitchFamily="65" charset="-120"/>
                <a:ea typeface="標楷體" panose="03000509000000000000" pitchFamily="65" charset="-120"/>
              </a:rPr>
              <a:t>1.</a:t>
            </a:r>
            <a:r>
              <a:rPr lang="zh-TW" altLang="en-US" dirty="0" smtClean="0">
                <a:solidFill>
                  <a:srgbClr val="7030A0"/>
                </a:solidFill>
                <a:latin typeface="標楷體" panose="03000509000000000000" pitchFamily="65" charset="-120"/>
                <a:ea typeface="標楷體" panose="03000509000000000000" pitchFamily="65" charset="-120"/>
              </a:rPr>
              <a:t> </a:t>
            </a:r>
            <a:r>
              <a:rPr lang="zh-TW" altLang="zh-TW" dirty="0" smtClean="0">
                <a:solidFill>
                  <a:srgbClr val="7030A0"/>
                </a:solidFill>
                <a:latin typeface="標楷體" panose="03000509000000000000" pitchFamily="65" charset="-120"/>
                <a:ea typeface="標楷體" panose="03000509000000000000" pitchFamily="65" charset="-120"/>
              </a:rPr>
              <a:t>協助</a:t>
            </a:r>
            <a:r>
              <a:rPr lang="zh-TW" altLang="zh-TW" dirty="0">
                <a:solidFill>
                  <a:srgbClr val="7030A0"/>
                </a:solidFill>
                <a:latin typeface="標楷體" panose="03000509000000000000" pitchFamily="65" charset="-120"/>
                <a:ea typeface="標楷體" panose="03000509000000000000" pitchFamily="65" charset="-120"/>
              </a:rPr>
              <a:t>解決問題</a:t>
            </a:r>
            <a:endParaRPr lang="en-US" altLang="zh-TW" dirty="0" smtClean="0">
              <a:solidFill>
                <a:srgbClr val="7030A0"/>
              </a:solidFill>
              <a:latin typeface="標楷體" panose="03000509000000000000" pitchFamily="65" charset="-120"/>
              <a:ea typeface="標楷體" panose="03000509000000000000" pitchFamily="65" charset="-120"/>
            </a:endParaRPr>
          </a:p>
          <a:p>
            <a:pPr marL="719138" lvl="0" indent="-719138">
              <a:buNone/>
            </a:pPr>
            <a:r>
              <a:rPr lang="en-US" altLang="zh-TW" dirty="0" smtClean="0">
                <a:latin typeface="標楷體" panose="03000509000000000000" pitchFamily="65" charset="-120"/>
                <a:ea typeface="標楷體" panose="03000509000000000000" pitchFamily="65" charset="-120"/>
              </a:rPr>
              <a:t>	</a:t>
            </a:r>
            <a:r>
              <a:rPr lang="zh-TW" altLang="zh-TW" dirty="0" smtClean="0">
                <a:latin typeface="標楷體" panose="03000509000000000000" pitchFamily="65" charset="-120"/>
                <a:ea typeface="標楷體" panose="03000509000000000000" pitchFamily="65" charset="-120"/>
              </a:rPr>
              <a:t>以</a:t>
            </a:r>
            <a:r>
              <a:rPr lang="zh-TW" altLang="zh-TW" dirty="0">
                <a:latin typeface="標楷體" panose="03000509000000000000" pitchFamily="65" charset="-120"/>
                <a:ea typeface="標楷體" panose="03000509000000000000" pitchFamily="65" charset="-120"/>
              </a:rPr>
              <a:t>全人的觀點來評估學生的生活適應和在不同環境中的職能</a:t>
            </a:r>
            <a:r>
              <a:rPr lang="zh-TW" altLang="zh-TW" dirty="0" smtClean="0">
                <a:latin typeface="標楷體" panose="03000509000000000000" pitchFamily="65" charset="-120"/>
                <a:ea typeface="標楷體" panose="03000509000000000000" pitchFamily="65" charset="-120"/>
              </a:rPr>
              <a:t>表現，</a:t>
            </a:r>
            <a:r>
              <a:rPr lang="zh-TW" altLang="zh-TW" dirty="0">
                <a:latin typeface="標楷體" panose="03000509000000000000" pitchFamily="65" charset="-120"/>
                <a:ea typeface="標楷體" panose="03000509000000000000" pitchFamily="65" charset="-120"/>
              </a:rPr>
              <a:t>期望對學生的問題有全面性的</a:t>
            </a:r>
            <a:r>
              <a:rPr lang="zh-TW" altLang="zh-TW" dirty="0" smtClean="0">
                <a:latin typeface="標楷體" panose="03000509000000000000" pitchFamily="65" charset="-120"/>
                <a:ea typeface="標楷體" panose="03000509000000000000" pitchFamily="65" charset="-120"/>
              </a:rPr>
              <a:t>瞭解。</a:t>
            </a:r>
            <a:endParaRPr lang="zh-TW" altLang="zh-TW" dirty="0">
              <a:latin typeface="標楷體" panose="03000509000000000000" pitchFamily="65" charset="-120"/>
              <a:ea typeface="標楷體" panose="03000509000000000000" pitchFamily="65" charset="-120"/>
            </a:endParaRPr>
          </a:p>
          <a:p>
            <a:pPr marL="0" lvl="0" indent="0">
              <a:buNone/>
            </a:pPr>
            <a:r>
              <a:rPr lang="en-US" altLang="zh-TW" dirty="0" smtClean="0">
                <a:solidFill>
                  <a:srgbClr val="7030A0"/>
                </a:solidFill>
                <a:latin typeface="標楷體" panose="03000509000000000000" pitchFamily="65" charset="-120"/>
                <a:ea typeface="標楷體" panose="03000509000000000000" pitchFamily="65" charset="-120"/>
              </a:rPr>
              <a:t>2.</a:t>
            </a:r>
            <a:r>
              <a:rPr lang="zh-TW" altLang="en-US" dirty="0" smtClean="0">
                <a:solidFill>
                  <a:srgbClr val="7030A0"/>
                </a:solidFill>
                <a:latin typeface="標楷體" panose="03000509000000000000" pitchFamily="65" charset="-120"/>
                <a:ea typeface="標楷體" panose="03000509000000000000" pitchFamily="65" charset="-120"/>
              </a:rPr>
              <a:t> 協助學生</a:t>
            </a:r>
            <a:r>
              <a:rPr lang="zh-TW" altLang="zh-TW" dirty="0" smtClean="0">
                <a:solidFill>
                  <a:srgbClr val="7030A0"/>
                </a:solidFill>
                <a:latin typeface="標楷體" panose="03000509000000000000" pitchFamily="65" charset="-120"/>
                <a:ea typeface="標楷體" panose="03000509000000000000" pitchFamily="65" charset="-120"/>
              </a:rPr>
              <a:t>評估</a:t>
            </a:r>
            <a:r>
              <a:rPr lang="zh-TW" altLang="en-US" dirty="0" smtClean="0">
                <a:solidFill>
                  <a:srgbClr val="7030A0"/>
                </a:solidFill>
                <a:latin typeface="標楷體" panose="03000509000000000000" pitchFamily="65" charset="-120"/>
                <a:ea typeface="標楷體" panose="03000509000000000000" pitchFamily="65" charset="-120"/>
              </a:rPr>
              <a:t>與</a:t>
            </a:r>
            <a:r>
              <a:rPr lang="zh-TW" altLang="zh-TW" dirty="0" smtClean="0">
                <a:solidFill>
                  <a:srgbClr val="7030A0"/>
                </a:solidFill>
                <a:latin typeface="標楷體" panose="03000509000000000000" pitchFamily="65" charset="-120"/>
                <a:ea typeface="標楷體" panose="03000509000000000000" pitchFamily="65" charset="-120"/>
              </a:rPr>
              <a:t>提升能力</a:t>
            </a:r>
            <a:endParaRPr lang="en-US" altLang="zh-TW" dirty="0" smtClean="0">
              <a:solidFill>
                <a:srgbClr val="7030A0"/>
              </a:solidFill>
              <a:latin typeface="標楷體" panose="03000509000000000000" pitchFamily="65" charset="-120"/>
              <a:ea typeface="標楷體" panose="03000509000000000000" pitchFamily="65" charset="-120"/>
            </a:endParaRPr>
          </a:p>
          <a:p>
            <a:pPr marL="719138" lvl="0" indent="-719138">
              <a:buNone/>
            </a:pPr>
            <a:r>
              <a:rPr lang="en-US" altLang="zh-TW" dirty="0" smtClean="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在評估</a:t>
            </a:r>
            <a:r>
              <a:rPr lang="zh-TW" altLang="zh-TW" dirty="0" smtClean="0">
                <a:latin typeface="標楷體" panose="03000509000000000000" pitchFamily="65" charset="-120"/>
                <a:ea typeface="標楷體" panose="03000509000000000000" pitchFamily="65" charset="-120"/>
              </a:rPr>
              <a:t>生理</a:t>
            </a:r>
            <a:r>
              <a:rPr lang="zh-TW" altLang="zh-TW" dirty="0">
                <a:latin typeface="標楷體" panose="03000509000000000000" pitchFamily="65" charset="-120"/>
                <a:ea typeface="標楷體" panose="03000509000000000000" pitchFamily="65" charset="-120"/>
              </a:rPr>
              <a:t>、心理和社會</a:t>
            </a:r>
            <a:r>
              <a:rPr lang="zh-TW" altLang="zh-TW" dirty="0" smtClean="0">
                <a:latin typeface="標楷體" panose="03000509000000000000" pitchFamily="65" charset="-120"/>
                <a:ea typeface="標楷體" panose="03000509000000000000" pitchFamily="65" charset="-120"/>
              </a:rPr>
              <a:t>功能，</a:t>
            </a:r>
            <a:r>
              <a:rPr lang="zh-TW" altLang="zh-TW" dirty="0">
                <a:latin typeface="標楷體" panose="03000509000000000000" pitchFamily="65" charset="-120"/>
                <a:ea typeface="標楷體" panose="03000509000000000000" pitchFamily="65" charset="-120"/>
              </a:rPr>
              <a:t>同時配合環境因素，分析影響學生出現問題的原因，進一步</a:t>
            </a:r>
            <a:r>
              <a:rPr lang="zh-TW" altLang="zh-TW" dirty="0" smtClean="0">
                <a:latin typeface="標楷體" panose="03000509000000000000" pitchFamily="65" charset="-120"/>
                <a:ea typeface="標楷體" panose="03000509000000000000" pitchFamily="65" charset="-120"/>
              </a:rPr>
              <a:t>訓練</a:t>
            </a:r>
            <a:r>
              <a:rPr lang="zh-TW" altLang="en-US" dirty="0">
                <a:latin typeface="標楷體" panose="03000509000000000000" pitchFamily="65" charset="-120"/>
                <a:ea typeface="標楷體" panose="03000509000000000000" pitchFamily="65" charset="-120"/>
              </a:rPr>
              <a:t>提升能力</a:t>
            </a:r>
            <a:r>
              <a:rPr lang="zh-TW" altLang="zh-TW" dirty="0" smtClean="0">
                <a:latin typeface="標楷體" panose="03000509000000000000" pitchFamily="65" charset="-120"/>
                <a:ea typeface="標楷體" panose="03000509000000000000" pitchFamily="65" charset="-120"/>
              </a:rPr>
              <a:t>。</a:t>
            </a:r>
          </a:p>
          <a:p>
            <a:pPr marL="0" lvl="0" indent="0">
              <a:buNone/>
            </a:pPr>
            <a:r>
              <a:rPr lang="en-US" altLang="zh-TW" dirty="0" smtClean="0">
                <a:solidFill>
                  <a:srgbClr val="7030A0"/>
                </a:solidFill>
                <a:latin typeface="標楷體" panose="03000509000000000000" pitchFamily="65" charset="-120"/>
                <a:ea typeface="標楷體" panose="03000509000000000000" pitchFamily="65" charset="-120"/>
              </a:rPr>
              <a:t>3.</a:t>
            </a:r>
            <a:r>
              <a:rPr lang="zh-TW" altLang="en-US" dirty="0" smtClean="0">
                <a:solidFill>
                  <a:srgbClr val="7030A0"/>
                </a:solidFill>
                <a:latin typeface="標楷體" panose="03000509000000000000" pitchFamily="65" charset="-120"/>
                <a:ea typeface="標楷體" panose="03000509000000000000" pitchFamily="65" charset="-120"/>
              </a:rPr>
              <a:t> 提升</a:t>
            </a:r>
            <a:r>
              <a:rPr lang="zh-TW" altLang="zh-TW" dirty="0" smtClean="0">
                <a:solidFill>
                  <a:srgbClr val="7030A0"/>
                </a:solidFill>
                <a:latin typeface="標楷體" panose="03000509000000000000" pitchFamily="65" charset="-120"/>
                <a:ea typeface="標楷體" panose="03000509000000000000" pitchFamily="65" charset="-120"/>
              </a:rPr>
              <a:t>日常生活與學習活動中</a:t>
            </a:r>
            <a:r>
              <a:rPr lang="zh-TW" altLang="en-US" dirty="0" smtClean="0">
                <a:solidFill>
                  <a:srgbClr val="7030A0"/>
                </a:solidFill>
                <a:latin typeface="標楷體" panose="03000509000000000000" pitchFamily="65" charset="-120"/>
                <a:ea typeface="標楷體" panose="03000509000000000000" pitchFamily="65" charset="-120"/>
              </a:rPr>
              <a:t>表現</a:t>
            </a:r>
            <a:endParaRPr lang="en-US" altLang="zh-TW" dirty="0" smtClean="0">
              <a:solidFill>
                <a:srgbClr val="7030A0"/>
              </a:solidFill>
              <a:latin typeface="標楷體" panose="03000509000000000000" pitchFamily="65" charset="-120"/>
              <a:ea typeface="標楷體" panose="03000509000000000000" pitchFamily="65" charset="-120"/>
            </a:endParaRPr>
          </a:p>
          <a:p>
            <a:pPr marL="719138" lvl="0" indent="-719138">
              <a:buNone/>
            </a:pPr>
            <a:r>
              <a:rPr lang="en-US" altLang="zh-TW" dirty="0" smtClean="0">
                <a:latin typeface="標楷體" panose="03000509000000000000" pitchFamily="65" charset="-120"/>
                <a:ea typeface="標楷體" panose="03000509000000000000" pitchFamily="65" charset="-120"/>
              </a:rPr>
              <a:t>	</a:t>
            </a:r>
            <a:r>
              <a:rPr lang="zh-TW" altLang="zh-TW" dirty="0" smtClean="0">
                <a:latin typeface="標楷體" panose="03000509000000000000" pitchFamily="65" charset="-120"/>
                <a:ea typeface="標楷體" panose="03000509000000000000" pitchFamily="65" charset="-120"/>
              </a:rPr>
              <a:t>促進學生生理、心理及社會功能發展的建議，尤其針對姿勢控制、手功能、眼球控制、視覺空間概念、手眼協調、感覺整合功能及心理社會適應等方面給予建議，並且融入學生的日常生活與學習活動中實現。</a:t>
            </a:r>
            <a:endParaRPr lang="en-US" altLang="zh-TW" dirty="0" smtClean="0">
              <a:latin typeface="標楷體" panose="03000509000000000000" pitchFamily="65" charset="-120"/>
              <a:ea typeface="標楷體" panose="03000509000000000000" pitchFamily="65" charset="-120"/>
            </a:endParaRPr>
          </a:p>
          <a:p>
            <a:pPr marL="0" lvl="0" indent="0">
              <a:buNone/>
            </a:pPr>
            <a:r>
              <a:rPr lang="en-US" altLang="zh-TW" dirty="0" smtClean="0">
                <a:solidFill>
                  <a:srgbClr val="7030A0"/>
                </a:solidFill>
                <a:latin typeface="標楷體" panose="03000509000000000000" pitchFamily="65" charset="-120"/>
                <a:ea typeface="標楷體" panose="03000509000000000000" pitchFamily="65" charset="-120"/>
              </a:rPr>
              <a:t>4.</a:t>
            </a:r>
            <a:r>
              <a:rPr lang="zh-TW" altLang="en-US" dirty="0" smtClean="0">
                <a:solidFill>
                  <a:srgbClr val="7030A0"/>
                </a:solidFill>
                <a:latin typeface="標楷體" panose="03000509000000000000" pitchFamily="65" charset="-120"/>
                <a:ea typeface="標楷體" panose="03000509000000000000" pitchFamily="65" charset="-120"/>
              </a:rPr>
              <a:t> 提供環境改造建議</a:t>
            </a:r>
            <a:endParaRPr lang="en-US" altLang="zh-TW" dirty="0" smtClean="0">
              <a:solidFill>
                <a:srgbClr val="7030A0"/>
              </a:solidFill>
              <a:latin typeface="標楷體" panose="03000509000000000000" pitchFamily="65" charset="-120"/>
              <a:ea typeface="標楷體" panose="03000509000000000000" pitchFamily="65" charset="-120"/>
            </a:endParaRPr>
          </a:p>
          <a:p>
            <a:pPr marL="719138" lvl="0" indent="-719138">
              <a:buNone/>
            </a:pPr>
            <a:r>
              <a:rPr lang="en-US" altLang="zh-TW" dirty="0">
                <a:latin typeface="標楷體" panose="03000509000000000000" pitchFamily="65" charset="-120"/>
                <a:ea typeface="標楷體" panose="03000509000000000000" pitchFamily="65" charset="-120"/>
              </a:rPr>
              <a:t>	</a:t>
            </a:r>
            <a:r>
              <a:rPr lang="zh-TW" altLang="zh-TW" dirty="0">
                <a:latin typeface="標楷體" panose="03000509000000000000" pitchFamily="65" charset="-120"/>
                <a:ea typeface="標楷體" panose="03000509000000000000" pitchFamily="65" charset="-120"/>
              </a:rPr>
              <a:t>提供居家、學習或工作環境的無障礙空間設計，協助家長與老師做必要的環境改造。</a:t>
            </a:r>
          </a:p>
          <a:p>
            <a:pPr marL="719138" lvl="0" indent="-719138">
              <a:buNone/>
            </a:pPr>
            <a:endParaRPr lang="zh-TW" altLang="zh-TW"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86999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544749"/>
            <a:ext cx="8229600" cy="5784931"/>
          </a:xfrm>
        </p:spPr>
        <p:txBody>
          <a:bodyPr>
            <a:normAutofit fontScale="85000" lnSpcReduction="20000"/>
          </a:bodyPr>
          <a:lstStyle/>
          <a:p>
            <a:pPr marL="719138" lvl="0" indent="-719138">
              <a:buNone/>
            </a:pPr>
            <a:r>
              <a:rPr lang="en-US" altLang="zh-TW" dirty="0" smtClean="0">
                <a:solidFill>
                  <a:srgbClr val="7030A0"/>
                </a:solidFill>
                <a:latin typeface="標楷體" panose="03000509000000000000" pitchFamily="65" charset="-120"/>
                <a:ea typeface="標楷體" panose="03000509000000000000" pitchFamily="65" charset="-120"/>
              </a:rPr>
              <a:t>5.</a:t>
            </a:r>
            <a:r>
              <a:rPr lang="zh-TW" altLang="en-US" dirty="0" smtClean="0">
                <a:solidFill>
                  <a:srgbClr val="7030A0"/>
                </a:solidFill>
                <a:latin typeface="標楷體" panose="03000509000000000000" pitchFamily="65" charset="-120"/>
                <a:ea typeface="標楷體" panose="03000509000000000000" pitchFamily="65" charset="-120"/>
              </a:rPr>
              <a:t> 職務再設計理念</a:t>
            </a:r>
            <a:endParaRPr lang="en-US" altLang="zh-TW" dirty="0" smtClean="0">
              <a:solidFill>
                <a:srgbClr val="7030A0"/>
              </a:solidFill>
              <a:latin typeface="標楷體" panose="03000509000000000000" pitchFamily="65" charset="-120"/>
              <a:ea typeface="標楷體" panose="03000509000000000000" pitchFamily="65" charset="-120"/>
            </a:endParaRPr>
          </a:p>
          <a:p>
            <a:pPr marL="719138" lvl="0" indent="-719138">
              <a:buNone/>
            </a:pPr>
            <a:r>
              <a:rPr lang="en-US" altLang="zh-TW" dirty="0" smtClean="0">
                <a:latin typeface="標楷體" panose="03000509000000000000" pitchFamily="65" charset="-120"/>
                <a:ea typeface="標楷體" panose="03000509000000000000" pitchFamily="65" charset="-120"/>
              </a:rPr>
              <a:t>	</a:t>
            </a:r>
            <a:r>
              <a:rPr lang="zh-TW" altLang="zh-TW" dirty="0" smtClean="0">
                <a:latin typeface="標楷體" panose="03000509000000000000" pitchFamily="65" charset="-120"/>
                <a:ea typeface="標楷體" panose="03000509000000000000" pitchFamily="65" charset="-120"/>
              </a:rPr>
              <a:t>協助設計適合學生使用的生活輔助用具（例如吃東西用的餐具、方便書寫的桌椅與紙筆、適合穿戴的衣物、適合學生使用的生活器具等），並且訓練學生使用技巧，讓學生的能力可以在日常生活中充分發揮出來。</a:t>
            </a:r>
          </a:p>
          <a:p>
            <a:pPr marL="719138" lvl="0" indent="-719138">
              <a:buNone/>
            </a:pPr>
            <a:r>
              <a:rPr lang="en-US" altLang="zh-TW" dirty="0" smtClean="0">
                <a:solidFill>
                  <a:srgbClr val="7030A0"/>
                </a:solidFill>
                <a:latin typeface="標楷體" panose="03000509000000000000" pitchFamily="65" charset="-120"/>
                <a:ea typeface="標楷體" panose="03000509000000000000" pitchFamily="65" charset="-120"/>
              </a:rPr>
              <a:t>6.</a:t>
            </a:r>
            <a:r>
              <a:rPr lang="zh-TW" altLang="en-US" dirty="0" smtClean="0">
                <a:solidFill>
                  <a:srgbClr val="7030A0"/>
                </a:solidFill>
                <a:latin typeface="標楷體" panose="03000509000000000000" pitchFamily="65" charset="-120"/>
                <a:ea typeface="標楷體" panose="03000509000000000000" pitchFamily="65" charset="-120"/>
              </a:rPr>
              <a:t> </a:t>
            </a:r>
            <a:r>
              <a:rPr lang="zh-TW" altLang="zh-TW" dirty="0" smtClean="0">
                <a:solidFill>
                  <a:srgbClr val="7030A0"/>
                </a:solidFill>
                <a:latin typeface="標楷體" panose="03000509000000000000" pitchFamily="65" charset="-120"/>
                <a:ea typeface="標楷體" panose="03000509000000000000" pitchFamily="65" charset="-120"/>
              </a:rPr>
              <a:t>協助</a:t>
            </a:r>
            <a:r>
              <a:rPr lang="zh-TW" altLang="zh-TW" dirty="0">
                <a:solidFill>
                  <a:srgbClr val="7030A0"/>
                </a:solidFill>
                <a:latin typeface="標楷體" panose="03000509000000000000" pitchFamily="65" charset="-120"/>
                <a:ea typeface="標楷體" panose="03000509000000000000" pitchFamily="65" charset="-120"/>
              </a:rPr>
              <a:t>老師及家長，訂定適當的教學或生活目標</a:t>
            </a:r>
            <a:endParaRPr lang="en-US" altLang="zh-TW" dirty="0" smtClean="0">
              <a:solidFill>
                <a:srgbClr val="7030A0"/>
              </a:solidFill>
              <a:latin typeface="標楷體" panose="03000509000000000000" pitchFamily="65" charset="-120"/>
              <a:ea typeface="標楷體" panose="03000509000000000000" pitchFamily="65" charset="-120"/>
            </a:endParaRPr>
          </a:p>
          <a:p>
            <a:pPr marL="719138" lvl="0" indent="-719138">
              <a:buNone/>
            </a:pPr>
            <a:r>
              <a:rPr lang="en-US" altLang="zh-TW" dirty="0" smtClean="0">
                <a:latin typeface="標楷體" panose="03000509000000000000" pitchFamily="65" charset="-120"/>
                <a:ea typeface="標楷體" panose="03000509000000000000" pitchFamily="65" charset="-120"/>
              </a:rPr>
              <a:t>	</a:t>
            </a:r>
            <a:r>
              <a:rPr lang="zh-TW" altLang="zh-TW" dirty="0" smtClean="0">
                <a:latin typeface="標楷體" panose="03000509000000000000" pitchFamily="65" charset="-120"/>
                <a:ea typeface="標楷體" panose="03000509000000000000" pitchFamily="65" charset="-120"/>
              </a:rPr>
              <a:t>配合</a:t>
            </a:r>
            <a:r>
              <a:rPr lang="zh-TW" altLang="zh-TW" dirty="0">
                <a:latin typeface="標楷體" panose="03000509000000000000" pitchFamily="65" charset="-120"/>
                <a:ea typeface="標楷體" panose="03000509000000000000" pitchFamily="65" charset="-120"/>
              </a:rPr>
              <a:t>學生的能力和</a:t>
            </a:r>
            <a:r>
              <a:rPr lang="zh-TW" altLang="zh-TW" dirty="0" smtClean="0">
                <a:latin typeface="標楷體" panose="03000509000000000000" pitchFamily="65" charset="-120"/>
                <a:ea typeface="標楷體" panose="03000509000000000000" pitchFamily="65" charset="-120"/>
              </a:rPr>
              <a:t>弱點，</a:t>
            </a:r>
            <a:r>
              <a:rPr lang="zh-TW" altLang="zh-TW" dirty="0">
                <a:latin typeface="標楷體" panose="03000509000000000000" pitchFamily="65" charset="-120"/>
                <a:ea typeface="標楷體" panose="03000509000000000000" pitchFamily="65" charset="-120"/>
              </a:rPr>
              <a:t>並且使用有效的</a:t>
            </a:r>
            <a:r>
              <a:rPr lang="zh-TW" altLang="zh-TW" dirty="0" smtClean="0">
                <a:latin typeface="標楷體" panose="03000509000000000000" pitchFamily="65" charset="-120"/>
                <a:ea typeface="標楷體" panose="03000509000000000000" pitchFamily="65" charset="-120"/>
              </a:rPr>
              <a:t>方法，幫助</a:t>
            </a:r>
            <a:r>
              <a:rPr lang="zh-TW" altLang="zh-TW" dirty="0">
                <a:latin typeface="標楷體" panose="03000509000000000000" pitchFamily="65" charset="-120"/>
                <a:ea typeface="標楷體" panose="03000509000000000000" pitchFamily="65" charset="-120"/>
              </a:rPr>
              <a:t>學生發揮潛能</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804863" lvl="0" indent="-804863">
              <a:buNone/>
            </a:pPr>
            <a:r>
              <a:rPr lang="en-US" altLang="zh-TW" dirty="0" smtClean="0">
                <a:solidFill>
                  <a:srgbClr val="7030A0"/>
                </a:solidFill>
                <a:latin typeface="標楷體" panose="03000509000000000000" pitchFamily="65" charset="-120"/>
                <a:ea typeface="標楷體" panose="03000509000000000000" pitchFamily="65" charset="-120"/>
              </a:rPr>
              <a:t>7.</a:t>
            </a:r>
            <a:r>
              <a:rPr lang="zh-TW" altLang="en-US" dirty="0" smtClean="0">
                <a:solidFill>
                  <a:srgbClr val="7030A0"/>
                </a:solidFill>
                <a:latin typeface="標楷體" panose="03000509000000000000" pitchFamily="65" charset="-120"/>
                <a:ea typeface="標楷體" panose="03000509000000000000" pitchFamily="65" charset="-120"/>
              </a:rPr>
              <a:t> </a:t>
            </a:r>
            <a:r>
              <a:rPr lang="zh-TW" altLang="zh-TW" dirty="0" smtClean="0">
                <a:solidFill>
                  <a:srgbClr val="7030A0"/>
                </a:solidFill>
                <a:latin typeface="標楷體" panose="03000509000000000000" pitchFamily="65" charset="-120"/>
                <a:ea typeface="標楷體" panose="03000509000000000000" pitchFamily="65" charset="-120"/>
              </a:rPr>
              <a:t>給予</a:t>
            </a:r>
            <a:r>
              <a:rPr lang="zh-TW" altLang="zh-TW" dirty="0">
                <a:solidFill>
                  <a:srgbClr val="7030A0"/>
                </a:solidFill>
                <a:latin typeface="標楷體" panose="03000509000000000000" pitchFamily="65" charset="-120"/>
                <a:ea typeface="標楷體" panose="03000509000000000000" pitchFamily="65" charset="-120"/>
              </a:rPr>
              <a:t>老師或家長支持</a:t>
            </a:r>
            <a:endParaRPr lang="en-US" altLang="zh-TW" dirty="0">
              <a:latin typeface="標楷體" panose="03000509000000000000" pitchFamily="65" charset="-120"/>
              <a:ea typeface="標楷體" panose="03000509000000000000" pitchFamily="65" charset="-120"/>
            </a:endParaRPr>
          </a:p>
          <a:p>
            <a:pPr marL="804863" lvl="0" indent="-804863">
              <a:buNone/>
            </a:pPr>
            <a:r>
              <a:rPr lang="en-US" altLang="zh-TW" dirty="0">
                <a:latin typeface="標楷體" panose="03000509000000000000" pitchFamily="65" charset="-120"/>
                <a:ea typeface="標楷體" panose="03000509000000000000" pitchFamily="65" charset="-120"/>
              </a:rPr>
              <a:t>	</a:t>
            </a:r>
            <a:r>
              <a:rPr lang="zh-TW" altLang="zh-TW" dirty="0">
                <a:latin typeface="標楷體" panose="03000509000000000000" pitchFamily="65" charset="-120"/>
                <a:ea typeface="標楷體" panose="03000509000000000000" pitchFamily="65" charset="-120"/>
              </a:rPr>
              <a:t>解決指導學生時的困擾。</a:t>
            </a:r>
          </a:p>
          <a:p>
            <a:pPr marL="804863" lvl="0" indent="-804863">
              <a:buNone/>
              <a:tabLst>
                <a:tab pos="804863" algn="l"/>
              </a:tabLst>
            </a:pPr>
            <a:r>
              <a:rPr lang="en-US" altLang="zh-TW" dirty="0" smtClean="0">
                <a:solidFill>
                  <a:srgbClr val="7030A0"/>
                </a:solidFill>
                <a:latin typeface="標楷體" panose="03000509000000000000" pitchFamily="65" charset="-120"/>
                <a:ea typeface="標楷體" panose="03000509000000000000" pitchFamily="65" charset="-120"/>
              </a:rPr>
              <a:t>8.</a:t>
            </a:r>
            <a:r>
              <a:rPr lang="zh-TW" altLang="en-US" dirty="0" smtClean="0">
                <a:solidFill>
                  <a:srgbClr val="7030A0"/>
                </a:solidFill>
                <a:latin typeface="標楷體" panose="03000509000000000000" pitchFamily="65" charset="-120"/>
                <a:ea typeface="標楷體" panose="03000509000000000000" pitchFamily="65" charset="-120"/>
              </a:rPr>
              <a:t> </a:t>
            </a:r>
            <a:r>
              <a:rPr lang="zh-TW" altLang="zh-TW" dirty="0" smtClean="0">
                <a:solidFill>
                  <a:srgbClr val="7030A0"/>
                </a:solidFill>
                <a:latin typeface="標楷體" panose="03000509000000000000" pitchFamily="65" charset="-120"/>
                <a:ea typeface="標楷體" panose="03000509000000000000" pitchFamily="65" charset="-120"/>
              </a:rPr>
              <a:t>提供</a:t>
            </a:r>
            <a:r>
              <a:rPr lang="zh-TW" altLang="zh-TW" dirty="0">
                <a:solidFill>
                  <a:srgbClr val="7030A0"/>
                </a:solidFill>
                <a:latin typeface="標楷體" panose="03000509000000000000" pitchFamily="65" charset="-120"/>
                <a:ea typeface="標楷體" panose="03000509000000000000" pitchFamily="65" charset="-120"/>
              </a:rPr>
              <a:t>學生就業轉銜服務，</a:t>
            </a:r>
            <a:endParaRPr lang="en-US" altLang="zh-TW" dirty="0">
              <a:solidFill>
                <a:srgbClr val="7030A0"/>
              </a:solidFill>
              <a:latin typeface="標楷體" panose="03000509000000000000" pitchFamily="65" charset="-120"/>
              <a:ea typeface="標楷體" panose="03000509000000000000" pitchFamily="65" charset="-120"/>
            </a:endParaRPr>
          </a:p>
          <a:p>
            <a:pPr marL="804863" lvl="0" indent="-804863">
              <a:buNone/>
              <a:tabLst>
                <a:tab pos="804863" algn="l"/>
              </a:tabLst>
            </a:pPr>
            <a:r>
              <a:rPr lang="en-US" altLang="zh-TW" dirty="0">
                <a:latin typeface="標楷體" panose="03000509000000000000" pitchFamily="65" charset="-120"/>
                <a:ea typeface="標楷體" panose="03000509000000000000" pitchFamily="65" charset="-120"/>
              </a:rPr>
              <a:t>	</a:t>
            </a:r>
            <a:r>
              <a:rPr lang="zh-TW" altLang="zh-TW" dirty="0">
                <a:latin typeface="標楷體" panose="03000509000000000000" pitchFamily="65" charset="-120"/>
                <a:ea typeface="標楷體" panose="03000509000000000000" pitchFamily="65" charset="-120"/>
              </a:rPr>
              <a:t>包括工作能力評估、職種的選擇、工作技巧訓練、以及工作能力強化的訓練。</a:t>
            </a:r>
          </a:p>
          <a:p>
            <a:pPr marL="719138" lvl="0" indent="-719138">
              <a:buNone/>
            </a:pPr>
            <a:endParaRPr lang="zh-TW" altLang="zh-TW"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100695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458200" cy="1143000"/>
          </a:xfrm>
        </p:spPr>
        <p:txBody>
          <a:bodyPr>
            <a:normAutofit/>
          </a:bodyPr>
          <a:lstStyle/>
          <a:p>
            <a:pPr lvl="0"/>
            <a:r>
              <a:rPr lang="zh-TW" altLang="en-US" sz="3600" dirty="0" smtClean="0">
                <a:latin typeface="標楷體" panose="03000509000000000000" pitchFamily="65" charset="-120"/>
                <a:ea typeface="標楷體" panose="03000509000000000000" pitchFamily="65" charset="-120"/>
                <a:cs typeface="+mn-cs"/>
              </a:rPr>
              <a:t>三、教</a:t>
            </a:r>
            <a:r>
              <a:rPr lang="zh-TW" altLang="zh-TW" sz="3600" dirty="0" smtClean="0">
                <a:latin typeface="標楷體" panose="03000509000000000000" pitchFamily="65" charset="-120"/>
                <a:ea typeface="標楷體" panose="03000509000000000000" pitchFamily="65" charset="-120"/>
                <a:cs typeface="+mn-cs"/>
              </a:rPr>
              <a:t>師</a:t>
            </a:r>
            <a:r>
              <a:rPr lang="zh-TW" altLang="zh-TW" sz="3600" dirty="0">
                <a:latin typeface="標楷體" panose="03000509000000000000" pitchFamily="65" charset="-120"/>
                <a:ea typeface="標楷體" panose="03000509000000000000" pitchFamily="65" charset="-120"/>
                <a:cs typeface="+mn-cs"/>
              </a:rPr>
              <a:t>可以轉介哪些學生給職能治療師？</a:t>
            </a:r>
            <a:endParaRPr lang="zh-TW" altLang="en-US" sz="3600" dirty="0">
              <a:latin typeface="標楷體" panose="03000509000000000000" pitchFamily="65" charset="-120"/>
              <a:ea typeface="標楷體" panose="03000509000000000000" pitchFamily="65" charset="-120"/>
              <a:cs typeface="+mn-cs"/>
            </a:endParaRPr>
          </a:p>
        </p:txBody>
      </p:sp>
      <p:sp>
        <p:nvSpPr>
          <p:cNvPr id="3" name="內容版面配置區 2"/>
          <p:cNvSpPr>
            <a:spLocks noGrp="1"/>
          </p:cNvSpPr>
          <p:nvPr>
            <p:ph idx="1"/>
          </p:nvPr>
        </p:nvSpPr>
        <p:spPr/>
        <p:txBody>
          <a:bodyPr>
            <a:normAutofit/>
          </a:bodyPr>
          <a:lstStyle/>
          <a:p>
            <a:pPr marL="0" indent="0">
              <a:buNone/>
            </a:pPr>
            <a:r>
              <a:rPr lang="zh-TW" altLang="zh-TW" sz="2800" dirty="0">
                <a:latin typeface="標楷體" panose="03000509000000000000" pitchFamily="65" charset="-120"/>
                <a:ea typeface="標楷體" panose="03000509000000000000" pitchFamily="65" charset="-120"/>
              </a:rPr>
              <a:t>職能治療是以</a:t>
            </a:r>
            <a:r>
              <a:rPr lang="zh-TW" altLang="zh-TW" sz="2800" dirty="0">
                <a:solidFill>
                  <a:srgbClr val="FF0000"/>
                </a:solidFill>
                <a:latin typeface="標楷體" panose="03000509000000000000" pitchFamily="65" charset="-120"/>
                <a:ea typeface="標楷體" panose="03000509000000000000" pitchFamily="65" charset="-120"/>
              </a:rPr>
              <a:t>提高身心障礙</a:t>
            </a:r>
            <a:r>
              <a:rPr lang="zh-TW" altLang="zh-TW" sz="2800" dirty="0" smtClean="0">
                <a:solidFill>
                  <a:srgbClr val="FF0000"/>
                </a:solidFill>
                <a:latin typeface="標楷體" panose="03000509000000000000" pitchFamily="65" charset="-120"/>
                <a:ea typeface="標楷體" panose="03000509000000000000" pitchFamily="65" charset="-120"/>
              </a:rPr>
              <a:t>學生</a:t>
            </a:r>
            <a:r>
              <a:rPr lang="zh-TW" altLang="en-US" sz="2800" dirty="0" smtClean="0">
                <a:solidFill>
                  <a:srgbClr val="FF0000"/>
                </a:solidFill>
                <a:latin typeface="標楷體" panose="03000509000000000000" pitchFamily="65" charset="-120"/>
                <a:ea typeface="標楷體" panose="03000509000000000000" pitchFamily="65" charset="-120"/>
              </a:rPr>
              <a:t>功能</a:t>
            </a:r>
            <a:r>
              <a:rPr lang="zh-TW" altLang="en-US" sz="2800" dirty="0" smtClean="0">
                <a:latin typeface="標楷體" panose="03000509000000000000" pitchFamily="65" charset="-120"/>
                <a:ea typeface="標楷體" panose="03000509000000000000" pitchFamily="65" charset="-120"/>
              </a:rPr>
              <a:t>為目標：</a:t>
            </a:r>
            <a:endParaRPr lang="en-US" altLang="zh-TW" sz="2800" dirty="0" smtClean="0">
              <a:latin typeface="標楷體" panose="03000509000000000000" pitchFamily="65" charset="-120"/>
              <a:ea typeface="標楷體" panose="03000509000000000000" pitchFamily="65" charset="-120"/>
            </a:endParaRPr>
          </a:p>
          <a:p>
            <a:pPr marL="0" indent="0">
              <a:buNone/>
            </a:pPr>
            <a:r>
              <a:rPr lang="zh-TW" altLang="en-US" sz="2800" dirty="0" smtClean="0">
                <a:latin typeface="標楷體" panose="03000509000000000000" pitchFamily="65" charset="-120"/>
                <a:ea typeface="標楷體" panose="03000509000000000000" pitchFamily="65" charset="-120"/>
              </a:rPr>
              <a:t>如：</a:t>
            </a:r>
            <a:r>
              <a:rPr lang="zh-TW" altLang="zh-TW" sz="2800" dirty="0" smtClean="0">
                <a:latin typeface="標楷體" panose="03000509000000000000" pitchFamily="65" charset="-120"/>
                <a:ea typeface="標楷體" panose="03000509000000000000" pitchFamily="65" charset="-120"/>
              </a:rPr>
              <a:t>生活</a:t>
            </a:r>
            <a:r>
              <a:rPr lang="zh-TW" altLang="zh-TW" sz="2800" dirty="0">
                <a:latin typeface="標楷體" panose="03000509000000000000" pitchFamily="65" charset="-120"/>
                <a:ea typeface="標楷體" panose="03000509000000000000" pitchFamily="65" charset="-120"/>
              </a:rPr>
              <a:t>、學習與</a:t>
            </a:r>
            <a:r>
              <a:rPr lang="zh-TW" altLang="zh-TW" sz="2800" dirty="0" smtClean="0">
                <a:latin typeface="標楷體" panose="03000509000000000000" pitchFamily="65" charset="-120"/>
                <a:ea typeface="標楷體" panose="03000509000000000000" pitchFamily="65" charset="-120"/>
              </a:rPr>
              <a:t>就業，</a:t>
            </a:r>
            <a:r>
              <a:rPr lang="zh-TW" altLang="zh-TW" sz="2800" dirty="0">
                <a:latin typeface="標楷體" panose="03000509000000000000" pitchFamily="65" charset="-120"/>
                <a:ea typeface="標楷體" panose="03000509000000000000" pitchFamily="65" charset="-120"/>
              </a:rPr>
              <a:t>不論學生的能力如何，職能治療師</a:t>
            </a:r>
            <a:r>
              <a:rPr lang="zh-TW" altLang="zh-TW" sz="2800" dirty="0" smtClean="0">
                <a:latin typeface="標楷體" panose="03000509000000000000" pitchFamily="65" charset="-120"/>
                <a:ea typeface="標楷體" panose="03000509000000000000" pitchFamily="65" charset="-120"/>
              </a:rPr>
              <a:t>都</a:t>
            </a:r>
            <a:r>
              <a:rPr lang="zh-TW" altLang="en-US" sz="2800" dirty="0" smtClean="0">
                <a:latin typeface="標楷體" panose="03000509000000000000" pitchFamily="65" charset="-120"/>
                <a:ea typeface="標楷體" panose="03000509000000000000" pitchFamily="65" charset="-120"/>
              </a:rPr>
              <a:t>會</a:t>
            </a:r>
            <a:r>
              <a:rPr lang="zh-TW" altLang="zh-TW" sz="2800" dirty="0" smtClean="0">
                <a:latin typeface="標楷體" panose="03000509000000000000" pitchFamily="65" charset="-120"/>
                <a:ea typeface="標楷體" panose="03000509000000000000" pitchFamily="65" charset="-120"/>
              </a:rPr>
              <a:t>盡可能</a:t>
            </a:r>
            <a:r>
              <a:rPr lang="zh-TW" altLang="zh-TW" sz="2800" dirty="0">
                <a:latin typeface="標楷體" panose="03000509000000000000" pitchFamily="65" charset="-120"/>
                <a:ea typeface="標楷體" panose="03000509000000000000" pitchFamily="65" charset="-120"/>
              </a:rPr>
              <a:t>地</a:t>
            </a:r>
            <a:r>
              <a:rPr lang="zh-TW" altLang="zh-TW" sz="2800" dirty="0" smtClean="0">
                <a:latin typeface="標楷體" panose="03000509000000000000" pitchFamily="65" charset="-120"/>
                <a:ea typeface="標楷體" panose="03000509000000000000" pitchFamily="65" charset="-120"/>
              </a:rPr>
              <a:t>幫助潛能</a:t>
            </a:r>
            <a:r>
              <a:rPr lang="zh-TW" altLang="zh-TW" sz="2800" dirty="0">
                <a:latin typeface="標楷體" panose="03000509000000000000" pitchFamily="65" charset="-120"/>
                <a:ea typeface="標楷體" panose="03000509000000000000" pitchFamily="65" charset="-120"/>
              </a:rPr>
              <a:t>充分</a:t>
            </a:r>
            <a:r>
              <a:rPr lang="zh-TW" altLang="zh-TW" sz="2800" dirty="0" smtClean="0">
                <a:latin typeface="標楷體" panose="03000509000000000000" pitchFamily="65" charset="-120"/>
                <a:ea typeface="標楷體" panose="03000509000000000000" pitchFamily="65" charset="-120"/>
              </a:rPr>
              <a:t>發揮，享有</a:t>
            </a:r>
            <a:r>
              <a:rPr lang="zh-TW" altLang="zh-TW" sz="2800" dirty="0">
                <a:latin typeface="標楷體" panose="03000509000000000000" pitchFamily="65" charset="-120"/>
                <a:ea typeface="標楷體" panose="03000509000000000000" pitchFamily="65" charset="-120"/>
              </a:rPr>
              <a:t>和一般</a:t>
            </a:r>
            <a:r>
              <a:rPr lang="zh-TW" altLang="zh-TW" sz="2800" dirty="0" smtClean="0">
                <a:latin typeface="標楷體" panose="03000509000000000000" pitchFamily="65" charset="-120"/>
                <a:ea typeface="標楷體" panose="03000509000000000000" pitchFamily="65" charset="-120"/>
              </a:rPr>
              <a:t>學生</a:t>
            </a:r>
            <a:r>
              <a:rPr lang="zh-TW" altLang="en-US" sz="2800" dirty="0" smtClean="0">
                <a:latin typeface="標楷體" panose="03000509000000000000" pitchFamily="65" charset="-120"/>
                <a:ea typeface="標楷體" panose="03000509000000000000" pitchFamily="65" charset="-120"/>
              </a:rPr>
              <a:t>相同</a:t>
            </a:r>
            <a:r>
              <a:rPr lang="zh-TW" altLang="zh-TW" sz="2800" dirty="0" smtClean="0">
                <a:latin typeface="標楷體" panose="03000509000000000000" pitchFamily="65" charset="-120"/>
                <a:ea typeface="標楷體" panose="03000509000000000000" pitchFamily="65" charset="-120"/>
              </a:rPr>
              <a:t>的</a:t>
            </a:r>
            <a:r>
              <a:rPr lang="zh-TW" altLang="zh-TW" sz="2800" dirty="0">
                <a:latin typeface="標楷體" panose="03000509000000000000" pitchFamily="65" charset="-120"/>
                <a:ea typeface="標楷體" panose="03000509000000000000" pitchFamily="65" charset="-120"/>
              </a:rPr>
              <a:t>生活與</a:t>
            </a:r>
            <a:r>
              <a:rPr lang="zh-TW" altLang="zh-TW" sz="2800" dirty="0" smtClean="0">
                <a:latin typeface="標楷體" panose="03000509000000000000" pitchFamily="65" charset="-120"/>
                <a:ea typeface="標楷體" panose="03000509000000000000" pitchFamily="65" charset="-120"/>
              </a:rPr>
              <a:t>學習機會</a:t>
            </a:r>
            <a:r>
              <a:rPr lang="zh-TW" altLang="en-US" sz="2800" dirty="0">
                <a:latin typeface="標楷體" panose="03000509000000000000" pitchFamily="65" charset="-120"/>
                <a:ea typeface="標楷體" panose="03000509000000000000" pitchFamily="65" charset="-120"/>
              </a:rPr>
              <a:t>及</a:t>
            </a:r>
            <a:r>
              <a:rPr lang="zh-TW" altLang="zh-TW" sz="2800" dirty="0" smtClean="0">
                <a:latin typeface="標楷體" panose="03000509000000000000" pitchFamily="65" charset="-120"/>
                <a:ea typeface="標楷體" panose="03000509000000000000" pitchFamily="65" charset="-120"/>
              </a:rPr>
              <a:t>樂趣。</a:t>
            </a:r>
            <a:endParaRPr lang="en-US" altLang="zh-TW" sz="2800" dirty="0">
              <a:latin typeface="標楷體" panose="03000509000000000000" pitchFamily="65" charset="-120"/>
              <a:ea typeface="標楷體" panose="03000509000000000000" pitchFamily="65" charset="-120"/>
            </a:endParaRPr>
          </a:p>
          <a:p>
            <a:pPr marL="0" indent="0">
              <a:buNone/>
            </a:pPr>
            <a:r>
              <a:rPr lang="zh-TW" altLang="zh-TW" sz="2800" dirty="0" smtClean="0">
                <a:latin typeface="標楷體" panose="03000509000000000000" pitchFamily="65" charset="-120"/>
                <a:ea typeface="標楷體" panose="03000509000000000000" pitchFamily="65" charset="-120"/>
              </a:rPr>
              <a:t>因此</a:t>
            </a:r>
            <a:r>
              <a:rPr lang="zh-TW" altLang="zh-TW" sz="2800" dirty="0">
                <a:latin typeface="標楷體" panose="03000509000000000000" pitchFamily="65" charset="-120"/>
                <a:ea typeface="標楷體" panose="03000509000000000000" pitchFamily="65" charset="-120"/>
              </a:rPr>
              <a:t>，</a:t>
            </a:r>
            <a:r>
              <a:rPr lang="zh-TW" altLang="zh-TW" sz="2800" dirty="0">
                <a:solidFill>
                  <a:srgbClr val="FF0000"/>
                </a:solidFill>
                <a:latin typeface="標楷體" panose="03000509000000000000" pitchFamily="65" charset="-120"/>
                <a:ea typeface="標楷體" panose="03000509000000000000" pitchFamily="65" charset="-120"/>
              </a:rPr>
              <a:t>凡是在生活或學習活動中有困難的學生</a:t>
            </a:r>
            <a:r>
              <a:rPr lang="zh-TW" altLang="zh-TW" sz="2800" dirty="0">
                <a:latin typeface="標楷體" panose="03000509000000000000" pitchFamily="65" charset="-120"/>
                <a:ea typeface="標楷體" panose="03000509000000000000" pitchFamily="65" charset="-120"/>
              </a:rPr>
              <a:t>，都可以轉介職能治療師</a:t>
            </a:r>
            <a:r>
              <a:rPr lang="zh-TW" altLang="zh-TW" sz="2800" dirty="0" smtClean="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6055524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chemeClr val="accent2">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語言</a:t>
            </a:r>
            <a:r>
              <a:rPr lang="zh-TW" altLang="en-US" b="1" dirty="0" smtClean="0">
                <a:solidFill>
                  <a:schemeClr val="accent2">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治療</a:t>
            </a:r>
            <a:r>
              <a:rPr lang="zh-TW" altLang="en-US" b="1" dirty="0">
                <a:solidFill>
                  <a:schemeClr val="accent2">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師</a:t>
            </a:r>
            <a:r>
              <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服務重點</a:t>
            </a:r>
          </a:p>
        </p:txBody>
      </p:sp>
      <p:sp>
        <p:nvSpPr>
          <p:cNvPr id="3" name="內容版面配置區 2"/>
          <p:cNvSpPr>
            <a:spLocks noGrp="1"/>
          </p:cNvSpPr>
          <p:nvPr>
            <p:ph idx="1"/>
          </p:nvPr>
        </p:nvSpPr>
        <p:spPr>
          <a:xfrm>
            <a:off x="457199" y="1417320"/>
            <a:ext cx="8449733" cy="4525963"/>
          </a:xfrm>
        </p:spPr>
        <p:txBody>
          <a:bodyPr>
            <a:normAutofit fontScale="92500" lnSpcReduction="20000"/>
          </a:bodyPr>
          <a:lstStyle/>
          <a:p>
            <a:pPr marL="0" lvl="0" indent="0">
              <a:buNone/>
            </a:pPr>
            <a:r>
              <a:rPr lang="zh-TW" altLang="en-US" dirty="0" smtClean="0">
                <a:latin typeface="標楷體" panose="03000509000000000000" pitchFamily="65" charset="-120"/>
                <a:ea typeface="標楷體" panose="03000509000000000000" pitchFamily="65" charset="-120"/>
              </a:rPr>
              <a:t>一、</a:t>
            </a:r>
            <a:r>
              <a:rPr lang="zh-TW" altLang="zh-TW" dirty="0" smtClean="0">
                <a:latin typeface="標楷體" panose="03000509000000000000" pitchFamily="65" charset="-120"/>
                <a:ea typeface="標楷體" panose="03000509000000000000" pitchFamily="65" charset="-120"/>
              </a:rPr>
              <a:t>主要</a:t>
            </a:r>
            <a:r>
              <a:rPr lang="zh-TW" altLang="zh-TW" dirty="0">
                <a:latin typeface="標楷體" panose="03000509000000000000" pitchFamily="65" charset="-120"/>
                <a:ea typeface="標楷體" panose="03000509000000000000" pitchFamily="65" charset="-120"/>
              </a:rPr>
              <a:t>工作是在處理身心障礙</a:t>
            </a:r>
            <a:r>
              <a:rPr lang="zh-TW" altLang="zh-TW" dirty="0" smtClean="0">
                <a:latin typeface="標楷體" panose="03000509000000000000" pitchFamily="65" charset="-120"/>
                <a:ea typeface="標楷體" panose="03000509000000000000" pitchFamily="65" charset="-120"/>
              </a:rPr>
              <a:t>學生</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dirty="0">
                <a:latin typeface="標楷體" pitchFamily="65" charset="-120"/>
                <a:ea typeface="標楷體" pitchFamily="65" charset="-120"/>
              </a:rPr>
              <a:t>口腔</a:t>
            </a:r>
            <a:r>
              <a:rPr lang="zh-TW" altLang="zh-TW" dirty="0" smtClean="0">
                <a:latin typeface="標楷體" pitchFamily="65" charset="-120"/>
                <a:ea typeface="標楷體" pitchFamily="65" charset="-120"/>
              </a:rPr>
              <a:t>功能</a:t>
            </a:r>
            <a:r>
              <a:rPr lang="zh-TW" altLang="en-US" dirty="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895350" lvl="0" indent="-514350">
              <a:buFont typeface="+mj-lt"/>
              <a:buAutoNum type="arabicPeriod"/>
            </a:pPr>
            <a:r>
              <a:rPr lang="zh-TW" altLang="zh-TW" dirty="0" smtClean="0">
                <a:latin typeface="標楷體" pitchFamily="65" charset="-120"/>
                <a:ea typeface="標楷體" pitchFamily="65" charset="-120"/>
              </a:rPr>
              <a:t>吞嚥</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895350" lvl="0" indent="-514350">
              <a:buFont typeface="+mj-lt"/>
              <a:buAutoNum type="arabicPeriod"/>
            </a:pPr>
            <a:r>
              <a:rPr lang="zh-TW" altLang="zh-TW" dirty="0" smtClean="0">
                <a:latin typeface="標楷體" pitchFamily="65" charset="-120"/>
                <a:ea typeface="標楷體" pitchFamily="65" charset="-120"/>
              </a:rPr>
              <a:t>構音</a:t>
            </a:r>
            <a:r>
              <a:rPr lang="zh-TW" altLang="en-US" dirty="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895350" lvl="0" indent="-514350">
              <a:buFont typeface="+mj-lt"/>
              <a:buAutoNum type="arabicPeriod"/>
            </a:pPr>
            <a:r>
              <a:rPr lang="zh-TW" altLang="zh-TW" dirty="0" smtClean="0">
                <a:latin typeface="標楷體" pitchFamily="65" charset="-120"/>
                <a:ea typeface="標楷體" pitchFamily="65" charset="-120"/>
              </a:rPr>
              <a:t>語暢</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895350" lvl="0" indent="-514350">
              <a:buFont typeface="+mj-lt"/>
              <a:buAutoNum type="arabicPeriod"/>
            </a:pPr>
            <a:r>
              <a:rPr lang="zh-TW" altLang="zh-TW" dirty="0" smtClean="0">
                <a:latin typeface="標楷體" pitchFamily="65" charset="-120"/>
                <a:ea typeface="標楷體" pitchFamily="65" charset="-120"/>
              </a:rPr>
              <a:t>嗓音</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895350" lvl="0" indent="-514350">
              <a:buFont typeface="+mj-lt"/>
              <a:buAutoNum type="arabicPeriod"/>
            </a:pPr>
            <a:r>
              <a:rPr lang="zh-TW" altLang="zh-TW" dirty="0" smtClean="0">
                <a:latin typeface="標楷體" pitchFamily="65" charset="-120"/>
                <a:ea typeface="標楷體" pitchFamily="65" charset="-120"/>
              </a:rPr>
              <a:t>語言理解</a:t>
            </a:r>
            <a:r>
              <a:rPr lang="zh-TW" altLang="en-US" dirty="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895350" lvl="0" indent="-514350">
              <a:buFont typeface="+mj-lt"/>
              <a:buAutoNum type="arabicPeriod"/>
            </a:pPr>
            <a:r>
              <a:rPr lang="zh-TW" altLang="zh-TW" dirty="0" smtClean="0">
                <a:latin typeface="標楷體" pitchFamily="65" charset="-120"/>
                <a:ea typeface="標楷體" pitchFamily="65" charset="-120"/>
              </a:rPr>
              <a:t>口語表達</a:t>
            </a:r>
            <a:r>
              <a:rPr lang="zh-TW" altLang="en-US" dirty="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marL="895350" lvl="0" indent="-514350">
              <a:buFont typeface="+mj-lt"/>
              <a:buAutoNum type="arabicPeriod"/>
            </a:pPr>
            <a:r>
              <a:rPr lang="zh-TW" altLang="zh-TW" dirty="0" smtClean="0">
                <a:latin typeface="標楷體" pitchFamily="65" charset="-120"/>
                <a:ea typeface="標楷體" pitchFamily="65" charset="-120"/>
              </a:rPr>
              <a:t>溝通</a:t>
            </a:r>
            <a:r>
              <a:rPr lang="zh-TW" altLang="zh-TW" dirty="0">
                <a:latin typeface="標楷體" pitchFamily="65" charset="-120"/>
                <a:ea typeface="標楷體" pitchFamily="65" charset="-120"/>
              </a:rPr>
              <a:t>輔</a:t>
            </a:r>
            <a:r>
              <a:rPr lang="zh-TW" altLang="zh-TW" dirty="0" smtClean="0">
                <a:latin typeface="標楷體" pitchFamily="65" charset="-120"/>
                <a:ea typeface="標楷體" pitchFamily="65" charset="-120"/>
              </a:rPr>
              <a:t>具使用等</a:t>
            </a:r>
            <a:r>
              <a:rPr lang="zh-TW" altLang="en-US" dirty="0" smtClean="0">
                <a:latin typeface="標楷體" pitchFamily="65" charset="-120"/>
                <a:ea typeface="標楷體" pitchFamily="65" charset="-120"/>
              </a:rPr>
              <a:t>。</a:t>
            </a: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031853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65668"/>
            <a:ext cx="8229600" cy="5660496"/>
          </a:xfrm>
        </p:spPr>
        <p:txBody>
          <a:bodyPr>
            <a:normAutofit/>
          </a:bodyPr>
          <a:lstStyle/>
          <a:p>
            <a:pPr marL="541338" lvl="0" indent="-541338">
              <a:buNone/>
              <a:tabLst>
                <a:tab pos="541338" algn="l"/>
              </a:tabLst>
            </a:pPr>
            <a:r>
              <a:rPr lang="zh-TW" altLang="en-US" sz="2800" dirty="0">
                <a:latin typeface="標楷體" panose="03000509000000000000" pitchFamily="65" charset="-120"/>
                <a:ea typeface="標楷體" panose="03000509000000000000" pitchFamily="65" charset="-120"/>
              </a:rPr>
              <a:t>二</a:t>
            </a:r>
            <a:r>
              <a:rPr lang="zh-TW" altLang="en-US" sz="2800" dirty="0" smtClean="0">
                <a:latin typeface="標楷體" panose="03000509000000000000" pitchFamily="65" charset="-120"/>
                <a:ea typeface="標楷體" panose="03000509000000000000" pitchFamily="65" charset="-120"/>
              </a:rPr>
              <a:t>、</a:t>
            </a:r>
            <a:r>
              <a:rPr lang="zh-TW" altLang="zh-TW" sz="2800" dirty="0" smtClean="0">
                <a:latin typeface="標楷體" panose="03000509000000000000" pitchFamily="65" charset="-120"/>
                <a:ea typeface="標楷體" panose="03000509000000000000" pitchFamily="65" charset="-120"/>
              </a:rPr>
              <a:t>服務</a:t>
            </a:r>
            <a:r>
              <a:rPr lang="zh-TW" altLang="zh-TW" sz="2800" dirty="0">
                <a:latin typeface="標楷體" panose="03000509000000000000" pitchFamily="65" charset="-120"/>
                <a:ea typeface="標楷體" panose="03000509000000000000" pitchFamily="65" charset="-120"/>
              </a:rPr>
              <a:t>項目及</a:t>
            </a:r>
            <a:r>
              <a:rPr lang="zh-TW" altLang="zh-TW" sz="2800" dirty="0" smtClean="0">
                <a:latin typeface="標楷體" panose="03000509000000000000" pitchFamily="65" charset="-120"/>
                <a:ea typeface="標楷體" panose="03000509000000000000" pitchFamily="65" charset="-120"/>
              </a:rPr>
              <a:t>內容：</a:t>
            </a:r>
            <a:endParaRPr lang="zh-TW" altLang="zh-TW" sz="2800" dirty="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zh-TW" sz="2800" dirty="0">
                <a:latin typeface="標楷體" panose="03000509000000000000" pitchFamily="65" charset="-120"/>
                <a:ea typeface="標楷體" panose="03000509000000000000" pitchFamily="65" charset="-120"/>
              </a:rPr>
              <a:t>增</a:t>
            </a:r>
            <a:r>
              <a:rPr lang="zh-TW" altLang="en-US" sz="2800" dirty="0">
                <a:latin typeface="標楷體" panose="03000509000000000000" pitchFamily="65" charset="-120"/>
                <a:ea typeface="標楷體" panose="03000509000000000000" pitchFamily="65" charset="-120"/>
              </a:rPr>
              <a:t>進</a:t>
            </a:r>
            <a:r>
              <a:rPr lang="zh-TW" altLang="zh-TW" sz="2800" dirty="0" smtClean="0">
                <a:latin typeface="標楷體" panose="03000509000000000000" pitchFamily="65" charset="-120"/>
                <a:ea typeface="標楷體" panose="03000509000000000000" pitchFamily="65" charset="-120"/>
              </a:rPr>
              <a:t>學生</a:t>
            </a:r>
            <a:r>
              <a:rPr lang="zh-TW" altLang="zh-TW" sz="2800" b="1" dirty="0" smtClean="0">
                <a:solidFill>
                  <a:srgbClr val="0070C0"/>
                </a:solidFill>
                <a:latin typeface="標楷體" panose="03000509000000000000" pitchFamily="65" charset="-120"/>
                <a:ea typeface="標楷體" panose="03000509000000000000" pitchFamily="65" charset="-120"/>
              </a:rPr>
              <a:t>口腔</a:t>
            </a:r>
            <a:r>
              <a:rPr lang="zh-TW" altLang="en-US" sz="2800" b="1" dirty="0" smtClean="0">
                <a:solidFill>
                  <a:srgbClr val="0070C0"/>
                </a:solidFill>
                <a:latin typeface="標楷體" panose="03000509000000000000" pitchFamily="65" charset="-120"/>
                <a:ea typeface="標楷體" panose="03000509000000000000" pitchFamily="65" charset="-120"/>
              </a:rPr>
              <a:t>動作</a:t>
            </a:r>
            <a:r>
              <a:rPr lang="zh-TW" altLang="zh-TW" sz="2800" dirty="0" smtClean="0">
                <a:latin typeface="標楷體" panose="03000509000000000000" pitchFamily="65" charset="-120"/>
                <a:ea typeface="標楷體" panose="03000509000000000000" pitchFamily="65" charset="-120"/>
              </a:rPr>
              <a:t>功能</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895350" lvl="0" indent="-514350">
              <a:buFont typeface="+mj-lt"/>
              <a:buAutoNum type="arabicPeriod"/>
            </a:pPr>
            <a:r>
              <a:rPr lang="zh-TW" altLang="en-US" sz="2800" dirty="0" smtClean="0">
                <a:latin typeface="標楷體" panose="03000509000000000000" pitchFamily="65" charset="-120"/>
                <a:ea typeface="標楷體" panose="03000509000000000000" pitchFamily="65" charset="-120"/>
              </a:rPr>
              <a:t>提供策略，改善學生</a:t>
            </a:r>
            <a:r>
              <a:rPr lang="zh-TW" altLang="en-US" sz="2800" b="1" dirty="0" smtClean="0">
                <a:solidFill>
                  <a:srgbClr val="0070C0"/>
                </a:solidFill>
                <a:latin typeface="標楷體" panose="03000509000000000000" pitchFamily="65" charset="-120"/>
                <a:ea typeface="標楷體" panose="03000509000000000000" pitchFamily="65" charset="-120"/>
              </a:rPr>
              <a:t>說話清晰度</a:t>
            </a:r>
            <a:r>
              <a:rPr lang="zh-TW" altLang="en-US" sz="2800" dirty="0" smtClean="0">
                <a:latin typeface="標楷體" panose="03000509000000000000" pitchFamily="65" charset="-120"/>
                <a:ea typeface="標楷體" panose="03000509000000000000" pitchFamily="65" charset="-120"/>
              </a:rPr>
              <a:t>、</a:t>
            </a:r>
            <a:r>
              <a:rPr lang="zh-TW" altLang="en-US" sz="2800" b="1" dirty="0" smtClean="0">
                <a:solidFill>
                  <a:srgbClr val="0070C0"/>
                </a:solidFill>
                <a:latin typeface="標楷體" panose="03000509000000000000" pitchFamily="65" charset="-120"/>
                <a:ea typeface="標楷體" panose="03000509000000000000" pitchFamily="65" charset="-120"/>
              </a:rPr>
              <a:t>言語</a:t>
            </a:r>
            <a:r>
              <a:rPr lang="zh-TW" altLang="en-US" sz="2800" b="1" dirty="0">
                <a:solidFill>
                  <a:srgbClr val="0070C0"/>
                </a:solidFill>
                <a:latin typeface="標楷體" pitchFamily="65" charset="-120"/>
                <a:ea typeface="標楷體" pitchFamily="65" charset="-120"/>
              </a:rPr>
              <a:t>流暢</a:t>
            </a:r>
            <a:r>
              <a:rPr lang="zh-TW" altLang="en-US" sz="2800" b="1" dirty="0" smtClean="0">
                <a:solidFill>
                  <a:srgbClr val="0070C0"/>
                </a:solidFill>
                <a:latin typeface="標楷體" pitchFamily="65" charset="-120"/>
                <a:ea typeface="標楷體" pitchFamily="65" charset="-120"/>
              </a:rPr>
              <a:t>性</a:t>
            </a:r>
            <a:r>
              <a:rPr lang="zh-TW" altLang="en-US" sz="2800" dirty="0" smtClean="0">
                <a:latin typeface="標楷體" pitchFamily="65" charset="-120"/>
                <a:ea typeface="標楷體" pitchFamily="65" charset="-120"/>
              </a:rPr>
              <a:t>、</a:t>
            </a:r>
            <a:r>
              <a:rPr lang="zh-TW" altLang="zh-TW" sz="2800" b="1" dirty="0" smtClean="0">
                <a:solidFill>
                  <a:srgbClr val="0070C0"/>
                </a:solidFill>
                <a:latin typeface="標楷體" pitchFamily="65" charset="-120"/>
                <a:ea typeface="標楷體" pitchFamily="65" charset="-120"/>
              </a:rPr>
              <a:t>嗓音</a:t>
            </a:r>
            <a:r>
              <a:rPr lang="zh-TW" altLang="en-US" sz="2800" b="1" dirty="0" smtClean="0">
                <a:solidFill>
                  <a:srgbClr val="0070C0"/>
                </a:solidFill>
                <a:latin typeface="標楷體" pitchFamily="65" charset="-120"/>
                <a:ea typeface="標楷體" pitchFamily="65" charset="-120"/>
              </a:rPr>
              <a:t>品質</a:t>
            </a:r>
            <a:r>
              <a:rPr lang="zh-TW" altLang="en-US" sz="2800" dirty="0" smtClean="0">
                <a:latin typeface="標楷體" pitchFamily="65" charset="-120"/>
                <a:ea typeface="標楷體" pitchFamily="65" charset="-120"/>
              </a:rPr>
              <a:t>等。</a:t>
            </a:r>
            <a:endParaRPr lang="en-US" altLang="zh-TW" sz="2800" dirty="0" smtClean="0">
              <a:latin typeface="標楷體" pitchFamily="65" charset="-120"/>
              <a:ea typeface="標楷體" pitchFamily="65" charset="-120"/>
            </a:endParaRPr>
          </a:p>
          <a:p>
            <a:pPr marL="895350" lvl="0" indent="-514350">
              <a:buFont typeface="+mj-lt"/>
              <a:buAutoNum type="arabicPeriod"/>
            </a:pPr>
            <a:r>
              <a:rPr lang="zh-TW" altLang="en-US" sz="2800" dirty="0">
                <a:latin typeface="標楷體" panose="03000509000000000000" pitchFamily="65" charset="-120"/>
                <a:ea typeface="標楷體" panose="03000509000000000000" pitchFamily="65" charset="-120"/>
              </a:rPr>
              <a:t>改善與</a:t>
            </a:r>
            <a:r>
              <a:rPr lang="zh-TW" altLang="en-US" sz="2800" dirty="0" smtClean="0">
                <a:latin typeface="標楷體" panose="03000509000000000000" pitchFamily="65" charset="-120"/>
                <a:ea typeface="標楷體" panose="03000509000000000000" pitchFamily="65" charset="-120"/>
              </a:rPr>
              <a:t>增進學生</a:t>
            </a:r>
            <a:r>
              <a:rPr lang="zh-TW" altLang="en-US" sz="2800" b="1" dirty="0" smtClean="0">
                <a:solidFill>
                  <a:srgbClr val="0070C0"/>
                </a:solidFill>
                <a:latin typeface="標楷體" panose="03000509000000000000" pitchFamily="65" charset="-120"/>
                <a:ea typeface="標楷體" panose="03000509000000000000" pitchFamily="65" charset="-120"/>
              </a:rPr>
              <a:t>理解</a:t>
            </a:r>
            <a:r>
              <a:rPr lang="zh-TW" altLang="en-US" sz="2800" dirty="0" smtClean="0">
                <a:latin typeface="標楷體" panose="03000509000000000000" pitchFamily="65" charset="-120"/>
                <a:ea typeface="標楷體" panose="03000509000000000000" pitchFamily="65" charset="-120"/>
              </a:rPr>
              <a:t>與</a:t>
            </a:r>
            <a:r>
              <a:rPr lang="zh-TW" altLang="en-US" sz="2800" b="1" dirty="0" smtClean="0">
                <a:solidFill>
                  <a:srgbClr val="0070C0"/>
                </a:solidFill>
                <a:latin typeface="標楷體" panose="03000509000000000000" pitchFamily="65" charset="-120"/>
                <a:ea typeface="標楷體" panose="03000509000000000000" pitchFamily="65" charset="-120"/>
              </a:rPr>
              <a:t>表達</a:t>
            </a:r>
            <a:r>
              <a:rPr lang="zh-TW" altLang="en-US" sz="2800" dirty="0" smtClean="0">
                <a:latin typeface="標楷體" panose="03000509000000000000" pitchFamily="65" charset="-120"/>
                <a:ea typeface="標楷體" panose="03000509000000000000" pitchFamily="65" charset="-120"/>
              </a:rPr>
              <a:t>等相關溝通問題。</a:t>
            </a:r>
            <a:endParaRPr lang="en-US" altLang="zh-TW" sz="2800" dirty="0" smtClean="0">
              <a:latin typeface="標楷體" panose="03000509000000000000" pitchFamily="65" charset="-120"/>
              <a:ea typeface="標楷體" panose="03000509000000000000" pitchFamily="65" charset="-120"/>
            </a:endParaRPr>
          </a:p>
          <a:p>
            <a:pPr marL="895350" indent="-514350">
              <a:buFont typeface="+mj-lt"/>
              <a:buAutoNum type="arabicPeriod"/>
            </a:pPr>
            <a:r>
              <a:rPr lang="zh-TW" altLang="zh-TW" sz="2800" dirty="0" smtClean="0">
                <a:latin typeface="標楷體" panose="03000509000000000000" pitchFamily="65" charset="-120"/>
                <a:ea typeface="標楷體" panose="03000509000000000000" pitchFamily="65" charset="-120"/>
              </a:rPr>
              <a:t>協助學生</a:t>
            </a:r>
            <a:r>
              <a:rPr lang="zh-TW" altLang="en-US" sz="2800" dirty="0" smtClean="0">
                <a:latin typeface="標楷體" panose="03000509000000000000" pitchFamily="65" charset="-120"/>
                <a:ea typeface="標楷體" panose="03000509000000000000" pitchFamily="65" charset="-120"/>
              </a:rPr>
              <a:t>使用</a:t>
            </a:r>
            <a:r>
              <a:rPr lang="zh-TW" altLang="zh-TW" sz="2800" dirty="0" smtClean="0">
                <a:latin typeface="標楷體" panose="03000509000000000000" pitchFamily="65" charset="-120"/>
                <a:ea typeface="標楷體" panose="03000509000000000000" pitchFamily="65" charset="-120"/>
              </a:rPr>
              <a:t>適當的</a:t>
            </a:r>
            <a:r>
              <a:rPr lang="zh-TW" altLang="en-US" sz="2800" b="1" dirty="0" smtClean="0">
                <a:solidFill>
                  <a:srgbClr val="0070C0"/>
                </a:solidFill>
                <a:latin typeface="標楷體" panose="03000509000000000000" pitchFamily="65" charset="-120"/>
                <a:ea typeface="標楷體" panose="03000509000000000000" pitchFamily="65" charset="-120"/>
              </a:rPr>
              <a:t>溝通</a:t>
            </a:r>
            <a:r>
              <a:rPr lang="zh-TW" altLang="zh-TW" sz="2800" b="1" dirty="0" smtClean="0">
                <a:solidFill>
                  <a:srgbClr val="0070C0"/>
                </a:solidFill>
                <a:latin typeface="標楷體" panose="03000509000000000000" pitchFamily="65" charset="-120"/>
                <a:ea typeface="標楷體" panose="03000509000000000000" pitchFamily="65" charset="-120"/>
              </a:rPr>
              <a:t>輔具</a:t>
            </a:r>
            <a:r>
              <a:rPr lang="zh-TW" altLang="en-US" sz="2800" dirty="0" smtClean="0">
                <a:latin typeface="標楷體" panose="03000509000000000000" pitchFamily="65" charset="-120"/>
                <a:ea typeface="標楷體" panose="03000509000000000000" pitchFamily="65" charset="-120"/>
              </a:rPr>
              <a:t>，增進溝通效</a:t>
            </a:r>
            <a:r>
              <a:rPr lang="zh-TW" altLang="en-US" sz="2800" dirty="0">
                <a:latin typeface="標楷體" panose="03000509000000000000" pitchFamily="65" charset="-120"/>
                <a:ea typeface="標楷體" panose="03000509000000000000" pitchFamily="65" charset="-120"/>
              </a:rPr>
              <a:t>度</a:t>
            </a:r>
            <a:r>
              <a:rPr lang="zh-TW" altLang="en-US"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a:p>
            <a:pPr marL="895350" indent="-514350">
              <a:buFont typeface="+mj-lt"/>
              <a:buAutoNum type="arabicPeriod"/>
            </a:pPr>
            <a:r>
              <a:rPr lang="zh-TW" altLang="en-US" sz="2800" dirty="0" smtClean="0">
                <a:latin typeface="標楷體" panose="03000509000000000000" pitchFamily="65" charset="-120"/>
                <a:ea typeface="標楷體" panose="03000509000000000000" pitchFamily="65" charset="-120"/>
              </a:rPr>
              <a:t>改善</a:t>
            </a:r>
            <a:r>
              <a:rPr lang="zh-TW" altLang="zh-TW" sz="2800" dirty="0">
                <a:latin typeface="標楷體" panose="03000509000000000000" pitchFamily="65" charset="-120"/>
                <a:ea typeface="標楷體" panose="03000509000000000000" pitchFamily="65" charset="-120"/>
              </a:rPr>
              <a:t>學生</a:t>
            </a:r>
            <a:r>
              <a:rPr lang="zh-TW" altLang="zh-TW" sz="2800" b="1" dirty="0">
                <a:solidFill>
                  <a:srgbClr val="0070C0"/>
                </a:solidFill>
                <a:latin typeface="標楷體" panose="03000509000000000000" pitchFamily="65" charset="-120"/>
                <a:ea typeface="標楷體" panose="03000509000000000000" pitchFamily="65" charset="-120"/>
              </a:rPr>
              <a:t>吞嚥</a:t>
            </a:r>
            <a:r>
              <a:rPr lang="zh-TW" altLang="en-US" sz="2800" b="1" dirty="0">
                <a:solidFill>
                  <a:srgbClr val="0070C0"/>
                </a:solidFill>
                <a:latin typeface="標楷體" panose="03000509000000000000" pitchFamily="65" charset="-120"/>
                <a:ea typeface="標楷體" panose="03000509000000000000" pitchFamily="65" charset="-120"/>
              </a:rPr>
              <a:t>問題</a:t>
            </a:r>
            <a:r>
              <a:rPr lang="zh-TW" altLang="en-US" sz="2800" dirty="0">
                <a:latin typeface="標楷體" panose="03000509000000000000" pitchFamily="65" charset="-120"/>
                <a:ea typeface="標楷體" panose="03000509000000000000" pitchFamily="65" charset="-120"/>
              </a:rPr>
              <a:t>，增進吞嚥安全。</a:t>
            </a:r>
            <a:endParaRPr lang="zh-TW" altLang="zh-TW" sz="2800" dirty="0">
              <a:latin typeface="標楷體" panose="03000509000000000000" pitchFamily="65" charset="-120"/>
              <a:ea typeface="標楷體" panose="03000509000000000000" pitchFamily="65" charset="-120"/>
            </a:endParaRPr>
          </a:p>
          <a:p>
            <a:pPr marL="895350" lvl="0" indent="-514350">
              <a:buFont typeface="+mj-lt"/>
              <a:buAutoNum type="arabicPeriod"/>
            </a:pPr>
            <a:endParaRPr lang="zh-TW" altLang="zh-TW"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662638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目的</a:t>
            </a:r>
            <a:endPar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a:bodyPr>
          <a:lstStyle/>
          <a:p>
            <a:pPr marL="804863" indent="-804863">
              <a:lnSpc>
                <a:spcPct val="100000"/>
              </a:lnSpc>
              <a:spcBef>
                <a:spcPts val="2400"/>
              </a:spcBef>
              <a:buNone/>
            </a:pPr>
            <a:r>
              <a:rPr lang="zh-TW" altLang="en-US" dirty="0" smtClean="0">
                <a:latin typeface="標楷體" panose="03000509000000000000" pitchFamily="65" charset="-120"/>
                <a:ea typeface="標楷體" panose="03000509000000000000" pitchFamily="65" charset="-120"/>
              </a:rPr>
              <a:t>一、</a:t>
            </a:r>
            <a:r>
              <a:rPr lang="zh-TW" altLang="zh-TW" dirty="0" smtClean="0">
                <a:latin typeface="標楷體" panose="03000509000000000000" pitchFamily="65" charset="-120"/>
                <a:ea typeface="標楷體" panose="03000509000000000000" pitchFamily="65" charset="-120"/>
              </a:rPr>
              <a:t>提供</a:t>
            </a:r>
            <a:r>
              <a:rPr lang="zh-TW" altLang="zh-TW" dirty="0">
                <a:latin typeface="標楷體" panose="03000509000000000000" pitchFamily="65" charset="-120"/>
                <a:ea typeface="標楷體" panose="03000509000000000000" pitchFamily="65" charset="-120"/>
              </a:rPr>
              <a:t>國</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私</a:t>
            </a:r>
            <a:r>
              <a:rPr lang="en-US" altLang="zh-TW"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立高級中等</a:t>
            </a:r>
            <a:r>
              <a:rPr lang="zh-TW" altLang="zh-TW" dirty="0" smtClean="0">
                <a:latin typeface="標楷體" panose="03000509000000000000" pitchFamily="65" charset="-120"/>
                <a:ea typeface="標楷體" panose="03000509000000000000" pitchFamily="65" charset="-120"/>
              </a:rPr>
              <a:t>學校身心</a:t>
            </a:r>
            <a:r>
              <a:rPr lang="zh-TW" altLang="zh-TW" dirty="0">
                <a:latin typeface="標楷體" panose="03000509000000000000" pitchFamily="65" charset="-120"/>
                <a:ea typeface="標楷體" panose="03000509000000000000" pitchFamily="65" charset="-120"/>
              </a:rPr>
              <a:t>障礙教育之諮詢、輔導與</a:t>
            </a:r>
            <a:r>
              <a:rPr lang="zh-TW" altLang="zh-TW" dirty="0" smtClean="0">
                <a:latin typeface="標楷體" panose="03000509000000000000" pitchFamily="65" charset="-120"/>
                <a:ea typeface="標楷體" panose="03000509000000000000" pitchFamily="65" charset="-120"/>
              </a:rPr>
              <a:t>服務。</a:t>
            </a:r>
            <a:endParaRPr lang="en-US" altLang="zh-TW" dirty="0" smtClean="0">
              <a:latin typeface="標楷體" panose="03000509000000000000" pitchFamily="65" charset="-120"/>
              <a:ea typeface="標楷體" panose="03000509000000000000" pitchFamily="65" charset="-120"/>
            </a:endParaRPr>
          </a:p>
          <a:p>
            <a:pPr marL="804863" indent="-804863">
              <a:lnSpc>
                <a:spcPct val="100000"/>
              </a:lnSpc>
              <a:spcBef>
                <a:spcPts val="2400"/>
              </a:spcBef>
              <a:buNone/>
            </a:pPr>
            <a:r>
              <a:rPr lang="zh-TW" altLang="en-US" dirty="0" smtClean="0">
                <a:latin typeface="標楷體" panose="03000509000000000000" pitchFamily="65" charset="-120"/>
                <a:ea typeface="標楷體" panose="03000509000000000000" pitchFamily="65" charset="-120"/>
              </a:rPr>
              <a:t>二、</a:t>
            </a:r>
            <a:r>
              <a:rPr lang="zh-TW" altLang="zh-TW" dirty="0" smtClean="0">
                <a:latin typeface="標楷體" panose="03000509000000000000" pitchFamily="65" charset="-120"/>
                <a:ea typeface="標楷體" panose="03000509000000000000" pitchFamily="65" charset="-120"/>
              </a:rPr>
              <a:t>增進高級中等學校身心障礙學生生活、學習、人際互動、社會適應與職業適應等能力。</a:t>
            </a:r>
            <a:endParaRPr lang="en-US" altLang="zh-TW" dirty="0" smtClean="0">
              <a:latin typeface="標楷體" panose="03000509000000000000" pitchFamily="65" charset="-120"/>
              <a:ea typeface="標楷體" panose="03000509000000000000" pitchFamily="65" charset="-120"/>
            </a:endParaRPr>
          </a:p>
          <a:p>
            <a:pPr marL="804863" indent="-804863">
              <a:lnSpc>
                <a:spcPct val="100000"/>
              </a:lnSpc>
              <a:spcBef>
                <a:spcPts val="2400"/>
              </a:spcBef>
              <a:buNone/>
            </a:pPr>
            <a:r>
              <a:rPr lang="zh-TW" altLang="en-US" dirty="0" smtClean="0">
                <a:latin typeface="標楷體" panose="03000509000000000000" pitchFamily="65" charset="-120"/>
                <a:ea typeface="標楷體" panose="03000509000000000000" pitchFamily="65" charset="-120"/>
              </a:rPr>
              <a:t>三、</a:t>
            </a:r>
            <a:r>
              <a:rPr lang="zh-TW" altLang="zh-TW" dirty="0" smtClean="0">
                <a:latin typeface="標楷體" panose="03000509000000000000" pitchFamily="65" charset="-120"/>
                <a:ea typeface="標楷體" panose="03000509000000000000" pitchFamily="65" charset="-120"/>
              </a:rPr>
              <a:t>提昇</a:t>
            </a:r>
            <a:r>
              <a:rPr lang="zh-TW" altLang="zh-TW" dirty="0">
                <a:latin typeface="標楷體" panose="03000509000000000000" pitchFamily="65" charset="-120"/>
                <a:ea typeface="標楷體" panose="03000509000000000000" pitchFamily="65" charset="-120"/>
              </a:rPr>
              <a:t>高級中等學校一般教師特教專業知能與特教老師個案輔導與管理等知</a:t>
            </a:r>
            <a:r>
              <a:rPr lang="zh-TW" altLang="zh-TW" dirty="0" smtClean="0">
                <a:latin typeface="標楷體" panose="03000509000000000000" pitchFamily="65" charset="-120"/>
                <a:ea typeface="標楷體" panose="03000509000000000000" pitchFamily="65" charset="-120"/>
              </a:rPr>
              <a:t>能。</a:t>
            </a:r>
          </a:p>
        </p:txBody>
      </p:sp>
    </p:spTree>
    <p:extLst>
      <p:ext uri="{BB962C8B-B14F-4D97-AF65-F5344CB8AC3E}">
        <p14:creationId xmlns:p14="http://schemas.microsoft.com/office/powerpoint/2010/main" val="30876434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48886" y="199824"/>
            <a:ext cx="8373533" cy="747827"/>
          </a:xfrm>
        </p:spPr>
        <p:txBody>
          <a:bodyPr>
            <a:noAutofit/>
          </a:bodyPr>
          <a:lstStyle/>
          <a:p>
            <a:pPr lvl="0"/>
            <a:r>
              <a:rPr lang="zh-TW" altLang="en-US" sz="3200" dirty="0">
                <a:latin typeface="標楷體" panose="03000509000000000000" pitchFamily="65" charset="-120"/>
                <a:ea typeface="標楷體" panose="03000509000000000000" pitchFamily="65" charset="-120"/>
              </a:rPr>
              <a:t>三、教</a:t>
            </a:r>
            <a:r>
              <a:rPr lang="zh-TW" altLang="zh-TW" sz="3200" dirty="0" smtClean="0">
                <a:latin typeface="標楷體" panose="03000509000000000000" pitchFamily="65" charset="-120"/>
                <a:ea typeface="標楷體" panose="03000509000000000000" pitchFamily="65" charset="-120"/>
              </a:rPr>
              <a:t>師</a:t>
            </a:r>
            <a:r>
              <a:rPr lang="zh-TW" altLang="zh-TW" sz="3200" dirty="0">
                <a:latin typeface="標楷體" panose="03000509000000000000" pitchFamily="65" charset="-120"/>
                <a:ea typeface="標楷體" panose="03000509000000000000" pitchFamily="65" charset="-120"/>
              </a:rPr>
              <a:t>可以轉介哪些學生給語言治療師</a:t>
            </a:r>
            <a:r>
              <a:rPr lang="zh-TW" altLang="zh-TW" sz="3200" dirty="0" smtClean="0">
                <a:latin typeface="標楷體" panose="03000509000000000000" pitchFamily="65" charset="-120"/>
                <a:ea typeface="標楷體" panose="03000509000000000000" pitchFamily="65" charset="-120"/>
              </a:rPr>
              <a:t>？</a:t>
            </a:r>
            <a:endParaRPr lang="zh-TW" altLang="en-US" sz="3200"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200" y="1022466"/>
            <a:ext cx="8229600" cy="5677592"/>
          </a:xfrm>
        </p:spPr>
        <p:txBody>
          <a:bodyPr>
            <a:noAutofit/>
          </a:bodyPr>
          <a:lstStyle/>
          <a:p>
            <a:pPr marL="0" indent="0">
              <a:buNone/>
            </a:pPr>
            <a:r>
              <a:rPr lang="zh-TW" altLang="zh-TW" sz="2800" dirty="0">
                <a:latin typeface="標楷體" panose="03000509000000000000" pitchFamily="65" charset="-120"/>
                <a:ea typeface="標楷體" panose="03000509000000000000" pitchFamily="65" charset="-120"/>
              </a:rPr>
              <a:t>在學校裡</a:t>
            </a:r>
            <a:r>
              <a:rPr lang="zh-TW"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若學生有</a:t>
            </a:r>
            <a:r>
              <a:rPr lang="zh-TW" altLang="zh-TW" sz="2800" b="1" dirty="0" smtClean="0">
                <a:solidFill>
                  <a:srgbClr val="FF0000"/>
                </a:solidFill>
                <a:latin typeface="標楷體" panose="03000509000000000000" pitchFamily="65" charset="-120"/>
                <a:ea typeface="標楷體" panose="03000509000000000000" pitchFamily="65" charset="-120"/>
              </a:rPr>
              <a:t>溝通障礙</a:t>
            </a:r>
            <a:r>
              <a:rPr lang="zh-TW" altLang="en-US" sz="2800" dirty="0">
                <a:latin typeface="標楷體" panose="03000509000000000000" pitchFamily="65" charset="-120"/>
                <a:ea typeface="標楷體" panose="03000509000000000000" pitchFamily="65" charset="-120"/>
              </a:rPr>
              <a:t>或</a:t>
            </a:r>
            <a:r>
              <a:rPr lang="zh-TW" altLang="zh-TW" sz="2800" b="1" dirty="0" smtClean="0">
                <a:solidFill>
                  <a:srgbClr val="FF0000"/>
                </a:solidFill>
                <a:latin typeface="標楷體" panose="03000509000000000000" pitchFamily="65" charset="-120"/>
                <a:ea typeface="標楷體" panose="03000509000000000000" pitchFamily="65" charset="-120"/>
              </a:rPr>
              <a:t>吞嚥</a:t>
            </a:r>
            <a:r>
              <a:rPr lang="zh-TW" altLang="zh-TW" sz="2800" b="1" dirty="0">
                <a:solidFill>
                  <a:srgbClr val="FF0000"/>
                </a:solidFill>
                <a:latin typeface="標楷體" panose="03000509000000000000" pitchFamily="65" charset="-120"/>
                <a:ea typeface="標楷體" panose="03000509000000000000" pitchFamily="65" charset="-120"/>
              </a:rPr>
              <a:t>障礙</a:t>
            </a:r>
            <a:r>
              <a:rPr lang="zh-TW" altLang="zh-TW" sz="2800" dirty="0" smtClean="0">
                <a:latin typeface="標楷體" panose="03000509000000000000" pitchFamily="65" charset="-120"/>
                <a:ea typeface="標楷體" panose="03000509000000000000" pitchFamily="65" charset="-120"/>
              </a:rPr>
              <a:t>的</a:t>
            </a:r>
            <a:r>
              <a:rPr lang="zh-TW" altLang="en-US" sz="2800" dirty="0" smtClean="0">
                <a:latin typeface="標楷體" panose="03000509000000000000" pitchFamily="65" charset="-120"/>
                <a:ea typeface="標楷體" panose="03000509000000000000" pitchFamily="65" charset="-120"/>
              </a:rPr>
              <a:t>相關問題，皆可轉介語言治療師</a:t>
            </a:r>
            <a:r>
              <a:rPr lang="zh-TW" altLang="en-US" sz="2800" dirty="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於</a:t>
            </a:r>
            <a:r>
              <a:rPr lang="zh-TW" altLang="zh-TW" sz="2800" b="1" dirty="0">
                <a:solidFill>
                  <a:srgbClr val="FF0000"/>
                </a:solidFill>
                <a:latin typeface="標楷體" panose="03000509000000000000" pitchFamily="65" charset="-120"/>
                <a:ea typeface="標楷體" panose="03000509000000000000" pitchFamily="65" charset="-120"/>
              </a:rPr>
              <a:t>溝通</a:t>
            </a:r>
            <a:r>
              <a:rPr lang="zh-TW" altLang="zh-TW" sz="2800" b="1" dirty="0" smtClean="0">
                <a:solidFill>
                  <a:srgbClr val="FF0000"/>
                </a:solidFill>
                <a:latin typeface="標楷體" panose="03000509000000000000" pitchFamily="65" charset="-120"/>
                <a:ea typeface="標楷體" panose="03000509000000000000" pitchFamily="65" charset="-120"/>
              </a:rPr>
              <a:t>障礙</a:t>
            </a:r>
            <a:r>
              <a:rPr lang="zh-TW" altLang="en-US" sz="2800" dirty="0" smtClean="0">
                <a:latin typeface="標楷體" panose="03000509000000000000" pitchFamily="65" charset="-120"/>
                <a:ea typeface="標楷體" panose="03000509000000000000" pitchFamily="65" charset="-120"/>
              </a:rPr>
              <a:t>方面，如：</a:t>
            </a:r>
            <a:endParaRPr lang="en-US" altLang="zh-TW" sz="2800" dirty="0">
              <a:latin typeface="標楷體" panose="03000509000000000000" pitchFamily="65" charset="-120"/>
              <a:ea typeface="標楷體" panose="03000509000000000000" pitchFamily="65" charset="-120"/>
            </a:endParaRPr>
          </a:p>
          <a:p>
            <a:pPr marL="514350" indent="-514350">
              <a:lnSpc>
                <a:spcPct val="110000"/>
              </a:lnSpc>
              <a:buFont typeface="+mj-lt"/>
              <a:buAutoNum type="arabicPeriod"/>
            </a:pPr>
            <a:r>
              <a:rPr lang="zh-TW" altLang="zh-TW" sz="2800" b="1" dirty="0">
                <a:solidFill>
                  <a:srgbClr val="0070C0"/>
                </a:solidFill>
                <a:latin typeface="標楷體" panose="03000509000000000000" pitchFamily="65" charset="-120"/>
                <a:ea typeface="標楷體" panose="03000509000000000000" pitchFamily="65" charset="-120"/>
              </a:rPr>
              <a:t>語言理解有問題</a:t>
            </a:r>
            <a:r>
              <a:rPr lang="zh-TW" altLang="zh-TW" sz="2800" b="1" dirty="0" smtClean="0">
                <a:solidFill>
                  <a:srgbClr val="0070C0"/>
                </a:solidFill>
                <a:latin typeface="標楷體" panose="03000509000000000000" pitchFamily="65" charset="-120"/>
                <a:ea typeface="標楷體" panose="03000509000000000000" pitchFamily="65" charset="-120"/>
              </a:rPr>
              <a:t>：</a:t>
            </a:r>
            <a:r>
              <a:rPr lang="zh-TW" altLang="zh-TW" sz="2800" dirty="0" smtClean="0">
                <a:latin typeface="標楷體" panose="03000509000000000000" pitchFamily="65" charset="-120"/>
                <a:ea typeface="標楷體" panose="03000509000000000000" pitchFamily="65" charset="-120"/>
              </a:rPr>
              <a:t>例如</a:t>
            </a:r>
            <a:r>
              <a:rPr lang="zh-TW" altLang="en-US" sz="2800" dirty="0" smtClean="0">
                <a:latin typeface="標楷體" panose="03000509000000000000" pitchFamily="65" charset="-120"/>
                <a:ea typeface="標楷體" panose="03000509000000000000" pitchFamily="65" charset="-120"/>
              </a:rPr>
              <a:t>，</a:t>
            </a:r>
            <a:r>
              <a:rPr lang="zh-TW" altLang="zh-TW" sz="2800" dirty="0" smtClean="0">
                <a:latin typeface="標楷體" panose="03000509000000000000" pitchFamily="65" charset="-120"/>
                <a:ea typeface="標楷體" panose="03000509000000000000" pitchFamily="65" charset="-120"/>
              </a:rPr>
              <a:t>聽</a:t>
            </a:r>
            <a:r>
              <a:rPr lang="zh-TW" altLang="zh-TW" sz="2800" dirty="0">
                <a:latin typeface="標楷體" panose="03000509000000000000" pitchFamily="65" charset="-120"/>
                <a:ea typeface="標楷體" panose="03000509000000000000" pitchFamily="65" charset="-120"/>
              </a:rPr>
              <a:t>不懂或無法完全理解抽象的語彙、複雜</a:t>
            </a:r>
            <a:r>
              <a:rPr lang="zh-TW" altLang="zh-TW" sz="2800" dirty="0" smtClean="0">
                <a:latin typeface="標楷體" panose="03000509000000000000" pitchFamily="65" charset="-120"/>
                <a:ea typeface="標楷體" panose="03000509000000000000" pitchFamily="65" charset="-120"/>
              </a:rPr>
              <a:t>句或</a:t>
            </a:r>
            <a:r>
              <a:rPr lang="zh-TW" altLang="zh-TW" sz="2800" dirty="0">
                <a:latin typeface="標楷體" panose="03000509000000000000" pitchFamily="65" charset="-120"/>
                <a:ea typeface="標楷體" panose="03000509000000000000" pitchFamily="65" charset="-120"/>
              </a:rPr>
              <a:t>長句，或者對大部分的對話內容、指令</a:t>
            </a:r>
            <a:r>
              <a:rPr lang="zh-TW" altLang="zh-TW" sz="2800" dirty="0" smtClean="0">
                <a:latin typeface="標楷體" panose="03000509000000000000" pitchFamily="65" charset="-120"/>
                <a:ea typeface="標楷體" panose="03000509000000000000" pitchFamily="65" charset="-120"/>
              </a:rPr>
              <a:t>步驟有</a:t>
            </a:r>
            <a:r>
              <a:rPr lang="zh-TW" altLang="zh-TW" sz="2800" dirty="0">
                <a:latin typeface="標楷體" panose="03000509000000000000" pitchFamily="65" charset="-120"/>
                <a:ea typeface="標楷體" panose="03000509000000000000" pitchFamily="65" charset="-120"/>
              </a:rPr>
              <a:t>理解上的困難</a:t>
            </a:r>
            <a:r>
              <a:rPr lang="zh-TW" altLang="zh-TW" sz="2800" dirty="0" smtClean="0">
                <a:latin typeface="標楷體" panose="03000509000000000000" pitchFamily="65" charset="-120"/>
                <a:ea typeface="標楷體" panose="03000509000000000000" pitchFamily="65" charset="-120"/>
              </a:rPr>
              <a:t>。</a:t>
            </a:r>
            <a:endParaRPr lang="en-US" altLang="zh-TW" sz="2800" dirty="0">
              <a:latin typeface="標楷體" panose="03000509000000000000" pitchFamily="65" charset="-120"/>
              <a:ea typeface="標楷體" panose="03000509000000000000" pitchFamily="65" charset="-120"/>
            </a:endParaRPr>
          </a:p>
          <a:p>
            <a:pPr marL="514350" indent="-514350">
              <a:lnSpc>
                <a:spcPct val="110000"/>
              </a:lnSpc>
              <a:buFont typeface="+mj-lt"/>
              <a:buAutoNum type="arabicPeriod"/>
            </a:pPr>
            <a:r>
              <a:rPr lang="zh-TW" altLang="zh-TW" sz="2800" b="1" dirty="0" smtClean="0">
                <a:solidFill>
                  <a:srgbClr val="0070C0"/>
                </a:solidFill>
                <a:latin typeface="標楷體" panose="03000509000000000000" pitchFamily="65" charset="-120"/>
                <a:ea typeface="標楷體" panose="03000509000000000000" pitchFamily="65" charset="-120"/>
              </a:rPr>
              <a:t>表達</a:t>
            </a:r>
            <a:r>
              <a:rPr lang="zh-TW" altLang="zh-TW" sz="2800" b="1" dirty="0">
                <a:solidFill>
                  <a:srgbClr val="0070C0"/>
                </a:solidFill>
                <a:latin typeface="標楷體" panose="03000509000000000000" pitchFamily="65" charset="-120"/>
                <a:ea typeface="標楷體" panose="03000509000000000000" pitchFamily="65" charset="-120"/>
              </a:rPr>
              <a:t>清晰度的問題：</a:t>
            </a:r>
            <a:r>
              <a:rPr lang="zh-TW" altLang="zh-TW" sz="2800" dirty="0">
                <a:latin typeface="標楷體" panose="03000509000000000000" pitchFamily="65" charset="-120"/>
                <a:ea typeface="標楷體" panose="03000509000000000000" pitchFamily="65" charset="-120"/>
              </a:rPr>
              <a:t>雖然理解老師說的話，但是說話發音不清楚、說話聲音沙啞或品質不佳，或是有口吃的問題，使得老師和同學需要請他重複很多次，才能聽得懂他在說什麼</a:t>
            </a:r>
            <a:r>
              <a:rPr lang="zh-TW" altLang="zh-TW" sz="2800" dirty="0" smtClean="0">
                <a:latin typeface="標楷體" panose="03000509000000000000" pitchFamily="65" charset="-120"/>
                <a:ea typeface="標楷體" panose="03000509000000000000" pitchFamily="65" charset="-120"/>
              </a:rPr>
              <a:t>。</a:t>
            </a:r>
            <a:endParaRPr lang="en-US" altLang="zh-TW" sz="2800"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815803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953312"/>
            <a:ext cx="8229600" cy="5172852"/>
          </a:xfrm>
        </p:spPr>
        <p:txBody>
          <a:bodyPr>
            <a:normAutofit fontScale="85000" lnSpcReduction="20000"/>
          </a:bodyPr>
          <a:lstStyle/>
          <a:p>
            <a:pPr marL="514350" indent="-514350">
              <a:lnSpc>
                <a:spcPct val="110000"/>
              </a:lnSpc>
              <a:buFont typeface="+mj-lt"/>
              <a:buAutoNum type="arabicPeriod" startAt="3"/>
            </a:pPr>
            <a:r>
              <a:rPr lang="zh-TW" altLang="zh-TW" b="1" dirty="0">
                <a:solidFill>
                  <a:srgbClr val="0070C0"/>
                </a:solidFill>
                <a:latin typeface="標楷體" panose="03000509000000000000" pitchFamily="65" charset="-120"/>
                <a:ea typeface="標楷體" panose="03000509000000000000" pitchFamily="65" charset="-120"/>
              </a:rPr>
              <a:t>語言表達的問題：</a:t>
            </a:r>
            <a:r>
              <a:rPr lang="zh-TW" altLang="zh-TW" dirty="0">
                <a:latin typeface="標楷體" panose="03000509000000000000" pitchFamily="65" charset="-120"/>
                <a:ea typeface="標楷體" panose="03000509000000000000" pitchFamily="65" charset="-120"/>
              </a:rPr>
              <a:t>學生口語少，不太會說話，或者無法使用完整句子來表達或描述一個事件。 </a:t>
            </a:r>
            <a:endParaRPr lang="en-US" altLang="zh-TW" dirty="0">
              <a:latin typeface="標楷體" panose="03000509000000000000" pitchFamily="65" charset="-120"/>
              <a:ea typeface="標楷體" panose="03000509000000000000" pitchFamily="65" charset="-120"/>
            </a:endParaRPr>
          </a:p>
          <a:p>
            <a:pPr marL="514350" indent="-514350">
              <a:lnSpc>
                <a:spcPct val="110000"/>
              </a:lnSpc>
              <a:buFont typeface="+mj-lt"/>
              <a:buAutoNum type="arabicPeriod" startAt="3"/>
            </a:pPr>
            <a:r>
              <a:rPr lang="zh-TW" altLang="zh-TW" b="1" dirty="0">
                <a:solidFill>
                  <a:srgbClr val="0070C0"/>
                </a:solidFill>
                <a:latin typeface="標楷體" panose="03000509000000000000" pitchFamily="65" charset="-120"/>
                <a:ea typeface="標楷體" panose="03000509000000000000" pitchFamily="65" charset="-120"/>
              </a:rPr>
              <a:t>閱讀或書寫困難的問題：</a:t>
            </a:r>
            <a:r>
              <a:rPr lang="zh-TW" altLang="zh-TW" dirty="0">
                <a:latin typeface="標楷體" panose="03000509000000000000" pitchFamily="65" charset="-120"/>
                <a:ea typeface="標楷體" panose="03000509000000000000" pitchFamily="65" charset="-120"/>
              </a:rPr>
              <a:t>雖然聽得懂老師上課的內容，但是卻無法正確寫下來；常會寫出錯別字、部首相反或創新字等；看不懂書面資料或簡圖等視覺符號；或在圖片和文字的比對上有明顯的困難。</a:t>
            </a:r>
            <a:endParaRPr lang="en-US" altLang="zh-TW" dirty="0">
              <a:latin typeface="標楷體" panose="03000509000000000000" pitchFamily="65" charset="-120"/>
              <a:ea typeface="標楷體" panose="03000509000000000000" pitchFamily="65" charset="-120"/>
            </a:endParaRPr>
          </a:p>
          <a:p>
            <a:pPr marL="514350" indent="-514350">
              <a:lnSpc>
                <a:spcPct val="110000"/>
              </a:lnSpc>
              <a:buFont typeface="+mj-lt"/>
              <a:buAutoNum type="arabicPeriod" startAt="3"/>
            </a:pPr>
            <a:r>
              <a:rPr lang="zh-TW" altLang="zh-TW" b="1" dirty="0">
                <a:solidFill>
                  <a:srgbClr val="0070C0"/>
                </a:solidFill>
                <a:latin typeface="標楷體" panose="03000509000000000000" pitchFamily="65" charset="-120"/>
                <a:ea typeface="標楷體" panose="03000509000000000000" pitchFamily="65" charset="-120"/>
              </a:rPr>
              <a:t>因生理因素造成的溝通問題：</a:t>
            </a:r>
            <a:r>
              <a:rPr lang="zh-TW" altLang="zh-TW" dirty="0">
                <a:latin typeface="標楷體" panose="03000509000000000000" pitchFamily="65" charset="-120"/>
                <a:ea typeface="標楷體" panose="03000509000000000000" pitchFamily="65" charset="-120"/>
              </a:rPr>
              <a:t>指先天或後天生理性障礙（如</a:t>
            </a:r>
            <a:r>
              <a:rPr lang="zh-TW" altLang="en-US" dirty="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智能障礙、</a:t>
            </a:r>
            <a:r>
              <a:rPr lang="zh-TW" altLang="en-US" dirty="0">
                <a:latin typeface="標楷體" panose="03000509000000000000" pitchFamily="65" charset="-120"/>
                <a:ea typeface="標楷體" panose="03000509000000000000" pitchFamily="65" charset="-120"/>
              </a:rPr>
              <a:t>聽力障礙、</a:t>
            </a:r>
            <a:r>
              <a:rPr lang="zh-TW" altLang="zh-TW" dirty="0">
                <a:latin typeface="標楷體" panose="03000509000000000000" pitchFamily="65" charset="-120"/>
                <a:ea typeface="標楷體" panose="03000509000000000000" pitchFamily="65" charset="-120"/>
              </a:rPr>
              <a:t>自閉症、注意力缺陷、顏面傷殘、唇顎裂、腦性麻痺等）伴隨而來的溝通問題，可能會造成語言理解、表達和說話能力的問題。</a:t>
            </a:r>
            <a:endParaRPr lang="zh-TW" altLang="en-US" dirty="0">
              <a:latin typeface="標楷體" panose="03000509000000000000" pitchFamily="65" charset="-120"/>
              <a:ea typeface="標楷體" panose="03000509000000000000" pitchFamily="65" charset="-120"/>
            </a:endParaRPr>
          </a:p>
          <a:p>
            <a:endParaRPr lang="zh-TW" altLang="en-US" dirty="0"/>
          </a:p>
        </p:txBody>
      </p:sp>
    </p:spTree>
    <p:extLst>
      <p:ext uri="{BB962C8B-B14F-4D97-AF65-F5344CB8AC3E}">
        <p14:creationId xmlns:p14="http://schemas.microsoft.com/office/powerpoint/2010/main" val="25139995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710119"/>
            <a:ext cx="8229600" cy="5989939"/>
          </a:xfrm>
        </p:spPr>
        <p:txBody>
          <a:bodyPr>
            <a:noAutofit/>
          </a:bodyPr>
          <a:lstStyle/>
          <a:p>
            <a:pPr marL="0" indent="0">
              <a:buNone/>
            </a:pPr>
            <a:r>
              <a:rPr lang="zh-TW" altLang="zh-TW" sz="2800" dirty="0">
                <a:latin typeface="標楷體" panose="03000509000000000000" pitchFamily="65" charset="-120"/>
                <a:ea typeface="標楷體" panose="03000509000000000000" pitchFamily="65" charset="-120"/>
              </a:rPr>
              <a:t>在學校裡</a:t>
            </a:r>
            <a:r>
              <a:rPr lang="zh-TW"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若學生有</a:t>
            </a:r>
            <a:r>
              <a:rPr lang="zh-TW" altLang="zh-TW" sz="2800" dirty="0" smtClean="0">
                <a:latin typeface="標楷體" panose="03000509000000000000" pitchFamily="65" charset="-120"/>
                <a:ea typeface="標楷體" panose="03000509000000000000" pitchFamily="65" charset="-120"/>
              </a:rPr>
              <a:t>溝通障礙</a:t>
            </a:r>
            <a:r>
              <a:rPr lang="zh-TW" altLang="en-US" sz="2800" dirty="0">
                <a:latin typeface="標楷體" panose="03000509000000000000" pitchFamily="65" charset="-120"/>
                <a:ea typeface="標楷體" panose="03000509000000000000" pitchFamily="65" charset="-120"/>
              </a:rPr>
              <a:t>或</a:t>
            </a:r>
            <a:r>
              <a:rPr lang="zh-TW" altLang="zh-TW" sz="2800" dirty="0" smtClean="0">
                <a:latin typeface="標楷體" panose="03000509000000000000" pitchFamily="65" charset="-120"/>
                <a:ea typeface="標楷體" panose="03000509000000000000" pitchFamily="65" charset="-120"/>
              </a:rPr>
              <a:t>吞嚥</a:t>
            </a:r>
            <a:r>
              <a:rPr lang="zh-TW" altLang="zh-TW" sz="2800" dirty="0">
                <a:latin typeface="標楷體" panose="03000509000000000000" pitchFamily="65" charset="-120"/>
                <a:ea typeface="標楷體" panose="03000509000000000000" pitchFamily="65" charset="-120"/>
              </a:rPr>
              <a:t>障礙</a:t>
            </a:r>
            <a:r>
              <a:rPr lang="zh-TW" altLang="zh-TW" sz="2800" dirty="0" smtClean="0">
                <a:latin typeface="標楷體" panose="03000509000000000000" pitchFamily="65" charset="-120"/>
                <a:ea typeface="標楷體" panose="03000509000000000000" pitchFamily="65" charset="-120"/>
              </a:rPr>
              <a:t>的</a:t>
            </a:r>
            <a:r>
              <a:rPr lang="zh-TW" altLang="en-US" sz="2800" dirty="0" smtClean="0">
                <a:latin typeface="標楷體" panose="03000509000000000000" pitchFamily="65" charset="-120"/>
                <a:ea typeface="標楷體" panose="03000509000000000000" pitchFamily="65" charset="-120"/>
              </a:rPr>
              <a:t>相關問題，皆可轉介語言治療師</a:t>
            </a:r>
            <a:r>
              <a:rPr lang="zh-TW" altLang="en-US" sz="2800" dirty="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於</a:t>
            </a:r>
            <a:r>
              <a:rPr lang="zh-TW" altLang="zh-TW" sz="2800" dirty="0">
                <a:solidFill>
                  <a:srgbClr val="FF0000"/>
                </a:solidFill>
                <a:latin typeface="標楷體" panose="03000509000000000000" pitchFamily="65" charset="-120"/>
                <a:ea typeface="標楷體" panose="03000509000000000000" pitchFamily="65" charset="-120"/>
              </a:rPr>
              <a:t>吞嚥障礙</a:t>
            </a:r>
            <a:r>
              <a:rPr lang="zh-TW" altLang="en-US" sz="2800" dirty="0" smtClean="0">
                <a:latin typeface="標楷體" panose="03000509000000000000" pitchFamily="65" charset="-120"/>
                <a:ea typeface="標楷體" panose="03000509000000000000" pitchFamily="65" charset="-120"/>
              </a:rPr>
              <a:t>方面，如：</a:t>
            </a:r>
            <a:endParaRPr lang="en-US" altLang="zh-TW" sz="2800" dirty="0">
              <a:latin typeface="標楷體" panose="03000509000000000000" pitchFamily="65" charset="-120"/>
              <a:ea typeface="標楷體" panose="03000509000000000000" pitchFamily="65" charset="-120"/>
            </a:endParaRPr>
          </a:p>
          <a:p>
            <a:pPr marL="914400" lvl="1" indent="-514350">
              <a:buFont typeface="+mj-lt"/>
              <a:buAutoNum type="arabicPeriod"/>
            </a:pPr>
            <a:r>
              <a:rPr lang="zh-TW" altLang="zh-TW" dirty="0">
                <a:latin typeface="標楷體" panose="03000509000000000000" pitchFamily="65" charset="-120"/>
                <a:ea typeface="標楷體" panose="03000509000000000000" pitchFamily="65" charset="-120"/>
              </a:rPr>
              <a:t>吃東西時，口中食物常掉出嘴外或是常流口水</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914400" lvl="1" indent="-514350">
              <a:buFont typeface="+mj-lt"/>
              <a:buAutoNum type="arabicPeriod"/>
            </a:pPr>
            <a:r>
              <a:rPr lang="zh-TW" altLang="zh-TW" dirty="0" smtClean="0">
                <a:latin typeface="標楷體" panose="03000509000000000000" pitchFamily="65" charset="-120"/>
                <a:ea typeface="標楷體" panose="03000509000000000000" pitchFamily="65" charset="-120"/>
              </a:rPr>
              <a:t>喝水</a:t>
            </a:r>
            <a:r>
              <a:rPr lang="zh-TW" altLang="zh-TW" dirty="0">
                <a:latin typeface="標楷體" panose="03000509000000000000" pitchFamily="65" charset="-120"/>
                <a:ea typeface="標楷體" panose="03000509000000000000" pitchFamily="65" charset="-120"/>
              </a:rPr>
              <a:t>或嚥下食物後會常常咳嗽、嗆咳</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914400" lvl="1" indent="-514350">
              <a:buFont typeface="+mj-lt"/>
              <a:buAutoNum type="arabicPeriod"/>
            </a:pPr>
            <a:r>
              <a:rPr lang="zh-TW" altLang="zh-TW" dirty="0" smtClean="0">
                <a:latin typeface="標楷體" panose="03000509000000000000" pitchFamily="65" charset="-120"/>
                <a:ea typeface="標楷體" panose="03000509000000000000" pitchFamily="65" charset="-120"/>
              </a:rPr>
              <a:t>很</a:t>
            </a:r>
            <a:r>
              <a:rPr lang="zh-TW" altLang="zh-TW" dirty="0">
                <a:latin typeface="標楷體" panose="03000509000000000000" pitchFamily="65" charset="-120"/>
                <a:ea typeface="標楷體" panose="03000509000000000000" pitchFamily="65" charset="-120"/>
              </a:rPr>
              <a:t>難將食物嚼碎。 </a:t>
            </a:r>
            <a:endParaRPr lang="en-US" altLang="zh-TW" dirty="0" smtClean="0">
              <a:latin typeface="標楷體" panose="03000509000000000000" pitchFamily="65" charset="-120"/>
              <a:ea typeface="標楷體" panose="03000509000000000000" pitchFamily="65" charset="-120"/>
            </a:endParaRPr>
          </a:p>
          <a:p>
            <a:pPr marL="914400" lvl="1" indent="-514350">
              <a:buFont typeface="+mj-lt"/>
              <a:buAutoNum type="arabicPeriod"/>
            </a:pPr>
            <a:r>
              <a:rPr lang="zh-TW" altLang="zh-TW" dirty="0" smtClean="0">
                <a:latin typeface="標楷體" panose="03000509000000000000" pitchFamily="65" charset="-120"/>
                <a:ea typeface="標楷體" panose="03000509000000000000" pitchFamily="65" charset="-120"/>
              </a:rPr>
              <a:t>吃飯</a:t>
            </a:r>
            <a:r>
              <a:rPr lang="zh-TW" altLang="zh-TW" dirty="0">
                <a:latin typeface="標楷體" panose="03000509000000000000" pitchFamily="65" charset="-120"/>
                <a:ea typeface="標楷體" panose="03000509000000000000" pitchFamily="65" charset="-120"/>
              </a:rPr>
              <a:t>後，嗓音會變得</a:t>
            </a:r>
            <a:r>
              <a:rPr lang="zh-TW" altLang="zh-TW" dirty="0" smtClean="0">
                <a:latin typeface="標楷體" panose="03000509000000000000" pitchFamily="65" charset="-120"/>
                <a:ea typeface="標楷體" panose="03000509000000000000" pitchFamily="65" charset="-120"/>
              </a:rPr>
              <a:t>混濁或</a:t>
            </a:r>
            <a:r>
              <a:rPr lang="zh-TW" altLang="zh-TW" dirty="0">
                <a:latin typeface="標楷體" panose="03000509000000000000" pitchFamily="65" charset="-120"/>
                <a:ea typeface="標楷體" panose="03000509000000000000" pitchFamily="65" charset="-120"/>
              </a:rPr>
              <a:t>有呼吸費力的現象。</a:t>
            </a:r>
          </a:p>
        </p:txBody>
      </p:sp>
    </p:spTree>
    <p:extLst>
      <p:ext uri="{BB962C8B-B14F-4D97-AF65-F5344CB8AC3E}">
        <p14:creationId xmlns:p14="http://schemas.microsoft.com/office/powerpoint/2010/main" val="7079892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2">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臨床心理</a:t>
            </a:r>
            <a:r>
              <a:rPr lang="zh-TW" altLang="en-US" b="1" dirty="0">
                <a:solidFill>
                  <a:schemeClr val="accent2">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師</a:t>
            </a:r>
            <a:r>
              <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服務重點</a:t>
            </a:r>
          </a:p>
        </p:txBody>
      </p:sp>
      <p:sp>
        <p:nvSpPr>
          <p:cNvPr id="3" name="內容版面配置區 2"/>
          <p:cNvSpPr>
            <a:spLocks noGrp="1"/>
          </p:cNvSpPr>
          <p:nvPr>
            <p:ph idx="1"/>
          </p:nvPr>
        </p:nvSpPr>
        <p:spPr/>
        <p:txBody>
          <a:bodyPr>
            <a:normAutofit/>
          </a:bodyPr>
          <a:lstStyle/>
          <a:p>
            <a:pPr marL="719138" lvl="0" indent="-719138">
              <a:buNone/>
            </a:pPr>
            <a:r>
              <a:rPr lang="zh-TW" altLang="en-US" sz="2800" dirty="0" smtClean="0">
                <a:latin typeface="標楷體" panose="03000509000000000000" pitchFamily="65" charset="-120"/>
                <a:ea typeface="標楷體" panose="03000509000000000000" pitchFamily="65" charset="-120"/>
              </a:rPr>
              <a:t>一、</a:t>
            </a:r>
            <a:r>
              <a:rPr lang="zh-TW" altLang="zh-TW" sz="2800" dirty="0" smtClean="0">
                <a:latin typeface="標楷體" panose="03000509000000000000" pitchFamily="65" charset="-120"/>
                <a:ea typeface="標楷體" panose="03000509000000000000" pitchFamily="65" charset="-120"/>
              </a:rPr>
              <a:t>透過</a:t>
            </a:r>
            <a:r>
              <a:rPr lang="zh-TW" altLang="zh-TW" sz="2800" dirty="0">
                <a:latin typeface="標楷體" panose="03000509000000000000" pitchFamily="65" charset="-120"/>
                <a:ea typeface="標楷體" panose="03000509000000000000" pitchFamily="65" charset="-120"/>
              </a:rPr>
              <a:t>心理評估，瞭解學生情緒行為問題的</a:t>
            </a:r>
            <a:r>
              <a:rPr lang="zh-TW" altLang="zh-TW" sz="2800" dirty="0" smtClean="0">
                <a:latin typeface="標楷體" panose="03000509000000000000" pitchFamily="65" charset="-120"/>
                <a:ea typeface="標楷體" panose="03000509000000000000" pitchFamily="65" charset="-120"/>
              </a:rPr>
              <a:t>原因</a:t>
            </a:r>
            <a:r>
              <a:rPr lang="zh-TW" altLang="en-US" sz="2800" dirty="0" smtClean="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a:p>
            <a:pPr marL="719138" lvl="0" indent="-719138">
              <a:buNone/>
            </a:pPr>
            <a:r>
              <a:rPr lang="zh-TW" altLang="en-US" sz="2800" dirty="0" smtClean="0">
                <a:latin typeface="標楷體" panose="03000509000000000000" pitchFamily="65" charset="-120"/>
                <a:ea typeface="標楷體" panose="03000509000000000000" pitchFamily="65" charset="-120"/>
              </a:rPr>
              <a:t>二、</a:t>
            </a:r>
            <a:r>
              <a:rPr lang="zh-TW" altLang="zh-TW" sz="2800" dirty="0" smtClean="0">
                <a:latin typeface="標楷體" panose="03000509000000000000" pitchFamily="65" charset="-120"/>
                <a:ea typeface="標楷體" panose="03000509000000000000" pitchFamily="65" charset="-120"/>
              </a:rPr>
              <a:t>透過</a:t>
            </a:r>
            <a:r>
              <a:rPr lang="zh-TW" altLang="zh-TW" sz="2800" dirty="0">
                <a:latin typeface="標楷體" panose="03000509000000000000" pitchFamily="65" charset="-120"/>
                <a:ea typeface="標楷體" panose="03000509000000000000" pitchFamily="65" charset="-120"/>
              </a:rPr>
              <a:t>認知功能檢查，瞭解學生認知功能的優</a:t>
            </a:r>
            <a:r>
              <a:rPr lang="zh-TW" altLang="zh-TW" sz="2800" dirty="0" smtClean="0">
                <a:latin typeface="標楷體" panose="03000509000000000000" pitchFamily="65" charset="-120"/>
                <a:ea typeface="標楷體" panose="03000509000000000000" pitchFamily="65" charset="-120"/>
              </a:rPr>
              <a:t>弱勢</a:t>
            </a:r>
            <a:r>
              <a:rPr lang="zh-TW" altLang="en-US" sz="2800" dirty="0" smtClean="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a:p>
            <a:pPr marL="719138" indent="-719138">
              <a:buNone/>
            </a:pPr>
            <a:r>
              <a:rPr lang="zh-TW" altLang="en-US" sz="2800" dirty="0" smtClean="0">
                <a:latin typeface="標楷體" panose="03000509000000000000" pitchFamily="65" charset="-120"/>
                <a:ea typeface="標楷體" panose="03000509000000000000" pitchFamily="65" charset="-120"/>
              </a:rPr>
              <a:t>三、透</a:t>
            </a:r>
            <a:r>
              <a:rPr lang="zh-TW" altLang="zh-TW" sz="2800" dirty="0" smtClean="0">
                <a:latin typeface="標楷體" panose="03000509000000000000" pitchFamily="65" charset="-120"/>
                <a:ea typeface="標楷體" panose="03000509000000000000" pitchFamily="65" charset="-120"/>
              </a:rPr>
              <a:t>過</a:t>
            </a:r>
            <a:r>
              <a:rPr lang="zh-TW" altLang="zh-TW" sz="2800" dirty="0">
                <a:latin typeface="標楷體" panose="03000509000000000000" pitchFamily="65" charset="-120"/>
                <a:ea typeface="標楷體" panose="03000509000000000000" pitchFamily="65" charset="-120"/>
              </a:rPr>
              <a:t>心理治療、生理回饋訓練，消除或降低不適當的情緒</a:t>
            </a:r>
            <a:r>
              <a:rPr lang="zh-TW" altLang="zh-TW" sz="2800" dirty="0" smtClean="0">
                <a:latin typeface="標楷體" panose="03000509000000000000" pitchFamily="65" charset="-120"/>
                <a:ea typeface="標楷體" panose="03000509000000000000" pitchFamily="65" charset="-120"/>
              </a:rPr>
              <a:t>行為</a:t>
            </a:r>
            <a:r>
              <a:rPr lang="zh-TW" altLang="en-US" sz="2800" dirty="0" smtClean="0">
                <a:latin typeface="標楷體" panose="03000509000000000000" pitchFamily="65" charset="-120"/>
                <a:ea typeface="標楷體" panose="03000509000000000000" pitchFamily="65" charset="-120"/>
              </a:rPr>
              <a:t>。</a:t>
            </a:r>
            <a:endParaRPr lang="zh-TW" altLang="zh-TW" sz="2800" dirty="0" smtClean="0">
              <a:latin typeface="標楷體" panose="03000509000000000000" pitchFamily="65" charset="-120"/>
              <a:ea typeface="標楷體" panose="03000509000000000000" pitchFamily="65" charset="-120"/>
            </a:endParaRPr>
          </a:p>
          <a:p>
            <a:pPr marL="0" lvl="0" indent="0">
              <a:buNone/>
            </a:pPr>
            <a:r>
              <a:rPr lang="zh-TW" altLang="en-US" sz="2800" dirty="0" smtClean="0">
                <a:latin typeface="標楷體" panose="03000509000000000000" pitchFamily="65" charset="-120"/>
                <a:ea typeface="標楷體" panose="03000509000000000000" pitchFamily="65" charset="-120"/>
              </a:rPr>
              <a:t>四、</a:t>
            </a:r>
            <a:r>
              <a:rPr lang="zh-TW" altLang="zh-TW" sz="2800" dirty="0" smtClean="0">
                <a:latin typeface="標楷體" panose="03000509000000000000" pitchFamily="65" charset="-120"/>
                <a:ea typeface="標楷體" panose="03000509000000000000" pitchFamily="65" charset="-120"/>
              </a:rPr>
              <a:t>透過神經心理訓練，改善認知功能的障礙</a:t>
            </a:r>
            <a:r>
              <a:rPr lang="zh-TW" altLang="en-US" sz="2800" dirty="0" smtClean="0">
                <a:latin typeface="標楷體" panose="03000509000000000000" pitchFamily="65" charset="-120"/>
                <a:ea typeface="標楷體" panose="03000509000000000000" pitchFamily="65" charset="-120"/>
              </a:rPr>
              <a:t>。</a:t>
            </a:r>
            <a:endParaRPr lang="zh-TW" altLang="zh-TW" sz="2800" dirty="0" smtClean="0">
              <a:latin typeface="標楷體" panose="03000509000000000000" pitchFamily="65" charset="-120"/>
              <a:ea typeface="標楷體" panose="03000509000000000000" pitchFamily="65" charset="-120"/>
            </a:endParaRPr>
          </a:p>
          <a:p>
            <a:pPr marL="0" lvl="0" indent="0">
              <a:buNone/>
            </a:pPr>
            <a:r>
              <a:rPr lang="zh-TW" altLang="en-US" sz="2800" dirty="0" smtClean="0">
                <a:latin typeface="標楷體" panose="03000509000000000000" pitchFamily="65" charset="-120"/>
                <a:ea typeface="標楷體" panose="03000509000000000000" pitchFamily="65" charset="-120"/>
              </a:rPr>
              <a:t>五、</a:t>
            </a:r>
            <a:r>
              <a:rPr lang="zh-TW" altLang="zh-TW" sz="2800" dirty="0" smtClean="0">
                <a:latin typeface="標楷體" panose="03000509000000000000" pitchFamily="65" charset="-120"/>
                <a:ea typeface="標楷體" panose="03000509000000000000" pitchFamily="65" charset="-120"/>
              </a:rPr>
              <a:t>提供</a:t>
            </a:r>
            <a:r>
              <a:rPr lang="zh-TW" altLang="zh-TW" sz="2800" dirty="0">
                <a:latin typeface="標楷體" panose="03000509000000000000" pitchFamily="65" charset="-120"/>
                <a:ea typeface="標楷體" panose="03000509000000000000" pitchFamily="65" charset="-120"/>
              </a:rPr>
              <a:t>家長、教師</a:t>
            </a:r>
            <a:r>
              <a:rPr lang="zh-TW" altLang="zh-TW" sz="2800" dirty="0" smtClean="0">
                <a:latin typeface="標楷體" panose="03000509000000000000" pitchFamily="65" charset="-120"/>
                <a:ea typeface="標楷體" panose="03000509000000000000" pitchFamily="65" charset="-120"/>
              </a:rPr>
              <a:t>諮詢</a:t>
            </a:r>
            <a:r>
              <a:rPr lang="zh-TW" altLang="en-US" sz="2800" dirty="0" smtClean="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a:p>
            <a:pPr marL="0" lvl="0" indent="0">
              <a:buNone/>
            </a:pPr>
            <a:r>
              <a:rPr lang="zh-TW" altLang="en-US" sz="2800" dirty="0" smtClean="0">
                <a:latin typeface="標楷體" panose="03000509000000000000" pitchFamily="65" charset="-120"/>
                <a:ea typeface="標楷體" panose="03000509000000000000" pitchFamily="65" charset="-120"/>
              </a:rPr>
              <a:t>六、</a:t>
            </a:r>
            <a:r>
              <a:rPr lang="zh-TW" altLang="zh-TW" sz="2800" dirty="0" smtClean="0">
                <a:latin typeface="標楷體" panose="03000509000000000000" pitchFamily="65" charset="-120"/>
                <a:ea typeface="標楷體" panose="03000509000000000000" pitchFamily="65" charset="-120"/>
              </a:rPr>
              <a:t>提供</a:t>
            </a:r>
            <a:r>
              <a:rPr lang="zh-TW" altLang="zh-TW" sz="2800" dirty="0">
                <a:latin typeface="標楷體" panose="03000509000000000000" pitchFamily="65" charset="-120"/>
                <a:ea typeface="標楷體" panose="03000509000000000000" pitchFamily="65" charset="-120"/>
              </a:rPr>
              <a:t>相關資源訊息或轉</a:t>
            </a:r>
            <a:r>
              <a:rPr lang="zh-TW" altLang="zh-TW" sz="2800" dirty="0" smtClean="0">
                <a:latin typeface="標楷體" panose="03000509000000000000" pitchFamily="65" charset="-120"/>
                <a:ea typeface="標楷體" panose="03000509000000000000" pitchFamily="65" charset="-120"/>
              </a:rPr>
              <a:t>介</a:t>
            </a:r>
            <a:r>
              <a:rPr lang="zh-TW" altLang="en-US" sz="2800" dirty="0" smtClean="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3382464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407400" cy="1143000"/>
          </a:xfrm>
        </p:spPr>
        <p:txBody>
          <a:bodyPr>
            <a:normAutofit fontScale="90000"/>
          </a:bodyPr>
          <a:lstStyle/>
          <a:p>
            <a:pPr lvl="0"/>
            <a:r>
              <a:rPr lang="zh-TW" altLang="en-US" dirty="0" smtClean="0">
                <a:latin typeface="標楷體" panose="03000509000000000000" pitchFamily="65" charset="-120"/>
                <a:ea typeface="標楷體" panose="03000509000000000000" pitchFamily="65" charset="-120"/>
              </a:rPr>
              <a:t>教</a:t>
            </a:r>
            <a:r>
              <a:rPr lang="zh-TW" altLang="zh-TW" dirty="0" smtClean="0">
                <a:latin typeface="標楷體" panose="03000509000000000000" pitchFamily="65" charset="-120"/>
                <a:ea typeface="標楷體" panose="03000509000000000000" pitchFamily="65" charset="-120"/>
              </a:rPr>
              <a:t>師</a:t>
            </a:r>
            <a:r>
              <a:rPr lang="zh-TW" altLang="zh-TW" dirty="0">
                <a:latin typeface="標楷體" panose="03000509000000000000" pitchFamily="65" charset="-120"/>
                <a:ea typeface="標楷體" panose="03000509000000000000" pitchFamily="65" charset="-120"/>
              </a:rPr>
              <a:t>可以轉介哪些學生給臨床心理</a:t>
            </a:r>
            <a:r>
              <a:rPr lang="zh-TW" altLang="zh-TW" dirty="0" smtClean="0">
                <a:latin typeface="標楷體" panose="03000509000000000000" pitchFamily="65" charset="-120"/>
                <a:ea typeface="標楷體" panose="03000509000000000000" pitchFamily="65" charset="-120"/>
              </a:rPr>
              <a:t>師？</a:t>
            </a:r>
            <a:endParaRPr lang="zh-TW" altLang="en-US" dirty="0">
              <a:latin typeface="標楷體" panose="03000509000000000000" pitchFamily="65" charset="-120"/>
              <a:ea typeface="標楷體" panose="03000509000000000000" pitchFamily="65" charset="-120"/>
            </a:endParaRPr>
          </a:p>
        </p:txBody>
      </p:sp>
      <p:sp>
        <p:nvSpPr>
          <p:cNvPr id="4" name="矩形 3"/>
          <p:cNvSpPr/>
          <p:nvPr/>
        </p:nvSpPr>
        <p:spPr>
          <a:xfrm>
            <a:off x="71120" y="3811012"/>
            <a:ext cx="9276080" cy="2677656"/>
          </a:xfrm>
          <a:prstGeom prst="rect">
            <a:avLst/>
          </a:prstGeom>
        </p:spPr>
        <p:txBody>
          <a:bodyPr wrap="square">
            <a:spAutoFit/>
          </a:bodyPr>
          <a:lstStyle/>
          <a:p>
            <a:r>
              <a:rPr lang="zh-TW" altLang="en-US" sz="2800" dirty="0" smtClean="0">
                <a:solidFill>
                  <a:srgbClr val="0070C0"/>
                </a:solidFill>
                <a:latin typeface="標楷體" panose="03000509000000000000" pitchFamily="65" charset="-120"/>
                <a:ea typeface="標楷體" panose="03000509000000000000" pitchFamily="65" charset="-120"/>
              </a:rPr>
              <a:t>二、</a:t>
            </a:r>
            <a:r>
              <a:rPr lang="zh-TW" altLang="zh-TW" sz="2800" dirty="0" smtClean="0">
                <a:solidFill>
                  <a:srgbClr val="0070C0"/>
                </a:solidFill>
                <a:latin typeface="標楷體" panose="03000509000000000000" pitchFamily="65" charset="-120"/>
                <a:ea typeface="標楷體" panose="03000509000000000000" pitchFamily="65" charset="-120"/>
              </a:rPr>
              <a:t>學校</a:t>
            </a:r>
            <a:r>
              <a:rPr lang="zh-TW" altLang="zh-TW" sz="2800" dirty="0">
                <a:solidFill>
                  <a:srgbClr val="0070C0"/>
                </a:solidFill>
                <a:latin typeface="標楷體" panose="03000509000000000000" pitchFamily="65" charset="-120"/>
                <a:ea typeface="標楷體" panose="03000509000000000000" pitchFamily="65" charset="-120"/>
              </a:rPr>
              <a:t>老師如果發現學生有較嚴重</a:t>
            </a:r>
            <a:r>
              <a:rPr lang="zh-TW" altLang="zh-TW" sz="2800" dirty="0" smtClean="0">
                <a:solidFill>
                  <a:srgbClr val="0070C0"/>
                </a:solidFill>
                <a:latin typeface="標楷體" panose="03000509000000000000" pitchFamily="65" charset="-120"/>
                <a:ea typeface="標楷體" panose="03000509000000000000" pitchFamily="65" charset="-120"/>
              </a:rPr>
              <a:t>的</a:t>
            </a:r>
            <a:endParaRPr lang="en-US" altLang="zh-TW" sz="2800" dirty="0" smtClean="0">
              <a:solidFill>
                <a:srgbClr val="0070C0"/>
              </a:solidFill>
              <a:latin typeface="標楷體" panose="03000509000000000000" pitchFamily="65" charset="-120"/>
              <a:ea typeface="標楷體" panose="03000509000000000000" pitchFamily="65" charset="-120"/>
            </a:endParaRPr>
          </a:p>
          <a:p>
            <a:pPr indent="803275"/>
            <a:r>
              <a:rPr lang="en-US" altLang="zh-TW" sz="2800" dirty="0" smtClean="0">
                <a:latin typeface="標楷體" panose="03000509000000000000" pitchFamily="65" charset="-120"/>
                <a:ea typeface="標楷體" panose="03000509000000000000" pitchFamily="65" charset="-120"/>
              </a:rPr>
              <a:t>1.</a:t>
            </a:r>
            <a:r>
              <a:rPr lang="zh-TW" altLang="zh-TW" sz="2800" dirty="0" smtClean="0">
                <a:latin typeface="標楷體" panose="03000509000000000000" pitchFamily="65" charset="-120"/>
                <a:ea typeface="標楷體" panose="03000509000000000000" pitchFamily="65" charset="-120"/>
              </a:rPr>
              <a:t>情緒</a:t>
            </a:r>
            <a:r>
              <a:rPr lang="zh-TW" altLang="zh-TW" sz="2800" dirty="0">
                <a:latin typeface="標楷體" panose="03000509000000000000" pitchFamily="65" charset="-120"/>
                <a:ea typeface="標楷體" panose="03000509000000000000" pitchFamily="65" charset="-120"/>
              </a:rPr>
              <a:t>上的</a:t>
            </a:r>
            <a:r>
              <a:rPr lang="zh-TW" altLang="zh-TW" sz="2800" dirty="0" smtClean="0">
                <a:latin typeface="標楷體" panose="03000509000000000000" pitchFamily="65" charset="-120"/>
                <a:ea typeface="標楷體" panose="03000509000000000000" pitchFamily="65" charset="-120"/>
              </a:rPr>
              <a:t>困擾</a:t>
            </a:r>
            <a:endParaRPr lang="en-US" altLang="zh-TW" sz="2800" dirty="0">
              <a:latin typeface="標楷體" panose="03000509000000000000" pitchFamily="65" charset="-120"/>
              <a:ea typeface="標楷體" panose="03000509000000000000" pitchFamily="65" charset="-120"/>
            </a:endParaRPr>
          </a:p>
          <a:p>
            <a:pPr indent="803275"/>
            <a:r>
              <a:rPr lang="en-US" altLang="zh-TW" sz="2800" dirty="0" smtClean="0">
                <a:latin typeface="標楷體" panose="03000509000000000000" pitchFamily="65" charset="-120"/>
                <a:ea typeface="標楷體" panose="03000509000000000000" pitchFamily="65" charset="-120"/>
              </a:rPr>
              <a:t>2.</a:t>
            </a:r>
            <a:r>
              <a:rPr lang="zh-TW" altLang="zh-TW" sz="2800" dirty="0" smtClean="0">
                <a:latin typeface="標楷體" panose="03000509000000000000" pitchFamily="65" charset="-120"/>
                <a:ea typeface="標楷體" panose="03000509000000000000" pitchFamily="65" charset="-120"/>
              </a:rPr>
              <a:t>行為</a:t>
            </a:r>
            <a:r>
              <a:rPr lang="zh-TW" altLang="zh-TW" sz="2800" dirty="0">
                <a:latin typeface="標楷體" panose="03000509000000000000" pitchFamily="65" charset="-120"/>
                <a:ea typeface="標楷體" panose="03000509000000000000" pitchFamily="65" charset="-120"/>
              </a:rPr>
              <a:t>上的</a:t>
            </a:r>
            <a:r>
              <a:rPr lang="zh-TW" altLang="zh-TW" sz="2800" dirty="0" smtClean="0">
                <a:latin typeface="標楷體" panose="03000509000000000000" pitchFamily="65" charset="-120"/>
                <a:ea typeface="標楷體" panose="03000509000000000000" pitchFamily="65" charset="-120"/>
              </a:rPr>
              <a:t>偏差</a:t>
            </a:r>
            <a:endParaRPr lang="en-US" altLang="zh-TW" sz="2800" dirty="0">
              <a:latin typeface="標楷體" panose="03000509000000000000" pitchFamily="65" charset="-120"/>
              <a:ea typeface="標楷體" panose="03000509000000000000" pitchFamily="65" charset="-120"/>
            </a:endParaRPr>
          </a:p>
          <a:p>
            <a:pPr indent="803275"/>
            <a:r>
              <a:rPr lang="en-US" altLang="zh-TW" sz="2800" dirty="0" smtClean="0">
                <a:latin typeface="標楷體" panose="03000509000000000000" pitchFamily="65" charset="-120"/>
                <a:ea typeface="標楷體" panose="03000509000000000000" pitchFamily="65" charset="-120"/>
              </a:rPr>
              <a:t>3.</a:t>
            </a:r>
            <a:r>
              <a:rPr lang="zh-TW" altLang="zh-TW" sz="2800" dirty="0" smtClean="0">
                <a:latin typeface="標楷體" panose="03000509000000000000" pitchFamily="65" charset="-120"/>
                <a:ea typeface="標楷體" panose="03000509000000000000" pitchFamily="65" charset="-120"/>
              </a:rPr>
              <a:t>認知</a:t>
            </a:r>
            <a:r>
              <a:rPr lang="zh-TW" altLang="zh-TW" sz="2800" dirty="0">
                <a:latin typeface="標楷體" panose="03000509000000000000" pitchFamily="65" charset="-120"/>
                <a:ea typeface="標楷體" panose="03000509000000000000" pitchFamily="65" charset="-120"/>
              </a:rPr>
              <a:t>上的</a:t>
            </a:r>
            <a:r>
              <a:rPr lang="zh-TW" altLang="zh-TW" sz="2800" dirty="0" smtClean="0">
                <a:latin typeface="標楷體" panose="03000509000000000000" pitchFamily="65" charset="-120"/>
                <a:ea typeface="標楷體" panose="03000509000000000000" pitchFamily="65" charset="-120"/>
              </a:rPr>
              <a:t>障礙</a:t>
            </a:r>
            <a:endParaRPr lang="en-US" altLang="zh-TW" sz="2800" dirty="0">
              <a:latin typeface="標楷體" panose="03000509000000000000" pitchFamily="65" charset="-120"/>
              <a:ea typeface="標楷體" panose="03000509000000000000" pitchFamily="65" charset="-120"/>
            </a:endParaRPr>
          </a:p>
          <a:p>
            <a:pPr indent="803275"/>
            <a:r>
              <a:rPr lang="en-US" altLang="zh-TW" sz="2800" dirty="0" smtClean="0">
                <a:latin typeface="標楷體" panose="03000509000000000000" pitchFamily="65" charset="-120"/>
                <a:ea typeface="標楷體" panose="03000509000000000000" pitchFamily="65" charset="-120"/>
              </a:rPr>
              <a:t>4.</a:t>
            </a:r>
            <a:r>
              <a:rPr lang="zh-TW" altLang="zh-TW" sz="2800" dirty="0" smtClean="0">
                <a:latin typeface="標楷體" panose="03000509000000000000" pitchFamily="65" charset="-120"/>
                <a:ea typeface="標楷體" panose="03000509000000000000" pitchFamily="65" charset="-120"/>
              </a:rPr>
              <a:t>學習</a:t>
            </a:r>
            <a:r>
              <a:rPr lang="zh-TW" altLang="zh-TW" sz="2800" dirty="0">
                <a:latin typeface="標楷體" panose="03000509000000000000" pitchFamily="65" charset="-120"/>
                <a:ea typeface="標楷體" panose="03000509000000000000" pitchFamily="65" charset="-120"/>
              </a:rPr>
              <a:t>上的</a:t>
            </a:r>
            <a:r>
              <a:rPr lang="zh-TW" altLang="zh-TW" sz="2800" dirty="0" smtClean="0">
                <a:latin typeface="標楷體" panose="03000509000000000000" pitchFamily="65" charset="-120"/>
                <a:ea typeface="標楷體" panose="03000509000000000000" pitchFamily="65" charset="-120"/>
              </a:rPr>
              <a:t>困難</a:t>
            </a:r>
            <a:endParaRPr lang="en-US" altLang="zh-TW" sz="2800" dirty="0" smtClean="0">
              <a:latin typeface="標楷體" panose="03000509000000000000" pitchFamily="65" charset="-120"/>
              <a:ea typeface="標楷體" panose="03000509000000000000" pitchFamily="65" charset="-120"/>
            </a:endParaRPr>
          </a:p>
          <a:p>
            <a:r>
              <a:rPr lang="zh-TW" altLang="zh-TW" sz="2800" dirty="0" smtClean="0">
                <a:latin typeface="標楷體" panose="03000509000000000000" pitchFamily="65" charset="-120"/>
                <a:ea typeface="標楷體" panose="03000509000000000000" pitchFamily="65" charset="-120"/>
              </a:rPr>
              <a:t>都可轉</a:t>
            </a:r>
            <a:r>
              <a:rPr lang="zh-TW" altLang="zh-TW" sz="2800" dirty="0">
                <a:latin typeface="標楷體" panose="03000509000000000000" pitchFamily="65" charset="-120"/>
                <a:ea typeface="標楷體" panose="03000509000000000000" pitchFamily="65" charset="-120"/>
              </a:rPr>
              <a:t>介給臨床心理師進行評估或治療。</a:t>
            </a:r>
          </a:p>
        </p:txBody>
      </p:sp>
      <p:sp>
        <p:nvSpPr>
          <p:cNvPr id="5" name="矩形 4"/>
          <p:cNvSpPr/>
          <p:nvPr/>
        </p:nvSpPr>
        <p:spPr>
          <a:xfrm>
            <a:off x="71120" y="1369536"/>
            <a:ext cx="8961120" cy="2246769"/>
          </a:xfrm>
          <a:prstGeom prst="rect">
            <a:avLst/>
          </a:prstGeom>
        </p:spPr>
        <p:txBody>
          <a:bodyPr wrap="square">
            <a:spAutoFit/>
          </a:bodyPr>
          <a:lstStyle/>
          <a:p>
            <a:r>
              <a:rPr lang="zh-TW" altLang="en-US" sz="2800" dirty="0" smtClean="0">
                <a:solidFill>
                  <a:srgbClr val="0070C0"/>
                </a:solidFill>
                <a:latin typeface="標楷體" panose="03000509000000000000" pitchFamily="65" charset="-120"/>
                <a:ea typeface="標楷體" panose="03000509000000000000" pitchFamily="65" charset="-120"/>
              </a:rPr>
              <a:t>一、</a:t>
            </a:r>
            <a:r>
              <a:rPr lang="zh-TW" altLang="zh-TW" sz="2800" dirty="0" smtClean="0">
                <a:solidFill>
                  <a:srgbClr val="0070C0"/>
                </a:solidFill>
                <a:latin typeface="標楷體" panose="03000509000000000000" pitchFamily="65" charset="-120"/>
                <a:ea typeface="標楷體" panose="03000509000000000000" pitchFamily="65" charset="-120"/>
              </a:rPr>
              <a:t>學生</a:t>
            </a:r>
            <a:r>
              <a:rPr lang="zh-TW" altLang="zh-TW" sz="2800" dirty="0">
                <a:solidFill>
                  <a:srgbClr val="0070C0"/>
                </a:solidFill>
                <a:latin typeface="標楷體" panose="03000509000000000000" pitchFamily="65" charset="-120"/>
                <a:ea typeface="標楷體" panose="03000509000000000000" pitchFamily="65" charset="-120"/>
              </a:rPr>
              <a:t>在情緒或行為上出現問題可能是起因於</a:t>
            </a:r>
            <a:endParaRPr lang="en-US" altLang="zh-TW" sz="2800" dirty="0">
              <a:solidFill>
                <a:srgbClr val="0070C0"/>
              </a:solidFill>
              <a:latin typeface="標楷體" panose="03000509000000000000" pitchFamily="65" charset="-120"/>
              <a:ea typeface="標楷體" panose="03000509000000000000" pitchFamily="65" charset="-120"/>
            </a:endParaRPr>
          </a:p>
          <a:p>
            <a:pPr indent="803275"/>
            <a:r>
              <a:rPr lang="en-US" altLang="zh-TW" sz="2800" dirty="0">
                <a:latin typeface="標楷體" panose="03000509000000000000" pitchFamily="65" charset="-120"/>
                <a:ea typeface="標楷體" panose="03000509000000000000" pitchFamily="65" charset="-120"/>
              </a:rPr>
              <a:t>1.</a:t>
            </a:r>
            <a:r>
              <a:rPr lang="zh-TW" altLang="zh-TW" sz="2800" dirty="0">
                <a:latin typeface="標楷體" panose="03000509000000000000" pitchFamily="65" charset="-120"/>
                <a:ea typeface="標楷體" panose="03000509000000000000" pitchFamily="65" charset="-120"/>
              </a:rPr>
              <a:t>大腦神經系統功能受</a:t>
            </a:r>
            <a:r>
              <a:rPr lang="zh-TW" altLang="zh-TW" sz="2800" dirty="0" smtClean="0">
                <a:latin typeface="標楷體" panose="03000509000000000000" pitchFamily="65" charset="-120"/>
                <a:ea typeface="標楷體" panose="03000509000000000000" pitchFamily="65" charset="-120"/>
              </a:rPr>
              <a:t>損</a:t>
            </a:r>
            <a:endParaRPr lang="en-US" altLang="zh-TW" sz="2800" dirty="0">
              <a:latin typeface="標楷體" panose="03000509000000000000" pitchFamily="65" charset="-120"/>
              <a:ea typeface="標楷體" panose="03000509000000000000" pitchFamily="65" charset="-120"/>
            </a:endParaRPr>
          </a:p>
          <a:p>
            <a:pPr indent="803275"/>
            <a:r>
              <a:rPr lang="en-US" altLang="zh-TW" sz="2800" dirty="0" smtClean="0">
                <a:latin typeface="標楷體" panose="03000509000000000000" pitchFamily="65" charset="-120"/>
                <a:ea typeface="標楷體" panose="03000509000000000000" pitchFamily="65" charset="-120"/>
              </a:rPr>
              <a:t>2</a:t>
            </a:r>
            <a:r>
              <a:rPr lang="en-US" altLang="zh-TW" sz="2800" dirty="0">
                <a:latin typeface="標楷體" panose="03000509000000000000" pitchFamily="65" charset="-120"/>
                <a:ea typeface="標楷體" panose="03000509000000000000" pitchFamily="65" charset="-120"/>
              </a:rPr>
              <a:t>.</a:t>
            </a:r>
            <a:r>
              <a:rPr lang="zh-TW" altLang="zh-TW" sz="2800" dirty="0">
                <a:latin typeface="標楷體" panose="03000509000000000000" pitchFamily="65" charset="-120"/>
                <a:ea typeface="標楷體" panose="03000509000000000000" pitchFamily="65" charset="-120"/>
              </a:rPr>
              <a:t>內在心理</a:t>
            </a:r>
            <a:r>
              <a:rPr lang="zh-TW" altLang="zh-TW" sz="2800" dirty="0" smtClean="0">
                <a:latin typeface="標楷體" panose="03000509000000000000" pitchFamily="65" charset="-120"/>
                <a:ea typeface="標楷體" panose="03000509000000000000" pitchFamily="65" charset="-120"/>
              </a:rPr>
              <a:t>衝突</a:t>
            </a:r>
            <a:endParaRPr lang="en-US" altLang="zh-TW" sz="2800" dirty="0">
              <a:latin typeface="標楷體" panose="03000509000000000000" pitchFamily="65" charset="-120"/>
              <a:ea typeface="標楷體" panose="03000509000000000000" pitchFamily="65" charset="-120"/>
            </a:endParaRPr>
          </a:p>
          <a:p>
            <a:pPr indent="803275"/>
            <a:r>
              <a:rPr lang="en-US" altLang="zh-TW" sz="2800" dirty="0" smtClean="0">
                <a:latin typeface="標楷體" panose="03000509000000000000" pitchFamily="65" charset="-120"/>
                <a:ea typeface="標楷體" panose="03000509000000000000" pitchFamily="65" charset="-120"/>
              </a:rPr>
              <a:t>3</a:t>
            </a:r>
            <a:r>
              <a:rPr lang="en-US" altLang="zh-TW" sz="2800" dirty="0">
                <a:latin typeface="標楷體" panose="03000509000000000000" pitchFamily="65" charset="-120"/>
                <a:ea typeface="標楷體" panose="03000509000000000000" pitchFamily="65" charset="-120"/>
              </a:rPr>
              <a:t>.</a:t>
            </a:r>
            <a:r>
              <a:rPr lang="zh-TW" altLang="zh-TW" sz="2800" dirty="0">
                <a:latin typeface="標楷體" panose="03000509000000000000" pitchFamily="65" charset="-120"/>
                <a:ea typeface="標楷體" panose="03000509000000000000" pitchFamily="65" charset="-120"/>
              </a:rPr>
              <a:t>想法</a:t>
            </a:r>
            <a:r>
              <a:rPr lang="zh-TW" altLang="zh-TW" sz="2800" dirty="0" smtClean="0">
                <a:latin typeface="標楷體" panose="03000509000000000000" pitchFamily="65" charset="-120"/>
                <a:ea typeface="標楷體" panose="03000509000000000000" pitchFamily="65" charset="-120"/>
              </a:rPr>
              <a:t>偏差</a:t>
            </a:r>
            <a:endParaRPr lang="en-US" altLang="zh-TW" sz="2800" dirty="0">
              <a:latin typeface="標楷體" panose="03000509000000000000" pitchFamily="65" charset="-120"/>
              <a:ea typeface="標楷體" panose="03000509000000000000" pitchFamily="65" charset="-120"/>
            </a:endParaRPr>
          </a:p>
          <a:p>
            <a:pPr indent="803275"/>
            <a:r>
              <a:rPr lang="en-US" altLang="zh-TW" sz="2800" dirty="0" smtClean="0">
                <a:latin typeface="標楷體" panose="03000509000000000000" pitchFamily="65" charset="-120"/>
                <a:ea typeface="標楷體" panose="03000509000000000000" pitchFamily="65" charset="-120"/>
              </a:rPr>
              <a:t>4</a:t>
            </a:r>
            <a:r>
              <a:rPr lang="en-US" altLang="zh-TW" sz="2800" dirty="0">
                <a:latin typeface="標楷體" panose="03000509000000000000" pitchFamily="65" charset="-120"/>
                <a:ea typeface="標楷體" panose="03000509000000000000" pitchFamily="65" charset="-120"/>
              </a:rPr>
              <a:t>.</a:t>
            </a:r>
            <a:r>
              <a:rPr lang="zh-TW" altLang="zh-TW" sz="2800" dirty="0">
                <a:latin typeface="標楷體" panose="03000509000000000000" pitchFamily="65" charset="-120"/>
                <a:ea typeface="標楷體" panose="03000509000000000000" pitchFamily="65" charset="-120"/>
              </a:rPr>
              <a:t>環境不利的</a:t>
            </a:r>
            <a:r>
              <a:rPr lang="zh-TW" altLang="zh-TW" sz="2800" dirty="0" smtClean="0">
                <a:latin typeface="標楷體" panose="03000509000000000000" pitchFamily="65" charset="-120"/>
                <a:ea typeface="標楷體" panose="03000509000000000000" pitchFamily="65" charset="-120"/>
              </a:rPr>
              <a:t>因素。</a:t>
            </a:r>
            <a:endParaRPr lang="en-US" altLang="zh-TW" sz="28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0306378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標楷體" panose="03000509000000000000" pitchFamily="65" charset="-120"/>
                <a:ea typeface="標楷體" panose="03000509000000000000" pitchFamily="65" charset="-120"/>
              </a:rPr>
              <a:t>心理治療注意事項</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457199" y="1600200"/>
            <a:ext cx="8258783" cy="4525963"/>
          </a:xfrm>
        </p:spPr>
        <p:txBody>
          <a:bodyPr>
            <a:normAutofit fontScale="85000" lnSpcReduction="20000"/>
          </a:bodyPr>
          <a:lstStyle/>
          <a:p>
            <a:pPr marL="622300" lvl="0" indent="-622300">
              <a:buNone/>
            </a:pPr>
            <a:r>
              <a:rPr lang="zh-TW" altLang="en-US" dirty="0" smtClean="0">
                <a:solidFill>
                  <a:srgbClr val="0070C0"/>
                </a:solidFill>
                <a:latin typeface="標楷體" panose="03000509000000000000" pitchFamily="65" charset="-120"/>
                <a:ea typeface="標楷體" panose="03000509000000000000" pitchFamily="65" charset="-120"/>
              </a:rPr>
              <a:t>一、</a:t>
            </a:r>
            <a:r>
              <a:rPr lang="zh-TW" altLang="zh-TW" dirty="0" smtClean="0">
                <a:solidFill>
                  <a:srgbClr val="0070C0"/>
                </a:solidFill>
                <a:latin typeface="標楷體" panose="03000509000000000000" pitchFamily="65" charset="-120"/>
                <a:ea typeface="標楷體" panose="03000509000000000000" pitchFamily="65" charset="-120"/>
              </a:rPr>
              <a:t>臨床</a:t>
            </a:r>
            <a:r>
              <a:rPr lang="zh-TW" altLang="zh-TW" dirty="0">
                <a:solidFill>
                  <a:srgbClr val="0070C0"/>
                </a:solidFill>
                <a:latin typeface="標楷體" panose="03000509000000000000" pitchFamily="65" charset="-120"/>
                <a:ea typeface="標楷體" panose="03000509000000000000" pitchFamily="65" charset="-120"/>
              </a:rPr>
              <a:t>心理</a:t>
            </a:r>
            <a:r>
              <a:rPr lang="zh-TW" altLang="zh-TW" dirty="0" smtClean="0">
                <a:solidFill>
                  <a:srgbClr val="0070C0"/>
                </a:solidFill>
                <a:latin typeface="標楷體" panose="03000509000000000000" pitchFamily="65" charset="-120"/>
                <a:ea typeface="標楷體" panose="03000509000000000000" pitchFamily="65" charset="-120"/>
              </a:rPr>
              <a:t>師</a:t>
            </a:r>
            <a:r>
              <a:rPr lang="zh-TW" altLang="en-US" dirty="0" smtClean="0">
                <a:solidFill>
                  <a:srgbClr val="0070C0"/>
                </a:solidFill>
                <a:latin typeface="標楷體" panose="03000509000000000000" pitchFamily="65" charset="-120"/>
                <a:ea typeface="標楷體" panose="03000509000000000000" pitchFamily="65" charset="-120"/>
              </a:rPr>
              <a:t>、</a:t>
            </a:r>
            <a:r>
              <a:rPr lang="zh-TW" altLang="zh-TW" dirty="0" smtClean="0">
                <a:solidFill>
                  <a:srgbClr val="0070C0"/>
                </a:solidFill>
                <a:latin typeface="標楷體" panose="03000509000000000000" pitchFamily="65" charset="-120"/>
                <a:ea typeface="標楷體" panose="03000509000000000000" pitchFamily="65" charset="-120"/>
              </a:rPr>
              <a:t>精神</a:t>
            </a:r>
            <a:r>
              <a:rPr lang="zh-TW" altLang="zh-TW" dirty="0">
                <a:solidFill>
                  <a:srgbClr val="0070C0"/>
                </a:solidFill>
                <a:latin typeface="標楷體" panose="03000509000000000000" pitchFamily="65" charset="-120"/>
                <a:ea typeface="標楷體" panose="03000509000000000000" pitchFamily="65" charset="-120"/>
              </a:rPr>
              <a:t>科</a:t>
            </a:r>
            <a:r>
              <a:rPr lang="zh-TW" altLang="zh-TW" dirty="0" smtClean="0">
                <a:solidFill>
                  <a:srgbClr val="0070C0"/>
                </a:solidFill>
                <a:latin typeface="標楷體" panose="03000509000000000000" pitchFamily="65" charset="-120"/>
                <a:ea typeface="標楷體" panose="03000509000000000000" pitchFamily="65" charset="-120"/>
              </a:rPr>
              <a:t>醫師及</a:t>
            </a:r>
            <a:r>
              <a:rPr lang="zh-TW" altLang="zh-TW" dirty="0">
                <a:solidFill>
                  <a:srgbClr val="0070C0"/>
                </a:solidFill>
                <a:latin typeface="標楷體" panose="03000509000000000000" pitchFamily="65" charset="-120"/>
                <a:ea typeface="標楷體" panose="03000509000000000000" pitchFamily="65" charset="-120"/>
              </a:rPr>
              <a:t>學校輔導</a:t>
            </a:r>
            <a:r>
              <a:rPr lang="zh-TW" altLang="zh-TW" dirty="0" smtClean="0">
                <a:solidFill>
                  <a:srgbClr val="0070C0"/>
                </a:solidFill>
                <a:latin typeface="標楷體" panose="03000509000000000000" pitchFamily="65" charset="-120"/>
                <a:ea typeface="標楷體" panose="03000509000000000000" pitchFamily="65" charset="-120"/>
              </a:rPr>
              <a:t>老師</a:t>
            </a:r>
            <a:r>
              <a:rPr lang="zh-TW" altLang="en-US" dirty="0" smtClean="0">
                <a:solidFill>
                  <a:srgbClr val="0070C0"/>
                </a:solidFill>
                <a:latin typeface="標楷體" panose="03000509000000000000" pitchFamily="65" charset="-120"/>
                <a:ea typeface="標楷體" panose="03000509000000000000" pitchFamily="65" charset="-120"/>
              </a:rPr>
              <a:t>工作職責：</a:t>
            </a:r>
            <a:endParaRPr lang="en-US" altLang="zh-TW" dirty="0" smtClean="0">
              <a:solidFill>
                <a:srgbClr val="0070C0"/>
              </a:solidFill>
              <a:latin typeface="標楷體" panose="03000509000000000000" pitchFamily="65" charset="-120"/>
              <a:ea typeface="標楷體" panose="03000509000000000000" pitchFamily="65" charset="-120"/>
            </a:endParaRPr>
          </a:p>
          <a:p>
            <a:pPr marL="630238" lvl="0" indent="0">
              <a:buNone/>
            </a:pPr>
            <a:r>
              <a:rPr lang="zh-TW" altLang="zh-TW" dirty="0" smtClean="0">
                <a:latin typeface="標楷體" panose="03000509000000000000" pitchFamily="65" charset="-120"/>
                <a:ea typeface="標楷體" panose="03000509000000000000" pitchFamily="65" charset="-120"/>
              </a:rPr>
              <a:t>三</a:t>
            </a:r>
            <a:r>
              <a:rPr lang="zh-TW" altLang="zh-TW" dirty="0">
                <a:latin typeface="標楷體" panose="03000509000000000000" pitchFamily="65" charset="-120"/>
                <a:ea typeface="標楷體" panose="03000509000000000000" pitchFamily="65" charset="-120"/>
              </a:rPr>
              <a:t>者都是在協助學生消除或減輕情緒與行為適應上的困難，使他們能夠良好的適應環境，但由於各自的專業訓練不同，因此有不同的工作重點</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622300" lvl="0" indent="-622300">
              <a:buNone/>
            </a:pPr>
            <a:r>
              <a:rPr lang="zh-TW" altLang="en-US" dirty="0" smtClean="0">
                <a:solidFill>
                  <a:srgbClr val="0070C0"/>
                </a:solidFill>
                <a:latin typeface="標楷體" panose="03000509000000000000" pitchFamily="65" charset="-120"/>
                <a:ea typeface="標楷體" panose="03000509000000000000" pitchFamily="65" charset="-120"/>
              </a:rPr>
              <a:t>二、</a:t>
            </a:r>
            <a:r>
              <a:rPr lang="zh-TW" altLang="zh-TW" dirty="0" smtClean="0">
                <a:solidFill>
                  <a:srgbClr val="0070C0"/>
                </a:solidFill>
                <a:latin typeface="標楷體" panose="03000509000000000000" pitchFamily="65" charset="-120"/>
                <a:ea typeface="標楷體" panose="03000509000000000000" pitchFamily="65" charset="-120"/>
              </a:rPr>
              <a:t>臨床</a:t>
            </a:r>
            <a:r>
              <a:rPr lang="zh-TW" altLang="zh-TW" dirty="0">
                <a:solidFill>
                  <a:srgbClr val="0070C0"/>
                </a:solidFill>
                <a:latin typeface="標楷體" panose="03000509000000000000" pitchFamily="65" charset="-120"/>
                <a:ea typeface="標楷體" panose="03000509000000000000" pitchFamily="65" charset="-120"/>
              </a:rPr>
              <a:t>心理師與學校輔導老師都是運用心理學的</a:t>
            </a:r>
            <a:r>
              <a:rPr lang="zh-TW" altLang="zh-TW" dirty="0" smtClean="0">
                <a:solidFill>
                  <a:srgbClr val="0070C0"/>
                </a:solidFill>
                <a:latin typeface="標楷體" panose="03000509000000000000" pitchFamily="65" charset="-120"/>
                <a:ea typeface="標楷體" panose="03000509000000000000" pitchFamily="65" charset="-120"/>
              </a:rPr>
              <a:t>原理</a:t>
            </a:r>
            <a:r>
              <a:rPr lang="zh-TW" altLang="zh-TW" dirty="0">
                <a:solidFill>
                  <a:srgbClr val="0070C0"/>
                </a:solidFill>
                <a:latin typeface="標楷體" panose="03000509000000000000" pitchFamily="65" charset="-120"/>
                <a:ea typeface="標楷體" panose="03000509000000000000" pitchFamily="65" charset="-120"/>
              </a:rPr>
              <a:t>原則</a:t>
            </a:r>
            <a:r>
              <a:rPr lang="zh-TW" altLang="zh-TW" dirty="0" smtClean="0">
                <a:solidFill>
                  <a:srgbClr val="0070C0"/>
                </a:solidFill>
                <a:latin typeface="標楷體" panose="03000509000000000000" pitchFamily="65" charset="-120"/>
                <a:ea typeface="標楷體" panose="03000509000000000000" pitchFamily="65" charset="-120"/>
              </a:rPr>
              <a:t>來協助學生</a:t>
            </a:r>
            <a:r>
              <a:rPr lang="zh-TW" altLang="en-US" dirty="0" smtClean="0">
                <a:solidFill>
                  <a:srgbClr val="0070C0"/>
                </a:solidFill>
                <a:latin typeface="標楷體" panose="03000509000000000000" pitchFamily="65" charset="-120"/>
                <a:ea typeface="標楷體" panose="03000509000000000000" pitchFamily="65" charset="-120"/>
              </a:rPr>
              <a:t>，惟</a:t>
            </a:r>
            <a:r>
              <a:rPr lang="zh-TW" altLang="zh-TW" b="1" dirty="0" smtClean="0">
                <a:solidFill>
                  <a:srgbClr val="FF0000"/>
                </a:solidFill>
                <a:latin typeface="標楷體" panose="03000509000000000000" pitchFamily="65" charset="-120"/>
                <a:ea typeface="標楷體" panose="03000509000000000000" pitchFamily="65" charset="-120"/>
              </a:rPr>
              <a:t>臨床</a:t>
            </a:r>
            <a:r>
              <a:rPr lang="zh-TW" altLang="zh-TW" b="1" dirty="0">
                <a:solidFill>
                  <a:srgbClr val="FF0000"/>
                </a:solidFill>
                <a:latin typeface="標楷體" panose="03000509000000000000" pitchFamily="65" charset="-120"/>
                <a:ea typeface="標楷體" panose="03000509000000000000" pitchFamily="65" charset="-120"/>
              </a:rPr>
              <a:t>心理師的服務</a:t>
            </a:r>
            <a:r>
              <a:rPr lang="zh-TW" altLang="zh-TW" b="1" dirty="0" smtClean="0">
                <a:solidFill>
                  <a:srgbClr val="FF0000"/>
                </a:solidFill>
                <a:latin typeface="標楷體" panose="03000509000000000000" pitchFamily="65" charset="-120"/>
                <a:ea typeface="標楷體" panose="03000509000000000000" pitchFamily="65" charset="-120"/>
              </a:rPr>
              <a:t>對象是具有</a:t>
            </a:r>
            <a:r>
              <a:rPr lang="zh-TW" altLang="en-US" dirty="0" smtClean="0">
                <a:solidFill>
                  <a:srgbClr val="0070C0"/>
                </a:solidFill>
                <a:latin typeface="標楷體" panose="03000509000000000000" pitchFamily="65" charset="-120"/>
                <a:ea typeface="標楷體" panose="03000509000000000000" pitchFamily="65" charset="-120"/>
              </a:rPr>
              <a:t>：</a:t>
            </a:r>
            <a:endParaRPr lang="en-US" altLang="zh-TW" dirty="0" smtClean="0">
              <a:solidFill>
                <a:srgbClr val="0070C0"/>
              </a:solidFill>
              <a:latin typeface="標楷體" panose="03000509000000000000" pitchFamily="65" charset="-120"/>
              <a:ea typeface="標楷體" panose="03000509000000000000" pitchFamily="65" charset="-120"/>
            </a:endParaRPr>
          </a:p>
          <a:p>
            <a:pPr marL="0" lvl="0" indent="630238">
              <a:buNone/>
            </a:pPr>
            <a:r>
              <a:rPr lang="en-US" altLang="zh-TW" dirty="0" smtClean="0">
                <a:latin typeface="標楷體" panose="03000509000000000000" pitchFamily="65" charset="-120"/>
                <a:ea typeface="標楷體" panose="03000509000000000000" pitchFamily="65" charset="-120"/>
              </a:rPr>
              <a:t>1.</a:t>
            </a:r>
            <a:r>
              <a:rPr lang="zh-TW" altLang="zh-TW" dirty="0" smtClean="0">
                <a:latin typeface="標楷體" panose="03000509000000000000" pitchFamily="65" charset="-120"/>
                <a:ea typeface="標楷體" panose="03000509000000000000" pitchFamily="65" charset="-120"/>
              </a:rPr>
              <a:t>較</a:t>
            </a:r>
            <a:r>
              <a:rPr lang="zh-TW" altLang="zh-TW" dirty="0">
                <a:latin typeface="標楷體" panose="03000509000000000000" pitchFamily="65" charset="-120"/>
                <a:ea typeface="標楷體" panose="03000509000000000000" pitchFamily="65" charset="-120"/>
              </a:rPr>
              <a:t>嚴重的情緒行為</a:t>
            </a:r>
            <a:r>
              <a:rPr lang="zh-TW" altLang="zh-TW" dirty="0" smtClean="0">
                <a:latin typeface="標楷體" panose="03000509000000000000" pitchFamily="65" charset="-120"/>
                <a:ea typeface="標楷體" panose="03000509000000000000" pitchFamily="65" charset="-120"/>
              </a:rPr>
              <a:t>困擾</a:t>
            </a:r>
            <a:endParaRPr lang="en-US" altLang="zh-TW" dirty="0">
              <a:latin typeface="標楷體" panose="03000509000000000000" pitchFamily="65" charset="-120"/>
              <a:ea typeface="標楷體" panose="03000509000000000000" pitchFamily="65" charset="-120"/>
            </a:endParaRPr>
          </a:p>
          <a:p>
            <a:pPr marL="0" lvl="0" indent="630238">
              <a:buNone/>
            </a:pPr>
            <a:r>
              <a:rPr lang="en-US" altLang="zh-TW" dirty="0" smtClean="0">
                <a:latin typeface="標楷體" panose="03000509000000000000" pitchFamily="65" charset="-120"/>
                <a:ea typeface="標楷體" panose="03000509000000000000" pitchFamily="65" charset="-120"/>
              </a:rPr>
              <a:t>2.</a:t>
            </a:r>
            <a:r>
              <a:rPr lang="zh-TW" altLang="zh-TW" dirty="0" smtClean="0">
                <a:latin typeface="標楷體" panose="03000509000000000000" pitchFamily="65" charset="-120"/>
                <a:ea typeface="標楷體" panose="03000509000000000000" pitchFamily="65" charset="-120"/>
              </a:rPr>
              <a:t>大腦</a:t>
            </a:r>
            <a:r>
              <a:rPr lang="zh-TW" altLang="zh-TW" dirty="0">
                <a:latin typeface="標楷體" panose="03000509000000000000" pitchFamily="65" charset="-120"/>
                <a:ea typeface="標楷體" panose="03000509000000000000" pitchFamily="65" charset="-120"/>
              </a:rPr>
              <a:t>損傷的</a:t>
            </a:r>
            <a:r>
              <a:rPr lang="zh-TW" altLang="zh-TW" dirty="0" smtClean="0">
                <a:latin typeface="標楷體" panose="03000509000000000000" pitchFamily="65" charset="-120"/>
                <a:ea typeface="標楷體" panose="03000509000000000000" pitchFamily="65" charset="-120"/>
              </a:rPr>
              <a:t>個案</a:t>
            </a:r>
            <a:endParaRPr lang="en-US" altLang="zh-TW" dirty="0">
              <a:latin typeface="標楷體" panose="03000509000000000000" pitchFamily="65" charset="-120"/>
              <a:ea typeface="標楷體" panose="03000509000000000000" pitchFamily="65" charset="-120"/>
            </a:endParaRPr>
          </a:p>
          <a:p>
            <a:pPr marL="893763" lvl="0" indent="-263525">
              <a:buNone/>
            </a:pPr>
            <a:r>
              <a:rPr lang="en-US" altLang="zh-TW" dirty="0" smtClean="0">
                <a:latin typeface="標楷體" panose="03000509000000000000" pitchFamily="65" charset="-120"/>
                <a:ea typeface="標楷體" panose="03000509000000000000" pitchFamily="65" charset="-120"/>
              </a:rPr>
              <a:t>3.</a:t>
            </a:r>
            <a:r>
              <a:rPr lang="zh-TW" altLang="zh-TW" dirty="0" smtClean="0">
                <a:latin typeface="標楷體" panose="03000509000000000000" pitchFamily="65" charset="-120"/>
                <a:ea typeface="標楷體" panose="03000509000000000000" pitchFamily="65" charset="-120"/>
              </a:rPr>
              <a:t>需要</a:t>
            </a:r>
            <a:r>
              <a:rPr lang="zh-TW" altLang="zh-TW" dirty="0">
                <a:latin typeface="標楷體" panose="03000509000000000000" pitchFamily="65" charset="-120"/>
                <a:ea typeface="標楷體" panose="03000509000000000000" pitchFamily="65" charset="-120"/>
              </a:rPr>
              <a:t>心理</a:t>
            </a:r>
            <a:r>
              <a:rPr lang="zh-TW" altLang="zh-TW" dirty="0" smtClean="0">
                <a:latin typeface="標楷體" panose="03000509000000000000" pitchFamily="65" charset="-120"/>
                <a:ea typeface="標楷體" panose="03000509000000000000" pitchFamily="65" charset="-120"/>
              </a:rPr>
              <a:t>病理以及神經</a:t>
            </a:r>
            <a:r>
              <a:rPr lang="zh-TW" altLang="zh-TW" dirty="0">
                <a:latin typeface="標楷體" panose="03000509000000000000" pitchFamily="65" charset="-120"/>
                <a:ea typeface="標楷體" panose="03000509000000000000" pitchFamily="65" charset="-120"/>
              </a:rPr>
              <a:t>心理學的知識技能來加以診斷、治療與復健訓練</a:t>
            </a:r>
            <a:r>
              <a:rPr lang="zh-TW" altLang="zh-TW" dirty="0" smtClean="0">
                <a:latin typeface="標楷體" panose="03000509000000000000" pitchFamily="65" charset="-120"/>
                <a:ea typeface="標楷體" panose="03000509000000000000" pitchFamily="65" charset="-120"/>
              </a:rPr>
              <a:t>。</a:t>
            </a:r>
            <a:endParaRPr lang="en-US" altLang="zh-TW"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2971552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904672"/>
            <a:ext cx="8229600" cy="5515584"/>
          </a:xfrm>
        </p:spPr>
        <p:txBody>
          <a:bodyPr>
            <a:normAutofit fontScale="85000" lnSpcReduction="20000"/>
          </a:bodyPr>
          <a:lstStyle/>
          <a:p>
            <a:pPr marL="630238" lvl="0" indent="-630238">
              <a:buNone/>
            </a:pPr>
            <a:r>
              <a:rPr lang="zh-TW" altLang="en-US" dirty="0">
                <a:solidFill>
                  <a:srgbClr val="0070C0"/>
                </a:solidFill>
                <a:latin typeface="標楷體" panose="03000509000000000000" pitchFamily="65" charset="-120"/>
                <a:ea typeface="標楷體" panose="03000509000000000000" pitchFamily="65" charset="-120"/>
              </a:rPr>
              <a:t>三、</a:t>
            </a:r>
            <a:r>
              <a:rPr lang="zh-TW" altLang="zh-TW" dirty="0">
                <a:solidFill>
                  <a:srgbClr val="0070C0"/>
                </a:solidFill>
                <a:latin typeface="標楷體" panose="03000509000000000000" pitchFamily="65" charset="-120"/>
                <a:ea typeface="標楷體" panose="03000509000000000000" pitchFamily="65" charset="-120"/>
              </a:rPr>
              <a:t>臨床心理師與精神科醫師，</a:t>
            </a:r>
            <a:r>
              <a:rPr lang="zh-TW" altLang="en-US" dirty="0">
                <a:solidFill>
                  <a:srgbClr val="0070C0"/>
                </a:solidFill>
                <a:latin typeface="標楷體" panose="03000509000000000000" pitchFamily="65" charset="-120"/>
                <a:ea typeface="標楷體" panose="03000509000000000000" pitchFamily="65" charset="-120"/>
              </a:rPr>
              <a:t>均</a:t>
            </a:r>
            <a:r>
              <a:rPr lang="zh-TW" altLang="zh-TW" dirty="0">
                <a:solidFill>
                  <a:srgbClr val="0070C0"/>
                </a:solidFill>
                <a:latin typeface="標楷體" panose="03000509000000000000" pitchFamily="65" charset="-120"/>
                <a:ea typeface="標楷體" panose="03000509000000000000" pitchFamily="65" charset="-120"/>
              </a:rPr>
              <a:t>具有心理病理學知識技能</a:t>
            </a:r>
            <a:r>
              <a:rPr lang="zh-TW" altLang="en-US" dirty="0">
                <a:solidFill>
                  <a:srgbClr val="0070C0"/>
                </a:solidFill>
                <a:latin typeface="標楷體" panose="03000509000000000000" pitchFamily="65" charset="-120"/>
                <a:ea typeface="標楷體" panose="03000509000000000000" pitchFamily="65" charset="-120"/>
              </a:rPr>
              <a:t>，兩者的差異為：</a:t>
            </a:r>
            <a:endParaRPr lang="en-US" altLang="zh-TW" dirty="0">
              <a:solidFill>
                <a:srgbClr val="0070C0"/>
              </a:solidFill>
              <a:latin typeface="標楷體" panose="03000509000000000000" pitchFamily="65" charset="-120"/>
              <a:ea typeface="標楷體" panose="03000509000000000000" pitchFamily="65" charset="-120"/>
            </a:endParaRPr>
          </a:p>
          <a:p>
            <a:pPr marL="893763" lvl="0" indent="-263525">
              <a:buNone/>
            </a:pPr>
            <a:r>
              <a:rPr lang="en-US" altLang="zh-TW" dirty="0">
                <a:latin typeface="標楷體" panose="03000509000000000000" pitchFamily="65" charset="-120"/>
                <a:ea typeface="標楷體" panose="03000509000000000000" pitchFamily="65" charset="-120"/>
              </a:rPr>
              <a:t>1.</a:t>
            </a:r>
            <a:r>
              <a:rPr lang="zh-TW" altLang="zh-TW" b="1" dirty="0">
                <a:solidFill>
                  <a:srgbClr val="FF0000"/>
                </a:solidFill>
                <a:latin typeface="標楷體" panose="03000509000000000000" pitchFamily="65" charset="-120"/>
                <a:ea typeface="標楷體" panose="03000509000000000000" pitchFamily="65" charset="-120"/>
              </a:rPr>
              <a:t>臨床心理師</a:t>
            </a:r>
            <a:r>
              <a:rPr lang="zh-TW" altLang="zh-TW" dirty="0">
                <a:latin typeface="標楷體" panose="03000509000000000000" pitchFamily="65" charset="-120"/>
                <a:ea typeface="標楷體" panose="03000509000000000000" pitchFamily="65" charset="-120"/>
              </a:rPr>
              <a:t>主要是採取</a:t>
            </a:r>
            <a:r>
              <a:rPr lang="zh-TW" altLang="zh-TW" b="1" dirty="0">
                <a:solidFill>
                  <a:srgbClr val="FF0000"/>
                </a:solidFill>
                <a:latin typeface="標楷體" panose="03000509000000000000" pitchFamily="65" charset="-120"/>
                <a:ea typeface="標楷體" panose="03000509000000000000" pitchFamily="65" charset="-120"/>
              </a:rPr>
              <a:t>「非藥物」</a:t>
            </a:r>
            <a:r>
              <a:rPr lang="zh-TW" altLang="zh-TW" dirty="0">
                <a:latin typeface="標楷體" panose="03000509000000000000" pitchFamily="65" charset="-120"/>
                <a:ea typeface="標楷體" panose="03000509000000000000" pitchFamily="65" charset="-120"/>
              </a:rPr>
              <a:t>的治療方式（包括認知行為治療、心理動力治療、神經心理復健訓練等方式）協助個案。</a:t>
            </a:r>
            <a:endParaRPr lang="en-US" altLang="zh-TW" dirty="0">
              <a:latin typeface="標楷體" panose="03000509000000000000" pitchFamily="65" charset="-120"/>
              <a:ea typeface="標楷體" panose="03000509000000000000" pitchFamily="65" charset="-120"/>
            </a:endParaRPr>
          </a:p>
          <a:p>
            <a:pPr marL="893763" lvl="0" indent="-263525">
              <a:buNone/>
            </a:pPr>
            <a:r>
              <a:rPr lang="en-US" altLang="zh-TW" dirty="0">
                <a:latin typeface="標楷體" panose="03000509000000000000" pitchFamily="65" charset="-120"/>
                <a:ea typeface="標楷體" panose="03000509000000000000" pitchFamily="65" charset="-120"/>
              </a:rPr>
              <a:t>2.</a:t>
            </a:r>
            <a:r>
              <a:rPr lang="zh-TW" altLang="zh-TW" b="1" dirty="0">
                <a:solidFill>
                  <a:srgbClr val="FF0000"/>
                </a:solidFill>
                <a:latin typeface="標楷體" panose="03000509000000000000" pitchFamily="65" charset="-120"/>
                <a:ea typeface="標楷體" panose="03000509000000000000" pitchFamily="65" charset="-120"/>
              </a:rPr>
              <a:t>精神科醫師</a:t>
            </a:r>
            <a:r>
              <a:rPr lang="zh-TW" altLang="zh-TW" dirty="0">
                <a:latin typeface="標楷體" panose="03000509000000000000" pitchFamily="65" charset="-120"/>
                <a:ea typeface="標楷體" panose="03000509000000000000" pitchFamily="65" charset="-120"/>
              </a:rPr>
              <a:t>則以</a:t>
            </a:r>
            <a:r>
              <a:rPr lang="zh-TW" altLang="zh-TW" b="1" dirty="0">
                <a:solidFill>
                  <a:srgbClr val="FF0000"/>
                </a:solidFill>
                <a:latin typeface="標楷體" panose="03000509000000000000" pitchFamily="65" charset="-120"/>
                <a:ea typeface="標楷體" panose="03000509000000000000" pitchFamily="65" charset="-120"/>
              </a:rPr>
              <a:t>「藥物」</a:t>
            </a:r>
            <a:r>
              <a:rPr lang="zh-TW" altLang="zh-TW" dirty="0">
                <a:latin typeface="標楷體" panose="03000509000000000000" pitchFamily="65" charset="-120"/>
                <a:ea typeface="標楷體" panose="03000509000000000000" pitchFamily="65" charset="-120"/>
              </a:rPr>
              <a:t>處方，改善個案的情緒和行為問題</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803275" lvl="0" indent="-803275">
              <a:buNone/>
            </a:pPr>
            <a:r>
              <a:rPr lang="zh-TW" altLang="en-US" sz="3100" dirty="0">
                <a:solidFill>
                  <a:srgbClr val="0070C0"/>
                </a:solidFill>
                <a:latin typeface="標楷體" panose="03000509000000000000" pitchFamily="65" charset="-120"/>
                <a:ea typeface="標楷體" panose="03000509000000000000" pitchFamily="65" charset="-120"/>
              </a:rPr>
              <a:t>四、教</a:t>
            </a:r>
            <a:r>
              <a:rPr lang="zh-TW" altLang="zh-TW" sz="3100" dirty="0">
                <a:solidFill>
                  <a:srgbClr val="0070C0"/>
                </a:solidFill>
                <a:latin typeface="標楷體" panose="03000509000000000000" pitchFamily="65" charset="-120"/>
                <a:ea typeface="標楷體" panose="03000509000000000000" pitchFamily="65" charset="-120"/>
              </a:rPr>
              <a:t>師</a:t>
            </a:r>
            <a:r>
              <a:rPr lang="zh-TW" altLang="en-US" sz="3100" dirty="0">
                <a:solidFill>
                  <a:srgbClr val="0070C0"/>
                </a:solidFill>
                <a:latin typeface="標楷體" panose="03000509000000000000" pitchFamily="65" charset="-120"/>
                <a:ea typeface="標楷體" panose="03000509000000000000" pitchFamily="65" charset="-120"/>
              </a:rPr>
              <a:t>若</a:t>
            </a:r>
            <a:r>
              <a:rPr lang="zh-TW" altLang="zh-TW" sz="3100" dirty="0">
                <a:solidFill>
                  <a:srgbClr val="0070C0"/>
                </a:solidFill>
                <a:latin typeface="標楷體" panose="03000509000000000000" pitchFamily="65" charset="-120"/>
                <a:ea typeface="標楷體" panose="03000509000000000000" pitchFamily="65" charset="-120"/>
              </a:rPr>
              <a:t>發現學生有情緒行為困擾或認知困難時，</a:t>
            </a:r>
            <a:r>
              <a:rPr lang="zh-TW" altLang="zh-TW" dirty="0" smtClean="0">
                <a:solidFill>
                  <a:srgbClr val="0070C0"/>
                </a:solidFill>
                <a:latin typeface="標楷體" panose="03000509000000000000" pitchFamily="65" charset="-120"/>
                <a:ea typeface="標楷體" panose="03000509000000000000" pitchFamily="65" charset="-120"/>
              </a:rPr>
              <a:t>可先</a:t>
            </a:r>
            <a:r>
              <a:rPr lang="zh-TW" altLang="zh-TW" dirty="0">
                <a:solidFill>
                  <a:srgbClr val="0070C0"/>
                </a:solidFill>
                <a:latin typeface="標楷體" panose="03000509000000000000" pitchFamily="65" charset="-120"/>
                <a:ea typeface="標楷體" panose="03000509000000000000" pitchFamily="65" charset="-120"/>
              </a:rPr>
              <a:t>運用學校內現有的人力資源，請學校輔導老師進行心理輔導</a:t>
            </a:r>
            <a:r>
              <a:rPr lang="zh-TW" altLang="zh-TW" dirty="0" smtClean="0">
                <a:solidFill>
                  <a:srgbClr val="0070C0"/>
                </a:solidFill>
                <a:latin typeface="標楷體" panose="03000509000000000000" pitchFamily="65" charset="-120"/>
                <a:ea typeface="標楷體" panose="03000509000000000000" pitchFamily="65" charset="-120"/>
              </a:rPr>
              <a:t>，</a:t>
            </a:r>
            <a:r>
              <a:rPr lang="zh-TW" altLang="en-US" dirty="0">
                <a:solidFill>
                  <a:srgbClr val="0070C0"/>
                </a:solidFill>
                <a:latin typeface="標楷體" panose="03000509000000000000" pitchFamily="65" charset="-120"/>
                <a:ea typeface="標楷體" panose="03000509000000000000" pitchFamily="65" charset="-120"/>
              </a:rPr>
              <a:t>若</a:t>
            </a:r>
            <a:r>
              <a:rPr lang="zh-TW" altLang="zh-TW" dirty="0" smtClean="0">
                <a:solidFill>
                  <a:srgbClr val="0070C0"/>
                </a:solidFill>
                <a:latin typeface="標楷體" panose="03000509000000000000" pitchFamily="65" charset="-120"/>
                <a:ea typeface="標楷體" panose="03000509000000000000" pitchFamily="65" charset="-120"/>
              </a:rPr>
              <a:t>問題</a:t>
            </a:r>
            <a:r>
              <a:rPr lang="zh-TW" altLang="zh-TW" dirty="0">
                <a:solidFill>
                  <a:srgbClr val="0070C0"/>
                </a:solidFill>
                <a:latin typeface="標楷體" panose="03000509000000000000" pitchFamily="65" charset="-120"/>
                <a:ea typeface="標楷體" panose="03000509000000000000" pitchFamily="65" charset="-120"/>
              </a:rPr>
              <a:t>仍未獲得改善</a:t>
            </a:r>
            <a:r>
              <a:rPr lang="zh-TW" altLang="zh-TW" dirty="0" smtClean="0">
                <a:solidFill>
                  <a:srgbClr val="0070C0"/>
                </a:solidFill>
                <a:latin typeface="標楷體" panose="03000509000000000000" pitchFamily="65" charset="-120"/>
                <a:ea typeface="標楷體" panose="03000509000000000000" pitchFamily="65" charset="-120"/>
              </a:rPr>
              <a:t>，</a:t>
            </a:r>
            <a:r>
              <a:rPr lang="zh-TW" altLang="en-US" dirty="0">
                <a:solidFill>
                  <a:srgbClr val="0070C0"/>
                </a:solidFill>
                <a:latin typeface="標楷體" panose="03000509000000000000" pitchFamily="65" charset="-120"/>
                <a:ea typeface="標楷體" panose="03000509000000000000" pitchFamily="65" charset="-120"/>
              </a:rPr>
              <a:t>則</a:t>
            </a:r>
            <a:r>
              <a:rPr lang="zh-TW" altLang="zh-TW" dirty="0" smtClean="0">
                <a:solidFill>
                  <a:srgbClr val="0070C0"/>
                </a:solidFill>
                <a:latin typeface="標楷體" panose="03000509000000000000" pitchFamily="65" charset="-120"/>
                <a:ea typeface="標楷體" panose="03000509000000000000" pitchFamily="65" charset="-120"/>
              </a:rPr>
              <a:t>可以</a:t>
            </a:r>
            <a:r>
              <a:rPr lang="zh-TW" altLang="zh-TW" dirty="0">
                <a:solidFill>
                  <a:srgbClr val="0070C0"/>
                </a:solidFill>
                <a:latin typeface="標楷體" panose="03000509000000000000" pitchFamily="65" charset="-120"/>
                <a:ea typeface="標楷體" panose="03000509000000000000" pitchFamily="65" charset="-120"/>
              </a:rPr>
              <a:t>找臨床心理師提供協助</a:t>
            </a:r>
            <a:r>
              <a:rPr lang="zh-TW" altLang="zh-TW" dirty="0" smtClean="0">
                <a:solidFill>
                  <a:srgbClr val="0070C0"/>
                </a:solidFill>
                <a:latin typeface="標楷體" panose="03000509000000000000" pitchFamily="65" charset="-120"/>
                <a:ea typeface="標楷體" panose="03000509000000000000" pitchFamily="65" charset="-120"/>
              </a:rPr>
              <a:t>。</a:t>
            </a:r>
            <a:endParaRPr lang="en-US" altLang="zh-TW" dirty="0">
              <a:solidFill>
                <a:srgbClr val="0070C0"/>
              </a:solidFill>
              <a:latin typeface="標楷體" panose="03000509000000000000" pitchFamily="65" charset="-120"/>
              <a:ea typeface="標楷體" panose="03000509000000000000" pitchFamily="65" charset="-120"/>
            </a:endParaRPr>
          </a:p>
          <a:p>
            <a:pPr marL="803275" lvl="0" indent="-803275">
              <a:buNone/>
            </a:pPr>
            <a:endParaRPr lang="en-US" altLang="zh-TW" dirty="0" smtClean="0">
              <a:latin typeface="標楷體" panose="03000509000000000000" pitchFamily="65" charset="-120"/>
              <a:ea typeface="標楷體" panose="03000509000000000000" pitchFamily="65" charset="-120"/>
            </a:endParaRPr>
          </a:p>
          <a:p>
            <a:pPr marL="803275" lvl="0" indent="0">
              <a:buNone/>
            </a:pPr>
            <a:r>
              <a:rPr lang="zh-TW" altLang="zh-TW" dirty="0" smtClean="0">
                <a:latin typeface="標楷體" panose="03000509000000000000" pitchFamily="65" charset="-120"/>
                <a:ea typeface="標楷體" panose="03000509000000000000" pitchFamily="65" charset="-120"/>
              </a:rPr>
              <a:t>臨床</a:t>
            </a:r>
            <a:r>
              <a:rPr lang="zh-TW" altLang="zh-TW" dirty="0">
                <a:latin typeface="標楷體" panose="03000509000000000000" pitchFamily="65" charset="-120"/>
                <a:ea typeface="標楷體" panose="03000509000000000000" pitchFamily="65" charset="-120"/>
              </a:rPr>
              <a:t>心理師也</a:t>
            </a:r>
            <a:r>
              <a:rPr lang="zh-TW" altLang="zh-TW" dirty="0" smtClean="0">
                <a:latin typeface="標楷體" panose="03000509000000000000" pitchFamily="65" charset="-120"/>
                <a:ea typeface="標楷體" panose="03000509000000000000" pitchFamily="65" charset="-120"/>
              </a:rPr>
              <a:t>會</a:t>
            </a:r>
            <a:r>
              <a:rPr lang="zh-TW" altLang="en-US" dirty="0">
                <a:latin typeface="標楷體" panose="03000509000000000000" pitchFamily="65" charset="-120"/>
                <a:ea typeface="標楷體" panose="03000509000000000000" pitchFamily="65" charset="-120"/>
              </a:rPr>
              <a:t>根據</a:t>
            </a:r>
            <a:r>
              <a:rPr lang="zh-TW" altLang="zh-TW" dirty="0" smtClean="0">
                <a:latin typeface="標楷體" panose="03000509000000000000" pitchFamily="65" charset="-120"/>
                <a:ea typeface="標楷體" panose="03000509000000000000" pitchFamily="65" charset="-120"/>
              </a:rPr>
              <a:t>學生</a:t>
            </a:r>
            <a:r>
              <a:rPr lang="zh-TW" altLang="zh-TW" dirty="0">
                <a:latin typeface="標楷體" panose="03000509000000000000" pitchFamily="65" charset="-120"/>
                <a:ea typeface="標楷體" panose="03000509000000000000" pitchFamily="65" charset="-120"/>
              </a:rPr>
              <a:t>不同的狀況，提出</a:t>
            </a:r>
            <a:r>
              <a:rPr lang="zh-TW" altLang="zh-TW" dirty="0" smtClean="0">
                <a:latin typeface="標楷體" panose="03000509000000000000" pitchFamily="65" charset="-120"/>
                <a:ea typeface="標楷體" panose="03000509000000000000" pitchFamily="65" charset="-120"/>
              </a:rPr>
              <a:t>進一步建議</a:t>
            </a:r>
            <a:r>
              <a:rPr lang="zh-TW" altLang="zh-TW" dirty="0">
                <a:latin typeface="標楷體" panose="03000509000000000000" pitchFamily="65" charset="-120"/>
                <a:ea typeface="標楷體" panose="03000509000000000000" pitchFamily="65" charset="-120"/>
              </a:rPr>
              <a:t>，或協助學生前往精神科或神經科醫師門診接受治療。</a:t>
            </a:r>
          </a:p>
          <a:p>
            <a:pPr marL="0" indent="0">
              <a:buNone/>
            </a:pPr>
            <a:endParaRPr lang="zh-TW" altLang="en-US" dirty="0"/>
          </a:p>
        </p:txBody>
      </p:sp>
    </p:spTree>
    <p:extLst>
      <p:ext uri="{BB962C8B-B14F-4D97-AF65-F5344CB8AC3E}">
        <p14:creationId xmlns:p14="http://schemas.microsoft.com/office/powerpoint/2010/main" val="9515135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solidFill>
                  <a:schemeClr val="accent2">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社會工作</a:t>
            </a:r>
            <a:r>
              <a:rPr lang="zh-TW" altLang="en-US" b="1" dirty="0">
                <a:solidFill>
                  <a:schemeClr val="accent2">
                    <a:lumMod val="7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師</a:t>
            </a:r>
            <a:r>
              <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服務重點</a:t>
            </a:r>
          </a:p>
        </p:txBody>
      </p:sp>
      <p:sp>
        <p:nvSpPr>
          <p:cNvPr id="3" name="內容版面配置區 2"/>
          <p:cNvSpPr>
            <a:spLocks noGrp="1"/>
          </p:cNvSpPr>
          <p:nvPr>
            <p:ph idx="1"/>
          </p:nvPr>
        </p:nvSpPr>
        <p:spPr>
          <a:xfrm>
            <a:off x="457200" y="1437640"/>
            <a:ext cx="8686800" cy="4638040"/>
          </a:xfrm>
        </p:spPr>
        <p:txBody>
          <a:bodyPr>
            <a:normAutofit fontScale="77500" lnSpcReduction="20000"/>
          </a:bodyPr>
          <a:lstStyle/>
          <a:p>
            <a:pPr marL="0" lvl="0" indent="0">
              <a:buNone/>
            </a:pPr>
            <a:r>
              <a:rPr lang="zh-TW" altLang="en-US" dirty="0" smtClean="0">
                <a:latin typeface="標楷體" panose="03000509000000000000" pitchFamily="65" charset="-120"/>
                <a:ea typeface="標楷體" panose="03000509000000000000" pitchFamily="65" charset="-120"/>
              </a:rPr>
              <a:t>一、</a:t>
            </a:r>
            <a:r>
              <a:rPr lang="zh-TW" altLang="zh-TW" dirty="0" smtClean="0">
                <a:latin typeface="標楷體" panose="03000509000000000000" pitchFamily="65" charset="-120"/>
                <a:ea typeface="標楷體" panose="03000509000000000000" pitchFamily="65" charset="-120"/>
              </a:rPr>
              <a:t>運用</a:t>
            </a:r>
            <a:r>
              <a:rPr lang="zh-TW" altLang="zh-TW" dirty="0">
                <a:latin typeface="標楷體" panose="03000509000000000000" pitchFamily="65" charset="-120"/>
                <a:ea typeface="標楷體" panose="03000509000000000000" pitchFamily="65" charset="-120"/>
              </a:rPr>
              <a:t>專業技術與方法，協助人們解決或預防問題，並</a:t>
            </a:r>
            <a:r>
              <a:rPr lang="zh-TW" altLang="zh-TW" dirty="0" smtClean="0">
                <a:latin typeface="標楷體" panose="03000509000000000000" pitchFamily="65" charset="-120"/>
                <a:ea typeface="標楷體" panose="03000509000000000000" pitchFamily="65" charset="-120"/>
              </a:rPr>
              <a:t>促</a:t>
            </a:r>
            <a:endParaRPr lang="en-US" altLang="zh-TW" dirty="0" smtClean="0">
              <a:latin typeface="標楷體" panose="03000509000000000000" pitchFamily="65" charset="-120"/>
              <a:ea typeface="標楷體" panose="03000509000000000000" pitchFamily="65" charset="-120"/>
            </a:endParaRPr>
          </a:p>
          <a:p>
            <a:pPr marL="0" lvl="0" indent="0">
              <a:buNone/>
            </a:pPr>
            <a:r>
              <a:rPr lang="zh-TW" altLang="en-US" dirty="0" smtClean="0">
                <a:latin typeface="標楷體" panose="03000509000000000000" pitchFamily="65" charset="-120"/>
                <a:ea typeface="標楷體" panose="03000509000000000000" pitchFamily="65" charset="-120"/>
              </a:rPr>
              <a:t>    </a:t>
            </a:r>
            <a:r>
              <a:rPr lang="zh-TW" altLang="zh-TW" dirty="0" smtClean="0">
                <a:latin typeface="標楷體" panose="03000509000000000000" pitchFamily="65" charset="-120"/>
                <a:ea typeface="標楷體" panose="03000509000000000000" pitchFamily="65" charset="-120"/>
              </a:rPr>
              <a:t>進人們</a:t>
            </a:r>
            <a:r>
              <a:rPr lang="zh-TW" altLang="zh-TW" dirty="0">
                <a:latin typeface="標楷體" panose="03000509000000000000" pitchFamily="65" charset="-120"/>
                <a:ea typeface="標楷體" panose="03000509000000000000" pitchFamily="65" charset="-120"/>
              </a:rPr>
              <a:t>生活福祉的一種專業工作</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0" lvl="0" indent="0">
              <a:buNone/>
            </a:pPr>
            <a:r>
              <a:rPr lang="zh-TW" altLang="en-US" dirty="0" smtClean="0">
                <a:latin typeface="標楷體" panose="03000509000000000000" pitchFamily="65" charset="-120"/>
                <a:ea typeface="標楷體" panose="03000509000000000000" pitchFamily="65" charset="-120"/>
              </a:rPr>
              <a:t>二、</a:t>
            </a:r>
            <a:r>
              <a:rPr lang="zh-TW" altLang="zh-TW" dirty="0" smtClean="0">
                <a:latin typeface="標楷體" panose="03000509000000000000" pitchFamily="65" charset="-120"/>
                <a:ea typeface="標楷體" panose="03000509000000000000" pitchFamily="65" charset="-120"/>
              </a:rPr>
              <a:t>社會工作</a:t>
            </a:r>
            <a:r>
              <a:rPr lang="zh-TW" altLang="zh-TW" dirty="0">
                <a:latin typeface="標楷體" panose="03000509000000000000" pitchFamily="65" charset="-120"/>
                <a:ea typeface="標楷體" panose="03000509000000000000" pitchFamily="65" charset="-120"/>
              </a:rPr>
              <a:t>師主要的目的在</a:t>
            </a:r>
            <a:r>
              <a:rPr lang="zh-TW" altLang="zh-TW" b="1" dirty="0">
                <a:solidFill>
                  <a:srgbClr val="FF0000"/>
                </a:solidFill>
                <a:latin typeface="標楷體" panose="03000509000000000000" pitchFamily="65" charset="-120"/>
                <a:ea typeface="標楷體" panose="03000509000000000000" pitchFamily="65" charset="-120"/>
              </a:rPr>
              <a:t>協助個人、團體或社區</a:t>
            </a:r>
            <a:r>
              <a:rPr lang="zh-TW" altLang="zh-TW" b="1" dirty="0" smtClean="0">
                <a:solidFill>
                  <a:srgbClr val="FF0000"/>
                </a:solidFill>
                <a:latin typeface="標楷體" panose="03000509000000000000" pitchFamily="65" charset="-120"/>
                <a:ea typeface="標楷體" panose="03000509000000000000" pitchFamily="65" charset="-120"/>
              </a:rPr>
              <a:t>解決</a:t>
            </a:r>
            <a:endParaRPr lang="en-US" altLang="zh-TW" b="1" dirty="0" smtClean="0">
              <a:solidFill>
                <a:srgbClr val="FF0000"/>
              </a:solidFill>
              <a:latin typeface="標楷體" panose="03000509000000000000" pitchFamily="65" charset="-120"/>
              <a:ea typeface="標楷體" panose="03000509000000000000" pitchFamily="65" charset="-120"/>
            </a:endParaRPr>
          </a:p>
          <a:p>
            <a:pPr marL="0" lvl="0" indent="0">
              <a:buNone/>
            </a:pPr>
            <a:r>
              <a:rPr lang="zh-TW" altLang="en-US" b="1" dirty="0">
                <a:solidFill>
                  <a:srgbClr val="FF0000"/>
                </a:solidFill>
                <a:latin typeface="標楷體" panose="03000509000000000000" pitchFamily="65" charset="-120"/>
                <a:ea typeface="標楷體" panose="03000509000000000000" pitchFamily="65" charset="-120"/>
              </a:rPr>
              <a:t> </a:t>
            </a:r>
            <a:r>
              <a:rPr lang="zh-TW" altLang="en-US" b="1" dirty="0" smtClean="0">
                <a:solidFill>
                  <a:srgbClr val="FF0000"/>
                </a:solidFill>
                <a:latin typeface="標楷體" panose="03000509000000000000" pitchFamily="65" charset="-120"/>
                <a:ea typeface="標楷體" panose="03000509000000000000" pitchFamily="65" charset="-120"/>
              </a:rPr>
              <a:t>   </a:t>
            </a:r>
            <a:r>
              <a:rPr lang="zh-TW" altLang="zh-TW" b="1" dirty="0" smtClean="0">
                <a:solidFill>
                  <a:srgbClr val="FF0000"/>
                </a:solidFill>
                <a:latin typeface="標楷體" panose="03000509000000000000" pitchFamily="65" charset="-120"/>
                <a:ea typeface="標楷體" panose="03000509000000000000" pitchFamily="65" charset="-120"/>
              </a:rPr>
              <a:t>所</a:t>
            </a:r>
            <a:r>
              <a:rPr lang="zh-TW" altLang="zh-TW" b="1" dirty="0">
                <a:solidFill>
                  <a:srgbClr val="FF0000"/>
                </a:solidFill>
                <a:latin typeface="標楷體" panose="03000509000000000000" pitchFamily="65" charset="-120"/>
                <a:ea typeface="標楷體" panose="03000509000000000000" pitchFamily="65" charset="-120"/>
              </a:rPr>
              <a:t>面臨的問題，增強問題解決能力，以強化個人、</a:t>
            </a:r>
            <a:r>
              <a:rPr lang="zh-TW" altLang="zh-TW" b="1" dirty="0" smtClean="0">
                <a:solidFill>
                  <a:srgbClr val="FF0000"/>
                </a:solidFill>
                <a:latin typeface="標楷體" panose="03000509000000000000" pitchFamily="65" charset="-120"/>
                <a:ea typeface="標楷體" panose="03000509000000000000" pitchFamily="65" charset="-120"/>
              </a:rPr>
              <a:t>團</a:t>
            </a:r>
            <a:endParaRPr lang="en-US" altLang="zh-TW" b="1" dirty="0" smtClean="0">
              <a:solidFill>
                <a:srgbClr val="FF0000"/>
              </a:solidFill>
              <a:latin typeface="標楷體" panose="03000509000000000000" pitchFamily="65" charset="-120"/>
              <a:ea typeface="標楷體" panose="03000509000000000000" pitchFamily="65" charset="-120"/>
            </a:endParaRPr>
          </a:p>
          <a:p>
            <a:pPr marL="0" lvl="0" indent="0">
              <a:buNone/>
            </a:pPr>
            <a:r>
              <a:rPr lang="zh-TW" altLang="en-US" b="1" dirty="0">
                <a:solidFill>
                  <a:srgbClr val="FF0000"/>
                </a:solidFill>
                <a:latin typeface="標楷體" panose="03000509000000000000" pitchFamily="65" charset="-120"/>
                <a:ea typeface="標楷體" panose="03000509000000000000" pitchFamily="65" charset="-120"/>
              </a:rPr>
              <a:t> </a:t>
            </a:r>
            <a:r>
              <a:rPr lang="zh-TW" altLang="en-US" b="1" dirty="0" smtClean="0">
                <a:solidFill>
                  <a:srgbClr val="FF0000"/>
                </a:solidFill>
                <a:latin typeface="標楷體" panose="03000509000000000000" pitchFamily="65" charset="-120"/>
                <a:ea typeface="標楷體" panose="03000509000000000000" pitchFamily="65" charset="-120"/>
              </a:rPr>
              <a:t>   </a:t>
            </a:r>
            <a:r>
              <a:rPr lang="zh-TW" altLang="zh-TW" b="1" dirty="0" smtClean="0">
                <a:solidFill>
                  <a:srgbClr val="FF0000"/>
                </a:solidFill>
                <a:latin typeface="標楷體" panose="03000509000000000000" pitchFamily="65" charset="-120"/>
                <a:ea typeface="標楷體" panose="03000509000000000000" pitchFamily="65" charset="-120"/>
              </a:rPr>
              <a:t>體</a:t>
            </a:r>
            <a:r>
              <a:rPr lang="zh-TW" altLang="zh-TW" b="1" dirty="0">
                <a:solidFill>
                  <a:srgbClr val="FF0000"/>
                </a:solidFill>
                <a:latin typeface="標楷體" panose="03000509000000000000" pitchFamily="65" charset="-120"/>
                <a:ea typeface="標楷體" panose="03000509000000000000" pitchFamily="65" charset="-120"/>
              </a:rPr>
              <a:t>或社區社會功能的運作，預防問題的發生。</a:t>
            </a:r>
          </a:p>
          <a:p>
            <a:pPr marL="0" indent="0">
              <a:buNone/>
            </a:pPr>
            <a:r>
              <a:rPr lang="zh-TW" altLang="en-US" dirty="0" smtClean="0">
                <a:latin typeface="標楷體" panose="03000509000000000000" pitchFamily="65" charset="-120"/>
                <a:ea typeface="標楷體" panose="03000509000000000000" pitchFamily="65" charset="-120"/>
              </a:rPr>
              <a:t>三、</a:t>
            </a:r>
            <a:r>
              <a:rPr lang="zh-TW" altLang="zh-TW" dirty="0" smtClean="0">
                <a:latin typeface="標楷體" panose="03000509000000000000" pitchFamily="65" charset="-120"/>
                <a:ea typeface="標楷體" panose="03000509000000000000" pitchFamily="65" charset="-120"/>
              </a:rPr>
              <a:t>社會工作</a:t>
            </a:r>
            <a:r>
              <a:rPr lang="zh-TW" altLang="zh-TW" dirty="0">
                <a:latin typeface="標楷體" panose="03000509000000000000" pitchFamily="65" charset="-120"/>
                <a:ea typeface="標楷體" panose="03000509000000000000" pitchFamily="65" charset="-120"/>
              </a:rPr>
              <a:t>師常被視為服務弱勢族群或社會不利者，</a:t>
            </a:r>
            <a:r>
              <a:rPr lang="zh-TW" altLang="zh-TW" dirty="0" smtClean="0">
                <a:latin typeface="標楷體" panose="03000509000000000000" pitchFamily="65" charset="-120"/>
                <a:ea typeface="標楷體" panose="03000509000000000000" pitchFamily="65" charset="-120"/>
              </a:rPr>
              <a:t>並</a:t>
            </a:r>
            <a:endParaRPr lang="en-US" altLang="zh-TW" dirty="0" smtClean="0">
              <a:latin typeface="標楷體" panose="03000509000000000000" pitchFamily="65" charset="-120"/>
              <a:ea typeface="標楷體" panose="03000509000000000000" pitchFamily="65" charset="-120"/>
            </a:endParaRPr>
          </a:p>
          <a:p>
            <a:pPr marL="0" indent="0">
              <a:buNone/>
            </a:pPr>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a:t>
            </a:r>
            <a:r>
              <a:rPr lang="zh-TW" altLang="zh-TW" dirty="0" smtClean="0">
                <a:latin typeface="標楷體" panose="03000509000000000000" pitchFamily="65" charset="-120"/>
                <a:ea typeface="標楷體" panose="03000509000000000000" pitchFamily="65" charset="-120"/>
              </a:rPr>
              <a:t>倡導</a:t>
            </a:r>
            <a:r>
              <a:rPr lang="zh-TW" altLang="zh-TW" dirty="0">
                <a:latin typeface="標楷體" panose="03000509000000000000" pitchFamily="65" charset="-120"/>
                <a:ea typeface="標楷體" panose="03000509000000000000" pitchFamily="65" charset="-120"/>
              </a:rPr>
              <a:t>維護這些族群的權益</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0" indent="0">
              <a:buNone/>
            </a:pPr>
            <a:r>
              <a:rPr lang="zh-TW" altLang="en-US" dirty="0" smtClean="0">
                <a:latin typeface="標楷體" panose="03000509000000000000" pitchFamily="65" charset="-120"/>
                <a:ea typeface="標楷體" panose="03000509000000000000" pitchFamily="65" charset="-120"/>
              </a:rPr>
              <a:t>四、</a:t>
            </a:r>
            <a:r>
              <a:rPr lang="zh-TW" altLang="zh-TW" dirty="0" smtClean="0">
                <a:latin typeface="標楷體" panose="03000509000000000000" pitchFamily="65" charset="-120"/>
                <a:ea typeface="標楷體" panose="03000509000000000000" pitchFamily="65" charset="-120"/>
              </a:rPr>
              <a:t>社會工作</a:t>
            </a:r>
            <a:r>
              <a:rPr lang="zh-TW" altLang="zh-TW" dirty="0">
                <a:latin typeface="標楷體" panose="03000509000000000000" pitchFamily="65" charset="-120"/>
                <a:ea typeface="標楷體" panose="03000509000000000000" pitchFamily="65" charset="-120"/>
              </a:rPr>
              <a:t>師直接服務的對象包括：兒童、少年、</a:t>
            </a:r>
            <a:r>
              <a:rPr lang="zh-TW" altLang="zh-TW" dirty="0" smtClean="0">
                <a:latin typeface="標楷體" panose="03000509000000000000" pitchFamily="65" charset="-120"/>
                <a:ea typeface="標楷體" panose="03000509000000000000" pitchFamily="65" charset="-120"/>
              </a:rPr>
              <a:t>老人</a:t>
            </a:r>
            <a:endParaRPr lang="en-US" altLang="zh-TW" dirty="0" smtClean="0">
              <a:latin typeface="標楷體" panose="03000509000000000000" pitchFamily="65" charset="-120"/>
              <a:ea typeface="標楷體" panose="03000509000000000000" pitchFamily="65" charset="-120"/>
            </a:endParaRPr>
          </a:p>
          <a:p>
            <a:pPr marL="630238" indent="-630238">
              <a:buNone/>
            </a:pPr>
            <a:r>
              <a:rPr lang="zh-TW" altLang="en-US" dirty="0">
                <a:latin typeface="標楷體" panose="03000509000000000000" pitchFamily="65" charset="-120"/>
                <a:ea typeface="標楷體" panose="03000509000000000000" pitchFamily="65" charset="-120"/>
              </a:rPr>
              <a:t> </a:t>
            </a:r>
            <a:r>
              <a:rPr lang="zh-TW" altLang="en-US" dirty="0" smtClean="0">
                <a:latin typeface="標楷體" panose="03000509000000000000" pitchFamily="65" charset="-120"/>
                <a:ea typeface="標楷體" panose="03000509000000000000" pitchFamily="65" charset="-120"/>
              </a:rPr>
              <a:t>   </a:t>
            </a:r>
            <a:r>
              <a:rPr lang="zh-TW" altLang="zh-TW" dirty="0" smtClean="0">
                <a:latin typeface="標楷體" panose="03000509000000000000" pitchFamily="65" charset="-120"/>
                <a:ea typeface="標楷體" panose="03000509000000000000" pitchFamily="65" charset="-120"/>
              </a:rPr>
              <a:t>、</a:t>
            </a:r>
            <a:r>
              <a:rPr lang="zh-TW" altLang="zh-TW" dirty="0">
                <a:latin typeface="標楷體" panose="03000509000000000000" pitchFamily="65" charset="-120"/>
                <a:ea typeface="標楷體" panose="03000509000000000000" pitchFamily="65" charset="-120"/>
              </a:rPr>
              <a:t>婦女、低收入者、身心障礙者、原住民或勞工等弱勢族群</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630238" indent="-630238">
              <a:buNone/>
            </a:pPr>
            <a:r>
              <a:rPr lang="zh-TW" altLang="en-US" dirty="0" smtClean="0">
                <a:latin typeface="標楷體" panose="03000509000000000000" pitchFamily="65" charset="-120"/>
                <a:ea typeface="標楷體" panose="03000509000000000000" pitchFamily="65" charset="-120"/>
              </a:rPr>
              <a:t>五、</a:t>
            </a:r>
            <a:r>
              <a:rPr lang="zh-TW" altLang="zh-TW" dirty="0" smtClean="0">
                <a:latin typeface="標楷體" panose="03000509000000000000" pitchFamily="65" charset="-120"/>
                <a:ea typeface="標楷體" panose="03000509000000000000" pitchFamily="65" charset="-120"/>
              </a:rPr>
              <a:t>社會工作</a:t>
            </a:r>
            <a:r>
              <a:rPr lang="zh-TW" altLang="zh-TW" dirty="0">
                <a:latin typeface="標楷體" panose="03000509000000000000" pitchFamily="65" charset="-120"/>
                <a:ea typeface="標楷體" panose="03000509000000000000" pitchFamily="65" charset="-120"/>
              </a:rPr>
              <a:t>師協助個案解決他們所面臨如</a:t>
            </a:r>
            <a:r>
              <a:rPr lang="zh-TW" altLang="zh-TW" b="1" dirty="0">
                <a:solidFill>
                  <a:srgbClr val="FF0000"/>
                </a:solidFill>
                <a:latin typeface="標楷體" panose="03000509000000000000" pitchFamily="65" charset="-120"/>
                <a:ea typeface="標楷體" panose="03000509000000000000" pitchFamily="65" charset="-120"/>
              </a:rPr>
              <a:t>貧窮、疾病、犯罪</a:t>
            </a:r>
            <a:r>
              <a:rPr lang="zh-TW" altLang="zh-TW" b="1" dirty="0" smtClean="0">
                <a:solidFill>
                  <a:srgbClr val="FF0000"/>
                </a:solidFill>
                <a:latin typeface="標楷體" panose="03000509000000000000" pitchFamily="65" charset="-120"/>
                <a:ea typeface="標楷體" panose="03000509000000000000" pitchFamily="65" charset="-120"/>
              </a:rPr>
              <a:t>、物質</a:t>
            </a:r>
            <a:r>
              <a:rPr lang="zh-TW" altLang="zh-TW" b="1" dirty="0">
                <a:solidFill>
                  <a:srgbClr val="FF0000"/>
                </a:solidFill>
                <a:latin typeface="標楷體" panose="03000509000000000000" pitchFamily="65" charset="-120"/>
                <a:ea typeface="標楷體" panose="03000509000000000000" pitchFamily="65" charset="-120"/>
              </a:rPr>
              <a:t>濫用、家庭暴力、性侵害、單親或失依</a:t>
            </a:r>
            <a:r>
              <a:rPr lang="zh-TW" altLang="zh-TW" dirty="0">
                <a:latin typeface="標楷體" panose="03000509000000000000" pitchFamily="65" charset="-120"/>
                <a:ea typeface="標楷體" panose="03000509000000000000" pitchFamily="65" charset="-120"/>
              </a:rPr>
              <a:t>等問題</a:t>
            </a:r>
            <a:r>
              <a:rPr lang="zh-TW" altLang="zh-TW" dirty="0" smtClean="0">
                <a:latin typeface="標楷體" panose="03000509000000000000" pitchFamily="65" charset="-120"/>
                <a:ea typeface="標楷體" panose="03000509000000000000" pitchFamily="65" charset="-120"/>
              </a:rPr>
              <a:t>。</a:t>
            </a:r>
            <a:endParaRPr lang="zh-TW" altLang="zh-TW"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892064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482600"/>
            <a:ext cx="8229600" cy="5643563"/>
          </a:xfrm>
        </p:spPr>
        <p:txBody>
          <a:bodyPr>
            <a:normAutofit fontScale="85000" lnSpcReduction="20000"/>
          </a:bodyPr>
          <a:lstStyle/>
          <a:p>
            <a:pPr marL="0" indent="0">
              <a:buNone/>
            </a:pPr>
            <a:r>
              <a:rPr lang="zh-TW" altLang="zh-TW" dirty="0">
                <a:latin typeface="標楷體" panose="03000509000000000000" pitchFamily="65" charset="-120"/>
                <a:ea typeface="標楷體" panose="03000509000000000000" pitchFamily="65" charset="-120"/>
              </a:rPr>
              <a:t>依據「社會工作師法」的規定，社會工作師執行下列</a:t>
            </a:r>
            <a:r>
              <a:rPr lang="zh-TW" altLang="zh-TW" dirty="0" smtClean="0">
                <a:latin typeface="標楷體" panose="03000509000000000000" pitchFamily="65" charset="-120"/>
                <a:ea typeface="標楷體" panose="03000509000000000000" pitchFamily="65" charset="-120"/>
              </a:rPr>
              <a:t>業務</a:t>
            </a:r>
            <a:r>
              <a:rPr lang="zh-TW" altLang="en-US"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行為、社會關係、婚姻、家庭、社會適應等問題之社會暨心理評估與處置。</a:t>
            </a: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各相關社會福利法規所定之保護性服務。</a:t>
            </a: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對個人、家庭、團體、社區之預防性及支持性服務。</a:t>
            </a: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社會福利服務資源之發掘、整合、運用與轉介。</a:t>
            </a: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社會福利機構、團體或於衛生、就業、教育、司法、國防等領域執行社會福利方案之設計、管理、研究發展、督導、評鑑與教育訓練等益。</a:t>
            </a: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人民社會福利權之倡導。</a:t>
            </a: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其他經中央主管機關或會同目的事業主管機關認定之領域或業務。</a:t>
            </a:r>
          </a:p>
          <a:p>
            <a:endParaRPr lang="zh-TW" altLang="zh-TW"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0223890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lvl="0"/>
            <a:r>
              <a:rPr lang="zh-TW" altLang="zh-TW" b="1" dirty="0">
                <a:solidFill>
                  <a:srgbClr val="0070C0"/>
                </a:solidFill>
                <a:latin typeface="標楷體" panose="03000509000000000000" pitchFamily="65" charset="-120"/>
                <a:ea typeface="標楷體" panose="03000509000000000000" pitchFamily="65" charset="-120"/>
              </a:rPr>
              <a:t>什麼狀況需要社會工作師的協助</a:t>
            </a:r>
            <a:r>
              <a:rPr lang="zh-TW" altLang="zh-TW" b="1" dirty="0" smtClean="0">
                <a:solidFill>
                  <a:srgbClr val="0070C0"/>
                </a:solidFill>
                <a:latin typeface="標楷體" panose="03000509000000000000" pitchFamily="65" charset="-120"/>
                <a:ea typeface="標楷體" panose="03000509000000000000" pitchFamily="65" charset="-120"/>
              </a:rPr>
              <a:t>？</a:t>
            </a:r>
            <a:endParaRPr lang="zh-TW" altLang="en-US" b="1" dirty="0">
              <a:solidFill>
                <a:srgbClr val="0070C0"/>
              </a:solidFill>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fontScale="77500" lnSpcReduction="20000"/>
          </a:bodyPr>
          <a:lstStyle/>
          <a:p>
            <a:pPr marL="0" indent="0">
              <a:buNone/>
            </a:pPr>
            <a:r>
              <a:rPr lang="zh-TW" altLang="zh-TW" dirty="0">
                <a:latin typeface="標楷體" panose="03000509000000000000" pitchFamily="65" charset="-120"/>
                <a:ea typeface="標楷體" panose="03000509000000000000" pitchFamily="65" charset="-120"/>
              </a:rPr>
              <a:t>如果社會工作師在學校服務，無論學生、家長、學校教師、學校行政人員和社區相關人士如有下列的需求或問題，都可以尋求社會工作師的協助。</a:t>
            </a:r>
          </a:p>
          <a:p>
            <a:pPr marL="514350" lvl="0" indent="-514350">
              <a:buFont typeface="+mj-lt"/>
              <a:buAutoNum type="arabicPeriod"/>
            </a:pPr>
            <a:r>
              <a:rPr lang="zh-TW" altLang="zh-TW" dirty="0">
                <a:solidFill>
                  <a:srgbClr val="FF0000"/>
                </a:solidFill>
                <a:latin typeface="標楷體" panose="03000509000000000000" pitchFamily="65" charset="-120"/>
                <a:ea typeface="標楷體" panose="03000509000000000000" pitchFamily="65" charset="-120"/>
              </a:rPr>
              <a:t>學生受到嚴重疏忽、不當對待、性侵害或遭受性剝削</a:t>
            </a:r>
            <a:r>
              <a:rPr lang="zh-TW" altLang="zh-TW" dirty="0">
                <a:latin typeface="標楷體" panose="03000509000000000000" pitchFamily="65" charset="-120"/>
                <a:ea typeface="標楷體" panose="03000509000000000000" pitchFamily="65" charset="-120"/>
              </a:rPr>
              <a:t>等情況，則家人、監護人或行為人有可能涉及違反兒童少年保護相關法令之情形。</a:t>
            </a: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學生家庭為</a:t>
            </a:r>
            <a:r>
              <a:rPr lang="zh-TW" altLang="zh-TW" dirty="0">
                <a:solidFill>
                  <a:srgbClr val="FF0000"/>
                </a:solidFill>
                <a:latin typeface="標楷體" panose="03000509000000000000" pitchFamily="65" charset="-120"/>
                <a:ea typeface="標楷體" panose="03000509000000000000" pitchFamily="65" charset="-120"/>
              </a:rPr>
              <a:t>弱勢家庭（如單親、低收入家庭等）或有嚴重家庭問題</a:t>
            </a:r>
            <a:r>
              <a:rPr lang="zh-TW" altLang="zh-TW" dirty="0">
                <a:latin typeface="標楷體" panose="03000509000000000000" pitchFamily="65" charset="-120"/>
                <a:ea typeface="標楷體" panose="03000509000000000000" pitchFamily="65" charset="-120"/>
              </a:rPr>
              <a:t>而影響其學習者。</a:t>
            </a:r>
          </a:p>
          <a:p>
            <a:pPr marL="514350" lvl="0" indent="-514350">
              <a:buFont typeface="+mj-lt"/>
              <a:buAutoNum type="arabicPeriod"/>
            </a:pPr>
            <a:r>
              <a:rPr lang="zh-TW" altLang="zh-TW" dirty="0">
                <a:solidFill>
                  <a:srgbClr val="FF0000"/>
                </a:solidFill>
                <a:latin typeface="標楷體" panose="03000509000000000000" pitchFamily="65" charset="-120"/>
                <a:ea typeface="標楷體" panose="03000509000000000000" pitchFamily="65" charset="-120"/>
              </a:rPr>
              <a:t>學生及家庭需要社會資源者</a:t>
            </a:r>
            <a:r>
              <a:rPr lang="zh-TW" altLang="zh-TW" dirty="0">
                <a:latin typeface="標楷體" panose="03000509000000000000" pitchFamily="65" charset="-120"/>
                <a:ea typeface="標楷體" panose="03000509000000000000" pitchFamily="65" charset="-120"/>
              </a:rPr>
              <a:t>。協助連結學校和社區的資源，並協助案家解決問題，增進家庭的功能和運作。</a:t>
            </a:r>
          </a:p>
          <a:p>
            <a:pPr marL="514350" lvl="0" indent="-514350">
              <a:buFont typeface="+mj-lt"/>
              <a:buAutoNum type="arabicPeriod"/>
            </a:pPr>
            <a:r>
              <a:rPr lang="zh-TW" altLang="zh-TW" dirty="0">
                <a:latin typeface="標楷體" panose="03000509000000000000" pitchFamily="65" charset="-120"/>
                <a:ea typeface="標楷體" panose="03000509000000000000" pitchFamily="65" charset="-120"/>
              </a:rPr>
              <a:t>為爭取身心障礙學生權益，或者為瞭解相關社會福利政策與法規、社會福利資源而需要諮詢者</a:t>
            </a:r>
            <a:r>
              <a:rPr lang="zh-TW" altLang="zh-TW" dirty="0" smtClean="0">
                <a:latin typeface="標楷體" panose="03000509000000000000" pitchFamily="65" charset="-120"/>
                <a:ea typeface="標楷體" panose="03000509000000000000" pitchFamily="65" charset="-120"/>
              </a:rPr>
              <a:t>。</a:t>
            </a:r>
            <a:endParaRPr lang="en-US" altLang="zh-TW" dirty="0" smtClean="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288098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分區</a:t>
            </a:r>
            <a:r>
              <a:rPr lang="zh-TW" altLang="en-US" b="1"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工</a:t>
            </a:r>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作要項</a:t>
            </a:r>
            <a:endPar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p:txBody>
          <a:bodyPr>
            <a:normAutofit fontScale="85000" lnSpcReduction="20000"/>
          </a:bodyPr>
          <a:lstStyle/>
          <a:p>
            <a:pPr marL="0" indent="0">
              <a:lnSpc>
                <a:spcPct val="100000"/>
              </a:lnSpc>
              <a:spcBef>
                <a:spcPts val="1800"/>
              </a:spcBef>
              <a:buNone/>
            </a:pPr>
            <a:r>
              <a:rPr lang="zh-TW" altLang="zh-TW" dirty="0">
                <a:latin typeface="標楷體" panose="03000509000000000000" pitchFamily="65" charset="-120"/>
                <a:ea typeface="標楷體" panose="03000509000000000000" pitchFamily="65" charset="-120"/>
              </a:rPr>
              <a:t>一、提供</a:t>
            </a:r>
            <a:r>
              <a:rPr lang="zh-TW" altLang="zh-TW" b="1" dirty="0">
                <a:latin typeface="標楷體" panose="03000509000000000000" pitchFamily="65" charset="-120"/>
                <a:ea typeface="標楷體" panose="03000509000000000000" pitchFamily="65" charset="-120"/>
              </a:rPr>
              <a:t>跨校支援</a:t>
            </a:r>
            <a:r>
              <a:rPr lang="zh-TW" altLang="zh-TW" b="1" dirty="0" smtClean="0">
                <a:latin typeface="標楷體" panose="03000509000000000000" pitchFamily="65" charset="-120"/>
                <a:ea typeface="標楷體" panose="03000509000000000000" pitchFamily="65" charset="-120"/>
              </a:rPr>
              <a:t>服務</a:t>
            </a:r>
            <a:endParaRPr lang="zh-TW" altLang="zh-TW" b="1" dirty="0">
              <a:latin typeface="標楷體" panose="03000509000000000000" pitchFamily="65" charset="-120"/>
              <a:ea typeface="標楷體" panose="03000509000000000000" pitchFamily="65" charset="-120"/>
            </a:endParaRPr>
          </a:p>
          <a:p>
            <a:pPr marL="0" indent="0">
              <a:lnSpc>
                <a:spcPct val="100000"/>
              </a:lnSpc>
              <a:spcBef>
                <a:spcPts val="1800"/>
              </a:spcBef>
              <a:buNone/>
            </a:pPr>
            <a:r>
              <a:rPr lang="zh-TW" altLang="zh-TW" dirty="0">
                <a:latin typeface="標楷體" panose="03000509000000000000" pitchFamily="65" charset="-120"/>
                <a:ea typeface="標楷體" panose="03000509000000000000" pitchFamily="65" charset="-120"/>
              </a:rPr>
              <a:t>二、檢核並彙整各分區</a:t>
            </a:r>
            <a:r>
              <a:rPr lang="zh-TW" altLang="zh-TW" b="1" dirty="0">
                <a:latin typeface="標楷體" panose="03000509000000000000" pitchFamily="65" charset="-120"/>
                <a:ea typeface="標楷體" panose="03000509000000000000" pitchFamily="65" charset="-120"/>
              </a:rPr>
              <a:t>服務需求與滿意度</a:t>
            </a:r>
            <a:r>
              <a:rPr lang="zh-TW" altLang="zh-TW" b="1" dirty="0" smtClean="0">
                <a:latin typeface="標楷體" panose="03000509000000000000" pitchFamily="65" charset="-120"/>
                <a:ea typeface="標楷體" panose="03000509000000000000" pitchFamily="65" charset="-120"/>
              </a:rPr>
              <a:t>分析</a:t>
            </a:r>
            <a:endParaRPr lang="en-US" altLang="zh-TW" b="1" dirty="0" smtClean="0">
              <a:latin typeface="標楷體" panose="03000509000000000000" pitchFamily="65" charset="-120"/>
              <a:ea typeface="標楷體" panose="03000509000000000000" pitchFamily="65" charset="-120"/>
            </a:endParaRPr>
          </a:p>
          <a:p>
            <a:pPr marL="0" indent="0">
              <a:lnSpc>
                <a:spcPct val="100000"/>
              </a:lnSpc>
              <a:spcBef>
                <a:spcPts val="1800"/>
              </a:spcBef>
              <a:buNone/>
            </a:pPr>
            <a:r>
              <a:rPr lang="zh-TW" altLang="zh-TW" dirty="0" smtClean="0">
                <a:latin typeface="標楷體" panose="03000509000000000000" pitchFamily="65" charset="-120"/>
                <a:ea typeface="標楷體" panose="03000509000000000000" pitchFamily="65" charset="-120"/>
              </a:rPr>
              <a:t>三</a:t>
            </a:r>
            <a:r>
              <a:rPr lang="zh-TW" altLang="zh-TW" dirty="0">
                <a:latin typeface="標楷體" panose="03000509000000000000" pitchFamily="65" charset="-120"/>
                <a:ea typeface="標楷體" panose="03000509000000000000" pitchFamily="65" charset="-120"/>
              </a:rPr>
              <a:t>、辦理</a:t>
            </a:r>
            <a:r>
              <a:rPr lang="zh-TW" altLang="zh-TW" b="1" dirty="0" smtClean="0">
                <a:latin typeface="標楷體" panose="03000509000000000000" pitchFamily="65" charset="-120"/>
                <a:ea typeface="標楷體" panose="03000509000000000000" pitchFamily="65" charset="-120"/>
              </a:rPr>
              <a:t>研習</a:t>
            </a:r>
            <a:r>
              <a:rPr lang="zh-TW" altLang="en-US" b="1" dirty="0">
                <a:latin typeface="標楷體" panose="03000509000000000000" pitchFamily="65" charset="-120"/>
                <a:ea typeface="標楷體" panose="03000509000000000000" pitchFamily="65" charset="-120"/>
              </a:rPr>
              <a:t>、</a:t>
            </a:r>
            <a:r>
              <a:rPr lang="zh-TW" altLang="zh-TW" b="1" dirty="0" smtClean="0">
                <a:latin typeface="標楷體" panose="03000509000000000000" pitchFamily="65" charset="-120"/>
                <a:ea typeface="標楷體" panose="03000509000000000000" pitchFamily="65" charset="-120"/>
              </a:rPr>
              <a:t>座談</a:t>
            </a:r>
            <a:r>
              <a:rPr lang="zh-TW" altLang="en-US" b="1" dirty="0">
                <a:latin typeface="標楷體" panose="03000509000000000000" pitchFamily="65" charset="-120"/>
                <a:ea typeface="標楷體" panose="03000509000000000000" pitchFamily="65" charset="-120"/>
              </a:rPr>
              <a:t>或</a:t>
            </a:r>
            <a:r>
              <a:rPr lang="zh-TW" altLang="zh-TW" b="1" dirty="0" smtClean="0">
                <a:latin typeface="標楷體" panose="03000509000000000000" pitchFamily="65" charset="-120"/>
                <a:ea typeface="標楷體" panose="03000509000000000000" pitchFamily="65" charset="-120"/>
              </a:rPr>
              <a:t>研討會</a:t>
            </a:r>
            <a:endParaRPr lang="zh-TW" altLang="zh-TW" b="1" dirty="0">
              <a:latin typeface="標楷體" panose="03000509000000000000" pitchFamily="65" charset="-120"/>
              <a:ea typeface="標楷體" panose="03000509000000000000" pitchFamily="65" charset="-120"/>
            </a:endParaRPr>
          </a:p>
          <a:p>
            <a:pPr marL="0" indent="0">
              <a:lnSpc>
                <a:spcPct val="100000"/>
              </a:lnSpc>
              <a:spcBef>
                <a:spcPts val="1800"/>
              </a:spcBef>
              <a:buNone/>
            </a:pPr>
            <a:r>
              <a:rPr lang="zh-TW" altLang="zh-TW" dirty="0" smtClean="0">
                <a:latin typeface="標楷體" panose="03000509000000000000" pitchFamily="65" charset="-120"/>
                <a:ea typeface="標楷體" panose="03000509000000000000" pitchFamily="65" charset="-120"/>
              </a:rPr>
              <a:t>四</a:t>
            </a:r>
            <a:r>
              <a:rPr lang="zh-TW" altLang="zh-TW" dirty="0">
                <a:latin typeface="標楷體" panose="03000509000000000000" pitchFamily="65" charset="-120"/>
                <a:ea typeface="標楷體" panose="03000509000000000000" pitchFamily="65" charset="-120"/>
              </a:rPr>
              <a:t>、建構具服務特色</a:t>
            </a:r>
            <a:r>
              <a:rPr lang="zh-TW" altLang="zh-TW" dirty="0" smtClean="0">
                <a:latin typeface="標楷體" panose="03000509000000000000" pitchFamily="65" charset="-120"/>
                <a:ea typeface="標楷體" panose="03000509000000000000" pitchFamily="65" charset="-120"/>
              </a:rPr>
              <a:t>的</a:t>
            </a:r>
            <a:r>
              <a:rPr lang="zh-TW" altLang="zh-TW" b="1" dirty="0" smtClean="0">
                <a:latin typeface="標楷體" panose="03000509000000000000" pitchFamily="65" charset="-120"/>
                <a:ea typeface="標楷體" panose="03000509000000000000" pitchFamily="65" charset="-120"/>
              </a:rPr>
              <a:t>專業</a:t>
            </a:r>
            <a:r>
              <a:rPr lang="zh-TW" altLang="zh-TW" b="1" dirty="0">
                <a:latin typeface="標楷體" panose="03000509000000000000" pitchFamily="65" charset="-120"/>
                <a:ea typeface="標楷體" panose="03000509000000000000" pitchFamily="65" charset="-120"/>
              </a:rPr>
              <a:t>團隊合作</a:t>
            </a:r>
            <a:r>
              <a:rPr lang="zh-TW" altLang="zh-TW" b="1" dirty="0" smtClean="0">
                <a:latin typeface="標楷體" panose="03000509000000000000" pitchFamily="65" charset="-120"/>
                <a:ea typeface="標楷體" panose="03000509000000000000" pitchFamily="65" charset="-120"/>
              </a:rPr>
              <a:t>模式</a:t>
            </a:r>
            <a:endParaRPr lang="en-US" altLang="zh-TW" b="1" dirty="0" smtClean="0">
              <a:latin typeface="標楷體" panose="03000509000000000000" pitchFamily="65" charset="-120"/>
              <a:ea typeface="標楷體" panose="03000509000000000000" pitchFamily="65" charset="-120"/>
            </a:endParaRPr>
          </a:p>
          <a:p>
            <a:pPr marL="0" indent="0">
              <a:lnSpc>
                <a:spcPct val="100000"/>
              </a:lnSpc>
              <a:spcBef>
                <a:spcPts val="1800"/>
              </a:spcBef>
              <a:buNone/>
            </a:pPr>
            <a:r>
              <a:rPr lang="zh-TW" altLang="zh-TW" dirty="0" smtClean="0">
                <a:latin typeface="標楷體" panose="03000509000000000000" pitchFamily="65" charset="-120"/>
                <a:ea typeface="標楷體" panose="03000509000000000000" pitchFamily="65" charset="-120"/>
              </a:rPr>
              <a:t>五</a:t>
            </a:r>
            <a:r>
              <a:rPr lang="zh-TW" altLang="zh-TW" dirty="0">
                <a:latin typeface="標楷體" panose="03000509000000000000" pitchFamily="65" charset="-120"/>
                <a:ea typeface="標楷體" panose="03000509000000000000" pitchFamily="65" charset="-120"/>
              </a:rPr>
              <a:t>、提供</a:t>
            </a:r>
            <a:r>
              <a:rPr lang="zh-TW" altLang="zh-TW" b="1" dirty="0">
                <a:latin typeface="標楷體" panose="03000509000000000000" pitchFamily="65" charset="-120"/>
                <a:ea typeface="標楷體" panose="03000509000000000000" pitchFamily="65" charset="-120"/>
              </a:rPr>
              <a:t>諮詢及資訊</a:t>
            </a:r>
            <a:r>
              <a:rPr lang="zh-TW" altLang="zh-TW" b="1" dirty="0" smtClean="0">
                <a:latin typeface="標楷體" panose="03000509000000000000" pitchFamily="65" charset="-120"/>
                <a:ea typeface="標楷體" panose="03000509000000000000" pitchFamily="65" charset="-120"/>
              </a:rPr>
              <a:t>服務</a:t>
            </a:r>
            <a:endParaRPr lang="zh-TW" altLang="zh-TW" b="1" dirty="0">
              <a:latin typeface="標楷體" panose="03000509000000000000" pitchFamily="65" charset="-120"/>
              <a:ea typeface="標楷體" panose="03000509000000000000" pitchFamily="65" charset="-120"/>
            </a:endParaRPr>
          </a:p>
          <a:p>
            <a:pPr marL="0" indent="0">
              <a:lnSpc>
                <a:spcPct val="100000"/>
              </a:lnSpc>
              <a:spcBef>
                <a:spcPts val="1800"/>
              </a:spcBef>
              <a:buNone/>
            </a:pPr>
            <a:r>
              <a:rPr lang="zh-TW" altLang="zh-TW" dirty="0" smtClean="0">
                <a:latin typeface="標楷體" panose="03000509000000000000" pitchFamily="65" charset="-120"/>
                <a:ea typeface="標楷體" panose="03000509000000000000" pitchFamily="65" charset="-120"/>
              </a:rPr>
              <a:t>六</a:t>
            </a:r>
            <a:r>
              <a:rPr lang="zh-TW" altLang="zh-TW" dirty="0">
                <a:latin typeface="標楷體" panose="03000509000000000000" pitchFamily="65" charset="-120"/>
                <a:ea typeface="標楷體" panose="03000509000000000000" pitchFamily="65" charset="-120"/>
              </a:rPr>
              <a:t>、定期</a:t>
            </a:r>
            <a:r>
              <a:rPr lang="zh-TW" altLang="zh-TW" b="1" dirty="0">
                <a:latin typeface="標楷體" panose="03000509000000000000" pitchFamily="65" charset="-120"/>
                <a:ea typeface="標楷體" panose="03000509000000000000" pitchFamily="65" charset="-120"/>
              </a:rPr>
              <a:t>召開</a:t>
            </a:r>
            <a:r>
              <a:rPr lang="zh-TW" altLang="zh-TW" b="1" dirty="0" smtClean="0">
                <a:latin typeface="標楷體" panose="03000509000000000000" pitchFamily="65" charset="-120"/>
                <a:ea typeface="標楷體" panose="03000509000000000000" pitchFamily="65" charset="-120"/>
              </a:rPr>
              <a:t>會議</a:t>
            </a:r>
            <a:endParaRPr lang="en-US" altLang="zh-TW" b="1" dirty="0" smtClean="0">
              <a:latin typeface="標楷體" panose="03000509000000000000" pitchFamily="65" charset="-120"/>
              <a:ea typeface="標楷體" panose="03000509000000000000" pitchFamily="65" charset="-120"/>
            </a:endParaRPr>
          </a:p>
          <a:p>
            <a:pPr marL="0" indent="0">
              <a:lnSpc>
                <a:spcPct val="100000"/>
              </a:lnSpc>
              <a:spcBef>
                <a:spcPts val="1800"/>
              </a:spcBef>
              <a:buNone/>
            </a:pPr>
            <a:r>
              <a:rPr lang="zh-TW" altLang="zh-TW" dirty="0" smtClean="0">
                <a:latin typeface="標楷體" panose="03000509000000000000" pitchFamily="65" charset="-120"/>
                <a:ea typeface="標楷體" panose="03000509000000000000" pitchFamily="65" charset="-120"/>
              </a:rPr>
              <a:t>七</a:t>
            </a:r>
            <a:r>
              <a:rPr lang="zh-TW" altLang="zh-TW" dirty="0">
                <a:latin typeface="標楷體" panose="03000509000000000000" pitchFamily="65" charset="-120"/>
                <a:ea typeface="標楷體" panose="03000509000000000000" pitchFamily="65" charset="-120"/>
              </a:rPr>
              <a:t>、</a:t>
            </a:r>
            <a:r>
              <a:rPr lang="zh-TW" altLang="zh-TW" b="1" dirty="0">
                <a:latin typeface="標楷體" panose="03000509000000000000" pitchFamily="65" charset="-120"/>
                <a:ea typeface="標楷體" panose="03000509000000000000" pitchFamily="65" charset="-120"/>
              </a:rPr>
              <a:t>宣導</a:t>
            </a:r>
            <a:r>
              <a:rPr lang="zh-TW" altLang="zh-TW" dirty="0">
                <a:latin typeface="標楷體" panose="03000509000000000000" pitchFamily="65" charset="-120"/>
                <a:ea typeface="標楷體" panose="03000509000000000000" pitchFamily="65" charset="-120"/>
              </a:rPr>
              <a:t>相關特教</a:t>
            </a:r>
            <a:r>
              <a:rPr lang="zh-TW" altLang="zh-TW" dirty="0" smtClean="0">
                <a:latin typeface="標楷體" panose="03000509000000000000" pitchFamily="65" charset="-120"/>
                <a:ea typeface="標楷體" panose="03000509000000000000" pitchFamily="65" charset="-120"/>
              </a:rPr>
              <a:t>法規</a:t>
            </a:r>
            <a:r>
              <a:rPr lang="zh-TW" altLang="en-US" dirty="0" smtClean="0">
                <a:latin typeface="標楷體" panose="03000509000000000000" pitchFamily="65" charset="-120"/>
                <a:ea typeface="標楷體" panose="03000509000000000000" pitchFamily="65" charset="-120"/>
              </a:rPr>
              <a:t>及相關專業服務內容</a:t>
            </a:r>
            <a:endParaRPr lang="en-US" altLang="zh-TW" dirty="0" smtClean="0">
              <a:latin typeface="標楷體" panose="03000509000000000000" pitchFamily="65" charset="-120"/>
              <a:ea typeface="標楷體" panose="03000509000000000000" pitchFamily="65" charset="-120"/>
            </a:endParaRPr>
          </a:p>
          <a:p>
            <a:pPr marL="0" indent="0">
              <a:lnSpc>
                <a:spcPct val="100000"/>
              </a:lnSpc>
              <a:spcBef>
                <a:spcPts val="1800"/>
              </a:spcBef>
              <a:buNone/>
            </a:pPr>
            <a:r>
              <a:rPr lang="zh-TW" altLang="zh-TW" dirty="0" smtClean="0">
                <a:latin typeface="標楷體" panose="03000509000000000000" pitchFamily="65" charset="-120"/>
                <a:ea typeface="標楷體" panose="03000509000000000000" pitchFamily="65" charset="-120"/>
              </a:rPr>
              <a:t>八</a:t>
            </a:r>
            <a:r>
              <a:rPr lang="zh-TW" altLang="zh-TW" dirty="0">
                <a:latin typeface="標楷體" panose="03000509000000000000" pitchFamily="65" charset="-120"/>
                <a:ea typeface="標楷體" panose="03000509000000000000" pitchFamily="65" charset="-120"/>
              </a:rPr>
              <a:t>、相關專業服務工作發展與</a:t>
            </a:r>
            <a:r>
              <a:rPr lang="zh-TW" altLang="zh-TW" dirty="0" smtClean="0">
                <a:latin typeface="標楷體" panose="03000509000000000000" pitchFamily="65" charset="-120"/>
                <a:ea typeface="標楷體" panose="03000509000000000000" pitchFamily="65" charset="-120"/>
              </a:rPr>
              <a:t>研究</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1344180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24934" y="1049866"/>
            <a:ext cx="8229600" cy="4525963"/>
          </a:xfrm>
        </p:spPr>
        <p:txBody>
          <a:bodyPr>
            <a:normAutofit fontScale="92500"/>
          </a:bodyPr>
          <a:lstStyle/>
          <a:p>
            <a:pPr marL="0" lvl="0" indent="0">
              <a:buNone/>
            </a:pPr>
            <a:r>
              <a:rPr lang="zh-TW" altLang="zh-TW" dirty="0" smtClean="0">
                <a:latin typeface="標楷體" panose="03000509000000000000" pitchFamily="65" charset="-120"/>
                <a:ea typeface="標楷體" panose="03000509000000000000" pitchFamily="65" charset="-120"/>
              </a:rPr>
              <a:t>社會工作</a:t>
            </a:r>
            <a:r>
              <a:rPr lang="zh-TW" altLang="zh-TW" dirty="0">
                <a:latin typeface="標楷體" panose="03000509000000000000" pitchFamily="65" charset="-120"/>
                <a:ea typeface="標楷體" panose="03000509000000000000" pitchFamily="65" charset="-120"/>
              </a:rPr>
              <a:t>師是特殊教育專業團隊中的一員，與衛生醫療、教育、就業服務等專業共同</a:t>
            </a:r>
            <a:r>
              <a:rPr lang="zh-TW" altLang="zh-TW" dirty="0">
                <a:solidFill>
                  <a:srgbClr val="FF0000"/>
                </a:solidFill>
                <a:latin typeface="標楷體" panose="03000509000000000000" pitchFamily="65" charset="-120"/>
                <a:ea typeface="標楷體" panose="03000509000000000000" pitchFamily="65" charset="-120"/>
              </a:rPr>
              <a:t>提供個案社會適應、生活或就業轉銜等協助，也能提供學生家庭支援服務</a:t>
            </a:r>
            <a:r>
              <a:rPr lang="zh-TW" altLang="zh-TW" dirty="0" smtClean="0">
                <a:solidFill>
                  <a:srgbClr val="FF0000"/>
                </a:solidFill>
                <a:latin typeface="標楷體" panose="03000509000000000000" pitchFamily="65" charset="-120"/>
                <a:ea typeface="標楷體" panose="03000509000000000000" pitchFamily="65" charset="-120"/>
              </a:rPr>
              <a:t>。</a:t>
            </a:r>
            <a:endParaRPr lang="en-US" altLang="zh-TW" dirty="0" smtClean="0">
              <a:solidFill>
                <a:srgbClr val="FF0000"/>
              </a:solidFill>
              <a:latin typeface="標楷體" panose="03000509000000000000" pitchFamily="65" charset="-120"/>
              <a:ea typeface="標楷體" panose="03000509000000000000" pitchFamily="65" charset="-120"/>
            </a:endParaRPr>
          </a:p>
          <a:p>
            <a:pPr marL="0" lvl="0" indent="0">
              <a:buNone/>
            </a:pPr>
            <a:endParaRPr lang="en-US" altLang="zh-TW" dirty="0" smtClean="0">
              <a:latin typeface="標楷體" panose="03000509000000000000" pitchFamily="65" charset="-120"/>
              <a:ea typeface="標楷體" panose="03000509000000000000" pitchFamily="65" charset="-120"/>
            </a:endParaRPr>
          </a:p>
          <a:p>
            <a:pPr marL="0" lvl="0" indent="0">
              <a:buNone/>
            </a:pPr>
            <a:r>
              <a:rPr lang="zh-TW" altLang="zh-TW" dirty="0" smtClean="0">
                <a:latin typeface="標楷體" panose="03000509000000000000" pitchFamily="65" charset="-120"/>
                <a:ea typeface="標楷體" panose="03000509000000000000" pitchFamily="65" charset="-120"/>
              </a:rPr>
              <a:t>更</a:t>
            </a:r>
            <a:r>
              <a:rPr lang="zh-TW" altLang="zh-TW" dirty="0">
                <a:latin typeface="標楷體" panose="03000509000000000000" pitchFamily="65" charset="-120"/>
                <a:ea typeface="標楷體" panose="03000509000000000000" pitchFamily="65" charset="-120"/>
              </a:rPr>
              <a:t>因為社會工作師可以深入瞭解個案家庭及社區環境的狀況，且能協調和連結社會資源，將</a:t>
            </a:r>
            <a:r>
              <a:rPr lang="zh-TW" altLang="zh-TW" dirty="0">
                <a:solidFill>
                  <a:srgbClr val="FF0000"/>
                </a:solidFill>
                <a:latin typeface="標楷體" panose="03000509000000000000" pitchFamily="65" charset="-120"/>
                <a:ea typeface="標楷體" panose="03000509000000000000" pitchFamily="65" charset="-120"/>
              </a:rPr>
              <a:t>有助於身心障礙學生的就業、居家和社會生活與適應，也可以協助提升個案和家人</a:t>
            </a:r>
            <a:r>
              <a:rPr lang="zh-TW" altLang="zh-TW" dirty="0" smtClean="0">
                <a:solidFill>
                  <a:srgbClr val="FF0000"/>
                </a:solidFill>
                <a:latin typeface="標楷體" panose="03000509000000000000" pitchFamily="65" charset="-120"/>
                <a:ea typeface="標楷體" panose="03000509000000000000" pitchFamily="65" charset="-120"/>
              </a:rPr>
              <a:t>的生活</a:t>
            </a:r>
            <a:r>
              <a:rPr lang="zh-TW" altLang="zh-TW" dirty="0">
                <a:solidFill>
                  <a:srgbClr val="FF0000"/>
                </a:solidFill>
                <a:latin typeface="標楷體" panose="03000509000000000000" pitchFamily="65" charset="-120"/>
                <a:ea typeface="標楷體" panose="03000509000000000000" pitchFamily="65" charset="-120"/>
              </a:rPr>
              <a:t>品質</a:t>
            </a:r>
            <a:r>
              <a:rPr lang="zh-TW" altLang="zh-TW" dirty="0">
                <a:latin typeface="標楷體" panose="03000509000000000000" pitchFamily="65" charset="-120"/>
                <a:ea typeface="標楷體" panose="03000509000000000000" pitchFamily="65" charset="-120"/>
              </a:rPr>
              <a:t>。</a:t>
            </a: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082712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標題 3"/>
          <p:cNvSpPr>
            <a:spLocks noGrp="1"/>
          </p:cNvSpPr>
          <p:nvPr>
            <p:ph type="ctrTitle"/>
          </p:nvPr>
        </p:nvSpPr>
        <p:spPr/>
        <p:txBody>
          <a:bodyPr/>
          <a:lstStyle/>
          <a:p>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敬請指教</a:t>
            </a:r>
            <a:endPar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5" name="副標題 4"/>
          <p:cNvSpPr>
            <a:spLocks noGrp="1"/>
          </p:cNvSpPr>
          <p:nvPr>
            <p:ph type="subTitle" idx="1"/>
          </p:nvPr>
        </p:nvSpPr>
        <p:spPr/>
        <p:txBody>
          <a:bodyPr/>
          <a:lstStyle/>
          <a:p>
            <a:r>
              <a:rPr lang="zh-TW" altLang="en-US" dirty="0" smtClean="0">
                <a:latin typeface="標楷體" panose="03000509000000000000" pitchFamily="65" charset="-120"/>
                <a:ea typeface="標楷體" panose="03000509000000000000" pitchFamily="65" charset="-120"/>
              </a:rPr>
              <a:t>學習路上有您真好</a:t>
            </a:r>
            <a:endParaRPr lang="zh-TW" altLang="en-US" dirty="0">
              <a:latin typeface="標楷體" panose="03000509000000000000" pitchFamily="65" charset="-120"/>
              <a:ea typeface="標楷體" panose="03000509000000000000" pitchFamily="65" charset="-120"/>
            </a:endParaRPr>
          </a:p>
        </p:txBody>
      </p:sp>
      <p:pic>
        <p:nvPicPr>
          <p:cNvPr id="1026" name="Picture 2" descr="「disability ability」的圖片搜尋結果"/>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9828" y="4452540"/>
            <a:ext cx="4260343" cy="1794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252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73826" y="-141316"/>
            <a:ext cx="8229600" cy="1143000"/>
          </a:xfrm>
        </p:spPr>
        <p:txBody>
          <a:bodyPr/>
          <a:lstStyle/>
          <a:p>
            <a:r>
              <a:rPr lang="zh-TW" altLang="en-US" dirty="0" smtClean="0">
                <a:solidFill>
                  <a:srgbClr val="FF0000"/>
                </a:solidFill>
                <a:latin typeface="標楷體" pitchFamily="65" charset="-120"/>
                <a:ea typeface="標楷體" pitchFamily="65" charset="-120"/>
              </a:rPr>
              <a:t>提醒</a:t>
            </a:r>
            <a:r>
              <a:rPr lang="zh-TW" altLang="en-US" dirty="0" smtClean="0">
                <a:latin typeface="標楷體" pitchFamily="65" charset="-120"/>
                <a:ea typeface="標楷體" pitchFamily="65" charset="-120"/>
              </a:rPr>
              <a:t>事項</a:t>
            </a:r>
            <a:endParaRPr lang="zh-TW" altLang="en-US" dirty="0">
              <a:latin typeface="標楷體" pitchFamily="65" charset="-120"/>
              <a:ea typeface="標楷體" pitchFamily="65" charset="-120"/>
            </a:endParaRPr>
          </a:p>
        </p:txBody>
      </p:sp>
      <p:sp>
        <p:nvSpPr>
          <p:cNvPr id="4" name="文字方塊 3"/>
          <p:cNvSpPr txBox="1"/>
          <p:nvPr/>
        </p:nvSpPr>
        <p:spPr>
          <a:xfrm>
            <a:off x="72309" y="692696"/>
            <a:ext cx="8930373" cy="6047809"/>
          </a:xfrm>
          <a:prstGeom prst="rect">
            <a:avLst/>
          </a:prstGeom>
          <a:noFill/>
        </p:spPr>
        <p:txBody>
          <a:bodyPr wrap="square" rtlCol="0">
            <a:spAutoFit/>
          </a:bodyPr>
          <a:lstStyle/>
          <a:p>
            <a:r>
              <a:rPr lang="zh-TW" altLang="en-US" sz="2700" dirty="0" smtClean="0">
                <a:latin typeface="標楷體" pitchFamily="65" charset="-120"/>
                <a:ea typeface="標楷體" pitchFamily="65" charset="-120"/>
              </a:rPr>
              <a:t> 一</a:t>
            </a:r>
            <a:r>
              <a:rPr lang="zh-TW" altLang="en-US" sz="2700" dirty="0">
                <a:latin typeface="標楷體" pitchFamily="65" charset="-120"/>
                <a:ea typeface="標楷體" pitchFamily="65" charset="-120"/>
              </a:rPr>
              <a:t>、請學校</a:t>
            </a:r>
            <a:r>
              <a:rPr lang="zh-TW" altLang="en-US" sz="2700" dirty="0" smtClean="0">
                <a:latin typeface="標楷體" pitchFamily="65" charset="-120"/>
                <a:ea typeface="標楷體" pitchFamily="65" charset="-120"/>
              </a:rPr>
              <a:t>端務必與</a:t>
            </a:r>
            <a:r>
              <a:rPr lang="zh-TW" altLang="en-US" sz="2700" dirty="0">
                <a:latin typeface="標楷體" pitchFamily="65" charset="-120"/>
                <a:ea typeface="標楷體" pitchFamily="65" charset="-120"/>
              </a:rPr>
              <a:t>治療師確實聯絡，俾利治療師瞭解</a:t>
            </a:r>
            <a:r>
              <a:rPr lang="zh-TW" altLang="en-US" sz="2700" dirty="0" smtClean="0">
                <a:latin typeface="標楷體" pitchFamily="65" charset="-120"/>
                <a:ea typeface="標楷體" pitchFamily="65" charset="-120"/>
              </a:rPr>
              <a:t>學</a:t>
            </a:r>
            <a:endParaRPr lang="en-US" altLang="zh-TW" sz="2700" dirty="0" smtClean="0">
              <a:latin typeface="標楷體" pitchFamily="65" charset="-120"/>
              <a:ea typeface="標楷體" pitchFamily="65" charset="-120"/>
            </a:endParaRPr>
          </a:p>
          <a:p>
            <a:r>
              <a:rPr lang="zh-TW" altLang="en-US" sz="2700" dirty="0">
                <a:latin typeface="標楷體" pitchFamily="65" charset="-120"/>
                <a:ea typeface="標楷體" pitchFamily="65" charset="-120"/>
              </a:rPr>
              <a:t> </a:t>
            </a:r>
            <a:r>
              <a:rPr lang="zh-TW" altLang="en-US" sz="2700" dirty="0" smtClean="0">
                <a:latin typeface="標楷體" pitchFamily="65" charset="-120"/>
                <a:ea typeface="標楷體" pitchFamily="65" charset="-120"/>
              </a:rPr>
              <a:t>   生</a:t>
            </a:r>
            <a:r>
              <a:rPr lang="zh-TW" altLang="en-US" sz="2700" dirty="0">
                <a:latin typeface="標楷體" pitchFamily="65" charset="-120"/>
                <a:ea typeface="標楷體" pitchFamily="65" charset="-120"/>
              </a:rPr>
              <a:t>情形與服務</a:t>
            </a:r>
            <a:r>
              <a:rPr lang="zh-TW" altLang="en-US" sz="2700" dirty="0" smtClean="0">
                <a:latin typeface="標楷體" pitchFamily="65" charset="-120"/>
                <a:ea typeface="標楷體" pitchFamily="65" charset="-120"/>
              </a:rPr>
              <a:t>概況。</a:t>
            </a:r>
            <a:endParaRPr lang="en-US" altLang="zh-TW" sz="2700" dirty="0" smtClean="0">
              <a:latin typeface="標楷體" pitchFamily="65" charset="-120"/>
              <a:ea typeface="標楷體" pitchFamily="65" charset="-120"/>
            </a:endParaRPr>
          </a:p>
          <a:p>
            <a:r>
              <a:rPr lang="zh-TW" altLang="en-US" sz="2700" dirty="0" smtClean="0">
                <a:latin typeface="標楷體" pitchFamily="65" charset="-120"/>
                <a:ea typeface="標楷體" pitchFamily="65" charset="-120"/>
              </a:rPr>
              <a:t> 二、請學校端注意，個別學生在申請專業服務時，請於同</a:t>
            </a:r>
            <a:endParaRPr lang="en-US" altLang="zh-TW" sz="2700" dirty="0" smtClean="0">
              <a:latin typeface="標楷體" pitchFamily="65" charset="-120"/>
              <a:ea typeface="標楷體" pitchFamily="65" charset="-120"/>
            </a:endParaRPr>
          </a:p>
          <a:p>
            <a:r>
              <a:rPr lang="zh-TW" altLang="en-US" sz="2700" dirty="0">
                <a:latin typeface="標楷體" pitchFamily="65" charset="-120"/>
                <a:ea typeface="標楷體" pitchFamily="65" charset="-120"/>
              </a:rPr>
              <a:t> </a:t>
            </a:r>
            <a:r>
              <a:rPr lang="zh-TW" altLang="en-US" sz="2700" dirty="0" smtClean="0">
                <a:latin typeface="標楷體" pitchFamily="65" charset="-120"/>
                <a:ea typeface="標楷體" pitchFamily="65" charset="-120"/>
              </a:rPr>
              <a:t>    一區間申請完整，勿於其他區間重複申請，以免造成</a:t>
            </a:r>
            <a:endParaRPr lang="en-US" altLang="zh-TW" sz="2700" dirty="0" smtClean="0">
              <a:latin typeface="標楷體" pitchFamily="65" charset="-120"/>
              <a:ea typeface="標楷體" pitchFamily="65" charset="-120"/>
            </a:endParaRPr>
          </a:p>
          <a:p>
            <a:r>
              <a:rPr lang="zh-TW" altLang="en-US" sz="2700" dirty="0">
                <a:latin typeface="標楷體" pitchFamily="65" charset="-120"/>
                <a:ea typeface="標楷體" pitchFamily="65" charset="-120"/>
              </a:rPr>
              <a:t> </a:t>
            </a:r>
            <a:r>
              <a:rPr lang="zh-TW" altLang="en-US" sz="2700" dirty="0" smtClean="0">
                <a:latin typeface="標楷體" pitchFamily="65" charset="-120"/>
                <a:ea typeface="標楷體" pitchFamily="65" charset="-120"/>
              </a:rPr>
              <a:t>    系統問題。</a:t>
            </a:r>
            <a:endParaRPr lang="en-US" altLang="zh-TW" sz="2700" dirty="0" smtClean="0">
              <a:latin typeface="標楷體" pitchFamily="65" charset="-120"/>
              <a:ea typeface="標楷體" pitchFamily="65" charset="-120"/>
            </a:endParaRPr>
          </a:p>
          <a:p>
            <a:r>
              <a:rPr lang="zh-TW" altLang="en-US" sz="2700" dirty="0" smtClean="0">
                <a:latin typeface="標楷體" pitchFamily="65" charset="-120"/>
                <a:ea typeface="標楷體" pitchFamily="65" charset="-120"/>
              </a:rPr>
              <a:t> 三、</a:t>
            </a:r>
            <a:r>
              <a:rPr lang="zh-TW" altLang="en-US" sz="2700" dirty="0">
                <a:latin typeface="標楷體" pitchFamily="65" charset="-120"/>
                <a:ea typeface="標楷體" pitchFamily="65" charset="-120"/>
              </a:rPr>
              <a:t>於</a:t>
            </a:r>
            <a:r>
              <a:rPr lang="en-US" altLang="zh-TW" sz="2700" dirty="0">
                <a:latin typeface="標楷體" pitchFamily="65" charset="-120"/>
                <a:ea typeface="標楷體" pitchFamily="65" charset="-120"/>
              </a:rPr>
              <a:t>108</a:t>
            </a:r>
            <a:r>
              <a:rPr lang="zh-TW" altLang="en-US" sz="2700" dirty="0">
                <a:latin typeface="標楷體" pitchFamily="65" charset="-120"/>
                <a:ea typeface="標楷體" pitchFamily="65" charset="-120"/>
              </a:rPr>
              <a:t>年</a:t>
            </a:r>
            <a:r>
              <a:rPr lang="en-US" altLang="zh-TW" sz="2700" dirty="0">
                <a:latin typeface="標楷體" pitchFamily="65" charset="-120"/>
                <a:ea typeface="標楷體" pitchFamily="65" charset="-120"/>
              </a:rPr>
              <a:t>1</a:t>
            </a:r>
            <a:r>
              <a:rPr lang="zh-TW" altLang="en-US" sz="2700" dirty="0">
                <a:latin typeface="標楷體" pitchFamily="65" charset="-120"/>
                <a:ea typeface="標楷體" pitchFamily="65" charset="-120"/>
              </a:rPr>
              <a:t>月</a:t>
            </a:r>
            <a:r>
              <a:rPr lang="en-US" altLang="zh-TW" sz="2700" dirty="0">
                <a:latin typeface="標楷體" pitchFamily="65" charset="-120"/>
                <a:ea typeface="標楷體" pitchFamily="65" charset="-120"/>
              </a:rPr>
              <a:t>1</a:t>
            </a:r>
            <a:r>
              <a:rPr lang="zh-TW" altLang="en-US" sz="2700" dirty="0">
                <a:latin typeface="標楷體" pitchFamily="65" charset="-120"/>
                <a:ea typeface="標楷體" pitchFamily="65" charset="-120"/>
              </a:rPr>
              <a:t>日起融合教育計畫相關專業人力部分</a:t>
            </a:r>
            <a:r>
              <a:rPr lang="zh-TW" altLang="en-US" sz="2700" dirty="0" smtClean="0">
                <a:latin typeface="標楷體" pitchFamily="65" charset="-120"/>
                <a:ea typeface="標楷體" pitchFamily="65" charset="-120"/>
              </a:rPr>
              <a:t>已</a:t>
            </a:r>
            <a:endParaRPr lang="en-US" altLang="zh-TW" sz="2700" dirty="0" smtClean="0">
              <a:latin typeface="標楷體" pitchFamily="65" charset="-120"/>
              <a:ea typeface="標楷體" pitchFamily="65" charset="-120"/>
            </a:endParaRPr>
          </a:p>
          <a:p>
            <a:r>
              <a:rPr lang="zh-TW" altLang="en-US" sz="2700" dirty="0">
                <a:latin typeface="標楷體" pitchFamily="65" charset="-120"/>
                <a:ea typeface="標楷體" pitchFamily="65" charset="-120"/>
              </a:rPr>
              <a:t> </a:t>
            </a:r>
            <a:r>
              <a:rPr lang="zh-TW" altLang="en-US" sz="2700" dirty="0" smtClean="0">
                <a:latin typeface="標楷體" pitchFamily="65" charset="-120"/>
                <a:ea typeface="標楷體" pitchFamily="65" charset="-120"/>
              </a:rPr>
              <a:t>    併入相關</a:t>
            </a:r>
            <a:r>
              <a:rPr lang="zh-TW" altLang="en-US" sz="2700" dirty="0">
                <a:latin typeface="標楷體" pitchFamily="65" charset="-120"/>
                <a:ea typeface="標楷體" pitchFamily="65" charset="-120"/>
              </a:rPr>
              <a:t>專業服務</a:t>
            </a:r>
            <a:r>
              <a:rPr lang="zh-TW" altLang="en-US" sz="2700" dirty="0" smtClean="0">
                <a:latin typeface="標楷體" pitchFamily="65" charset="-120"/>
                <a:ea typeface="標楷體" pitchFamily="65" charset="-120"/>
              </a:rPr>
              <a:t>中心</a:t>
            </a:r>
            <a:r>
              <a:rPr lang="zh-TW" altLang="en-US" sz="2700" dirty="0">
                <a:latin typeface="標楷體" pitchFamily="65" charset="-120"/>
                <a:ea typeface="標楷體" pitchFamily="65" charset="-120"/>
              </a:rPr>
              <a:t>申請</a:t>
            </a:r>
            <a:r>
              <a:rPr lang="zh-TW" altLang="en-US" sz="2700" dirty="0" smtClean="0">
                <a:latin typeface="標楷體" pitchFamily="65" charset="-120"/>
                <a:ea typeface="標楷體" pitchFamily="65" charset="-120"/>
              </a:rPr>
              <a:t>流程。</a:t>
            </a:r>
            <a:endParaRPr lang="en-US" altLang="zh-TW" sz="2700" dirty="0" smtClean="0">
              <a:latin typeface="標楷體" pitchFamily="65" charset="-120"/>
              <a:ea typeface="標楷體" pitchFamily="65" charset="-120"/>
            </a:endParaRPr>
          </a:p>
          <a:p>
            <a:r>
              <a:rPr lang="zh-TW" altLang="en-US" sz="2700" dirty="0" smtClean="0">
                <a:latin typeface="標楷體" pitchFamily="65" charset="-120"/>
                <a:ea typeface="標楷體" pitchFamily="65" charset="-120"/>
              </a:rPr>
              <a:t> 四、依據教育部</a:t>
            </a:r>
            <a:r>
              <a:rPr lang="en-US" altLang="zh-TW" sz="2700" dirty="0">
                <a:latin typeface="標楷體" pitchFamily="65" charset="-120"/>
                <a:ea typeface="標楷體" pitchFamily="65" charset="-120"/>
              </a:rPr>
              <a:t>108</a:t>
            </a:r>
            <a:r>
              <a:rPr lang="zh-TW" altLang="en-US" sz="2700" dirty="0">
                <a:latin typeface="標楷體" pitchFamily="65" charset="-120"/>
                <a:ea typeface="標楷體" pitchFamily="65" charset="-120"/>
              </a:rPr>
              <a:t>年</a:t>
            </a:r>
            <a:r>
              <a:rPr lang="en-US" altLang="zh-TW" sz="2700" dirty="0">
                <a:latin typeface="標楷體" pitchFamily="65" charset="-120"/>
                <a:ea typeface="標楷體" pitchFamily="65" charset="-120"/>
              </a:rPr>
              <a:t>1</a:t>
            </a:r>
            <a:r>
              <a:rPr lang="zh-TW" altLang="en-US" sz="2700" dirty="0">
                <a:latin typeface="標楷體" pitchFamily="65" charset="-120"/>
                <a:ea typeface="標楷體" pitchFamily="65" charset="-120"/>
              </a:rPr>
              <a:t>月</a:t>
            </a:r>
            <a:r>
              <a:rPr lang="en-US" altLang="zh-TW" sz="2700" dirty="0">
                <a:latin typeface="標楷體" pitchFamily="65" charset="-120"/>
                <a:ea typeface="標楷體" pitchFamily="65" charset="-120"/>
              </a:rPr>
              <a:t>11</a:t>
            </a:r>
            <a:r>
              <a:rPr lang="zh-TW" altLang="en-US" sz="2700" dirty="0" smtClean="0">
                <a:latin typeface="標楷體" pitchFamily="65" charset="-120"/>
                <a:ea typeface="標楷體" pitchFamily="65" charset="-120"/>
              </a:rPr>
              <a:t>日</a:t>
            </a:r>
            <a:r>
              <a:rPr lang="zh-TW" altLang="en-US" sz="2700" dirty="0">
                <a:latin typeface="標楷體" pitchFamily="65" charset="-120"/>
                <a:ea typeface="標楷體" pitchFamily="65" charset="-120"/>
              </a:rPr>
              <a:t>臺教國署原字第</a:t>
            </a:r>
            <a:r>
              <a:rPr lang="en-US" altLang="zh-TW" sz="2700" dirty="0" smtClean="0">
                <a:latin typeface="標楷體" pitchFamily="65" charset="-120"/>
                <a:ea typeface="標楷體" pitchFamily="65" charset="-120"/>
              </a:rPr>
              <a:t>1080002698</a:t>
            </a:r>
          </a:p>
          <a:p>
            <a:r>
              <a:rPr lang="zh-TW" altLang="en-US" sz="2700" dirty="0">
                <a:latin typeface="標楷體" pitchFamily="65" charset="-120"/>
                <a:ea typeface="標楷體" pitchFamily="65" charset="-120"/>
              </a:rPr>
              <a:t> </a:t>
            </a:r>
            <a:r>
              <a:rPr lang="zh-TW" altLang="en-US" sz="2700" dirty="0" smtClean="0">
                <a:latin typeface="標楷體" pitchFamily="65" charset="-120"/>
                <a:ea typeface="標楷體" pitchFamily="65" charset="-120"/>
              </a:rPr>
              <a:t>    號函示</a:t>
            </a:r>
            <a:endParaRPr lang="en-US" altLang="zh-TW" sz="27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   </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一</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各</a:t>
            </a:r>
            <a:r>
              <a:rPr lang="zh-TW" altLang="en-US" sz="2400" dirty="0">
                <a:latin typeface="標楷體" pitchFamily="65" charset="-120"/>
                <a:ea typeface="標楷體" pitchFamily="65" charset="-120"/>
              </a:rPr>
              <a:t>校之特教生有相關專業服務需求，各校於召開個別化</a:t>
            </a:r>
            <a:r>
              <a:rPr lang="zh-TW" altLang="en-US" sz="2400" dirty="0" smtClean="0">
                <a:latin typeface="標楷體" pitchFamily="65" charset="-120"/>
                <a:ea typeface="標楷體" pitchFamily="65" charset="-120"/>
              </a:rPr>
              <a:t>教</a:t>
            </a:r>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 </a:t>
            </a:r>
            <a:r>
              <a:rPr lang="zh-TW" altLang="en-US" sz="2400" dirty="0" smtClean="0">
                <a:latin typeface="標楷體" pitchFamily="65" charset="-120"/>
                <a:ea typeface="標楷體" pitchFamily="65" charset="-120"/>
              </a:rPr>
              <a:t>      育</a:t>
            </a:r>
            <a:r>
              <a:rPr lang="zh-TW" altLang="en-US" sz="2400" dirty="0">
                <a:latin typeface="標楷體" pitchFamily="65" charset="-120"/>
                <a:ea typeface="標楷體" pitchFamily="65" charset="-120"/>
              </a:rPr>
              <a:t>計畫，確實</a:t>
            </a:r>
            <a:r>
              <a:rPr lang="zh-TW" altLang="en-US" sz="2400" dirty="0" smtClean="0">
                <a:latin typeface="標楷體" pitchFamily="65" charset="-120"/>
                <a:ea typeface="標楷體" pitchFamily="65" charset="-120"/>
              </a:rPr>
              <a:t>依據特殊教育法第</a:t>
            </a:r>
            <a:r>
              <a:rPr lang="en-US" altLang="zh-TW" sz="2400" dirty="0" smtClean="0">
                <a:latin typeface="標楷體" pitchFamily="65" charset="-120"/>
                <a:ea typeface="標楷體" pitchFamily="65" charset="-120"/>
              </a:rPr>
              <a:t>28</a:t>
            </a:r>
            <a:r>
              <a:rPr lang="zh-TW" altLang="en-US" sz="2400" dirty="0" smtClean="0">
                <a:latin typeface="標楷體" pitchFamily="65" charset="-120"/>
                <a:ea typeface="標楷體" pitchFamily="65" charset="-120"/>
              </a:rPr>
              <a:t>條擬定個別化教育計畫</a:t>
            </a:r>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 </a:t>
            </a:r>
            <a:r>
              <a:rPr lang="zh-TW" altLang="en-US" sz="2400" dirty="0" smtClean="0">
                <a:latin typeface="標楷體" pitchFamily="65" charset="-120"/>
                <a:ea typeface="標楷體" pitchFamily="65" charset="-120"/>
              </a:rPr>
              <a:t>      時由專業團隊成員共同先就個案討論</a:t>
            </a:r>
            <a:r>
              <a:rPr lang="zh-TW" altLang="en-US" sz="2400" dirty="0">
                <a:latin typeface="標楷體" pitchFamily="65" charset="-120"/>
                <a:ea typeface="標楷體" pitchFamily="65" charset="-120"/>
              </a:rPr>
              <a:t>、評估，確定教育</a:t>
            </a:r>
            <a:r>
              <a:rPr lang="zh-TW" altLang="en-US" sz="2400" dirty="0" smtClean="0">
                <a:latin typeface="標楷體" pitchFamily="65" charset="-120"/>
                <a:ea typeface="標楷體" pitchFamily="65" charset="-120"/>
              </a:rPr>
              <a:t>及</a:t>
            </a:r>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 </a:t>
            </a:r>
            <a:r>
              <a:rPr lang="zh-TW" altLang="en-US" sz="2400" dirty="0" smtClean="0">
                <a:latin typeface="標楷體" pitchFamily="65" charset="-120"/>
                <a:ea typeface="標楷體" pitchFamily="65" charset="-120"/>
              </a:rPr>
              <a:t>      相關</a:t>
            </a:r>
            <a:r>
              <a:rPr lang="zh-TW" altLang="en-US" sz="2400" dirty="0">
                <a:latin typeface="標楷體" pitchFamily="65" charset="-120"/>
                <a:ea typeface="標楷體" pitchFamily="65" charset="-120"/>
              </a:rPr>
              <a:t>支持服務之重點及目標，完成個別化教育</a:t>
            </a:r>
            <a:r>
              <a:rPr lang="zh-TW" altLang="en-US" sz="2400" dirty="0" smtClean="0">
                <a:latin typeface="標楷體" pitchFamily="65" charset="-120"/>
                <a:ea typeface="標楷體" pitchFamily="65" charset="-120"/>
              </a:rPr>
              <a:t>計畫</a:t>
            </a:r>
            <a:r>
              <a:rPr lang="zh-TW" altLang="en-US" sz="2400" dirty="0">
                <a:latin typeface="標楷體" pitchFamily="65" charset="-120"/>
                <a:ea typeface="標楷體" pitchFamily="65" charset="-120"/>
              </a:rPr>
              <a:t>之擬訂</a:t>
            </a:r>
            <a:r>
              <a:rPr lang="zh-TW" altLang="en-US" sz="2400"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 </a:t>
            </a:r>
            <a:r>
              <a:rPr lang="zh-TW" altLang="en-US" sz="2400" dirty="0" smtClean="0">
                <a:latin typeface="標楷體" pitchFamily="65" charset="-120"/>
                <a:ea typeface="標楷體" pitchFamily="65" charset="-120"/>
              </a:rPr>
              <a:t>      並</a:t>
            </a:r>
            <a:r>
              <a:rPr lang="zh-TW" altLang="en-US" sz="2400" dirty="0">
                <a:latin typeface="標楷體" pitchFamily="65" charset="-120"/>
                <a:ea typeface="標楷體" pitchFamily="65" charset="-120"/>
              </a:rPr>
              <a:t>徵詢其學生及法定代理人之同意，以便申請專業團隊</a:t>
            </a:r>
            <a:r>
              <a:rPr lang="zh-TW" altLang="en-US" sz="2400" dirty="0" smtClean="0">
                <a:latin typeface="標楷體" pitchFamily="65" charset="-120"/>
                <a:ea typeface="標楷體" pitchFamily="65" charset="-120"/>
              </a:rPr>
              <a:t>服</a:t>
            </a:r>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 </a:t>
            </a:r>
            <a:r>
              <a:rPr lang="zh-TW" altLang="en-US" sz="2400" dirty="0" smtClean="0">
                <a:latin typeface="標楷體" pitchFamily="65" charset="-120"/>
                <a:ea typeface="標楷體" pitchFamily="65" charset="-120"/>
              </a:rPr>
              <a:t>      務作業。</a:t>
            </a:r>
            <a:r>
              <a:rPr lang="zh-TW" altLang="en-US" sz="2400" dirty="0"/>
              <a:t> </a:t>
            </a:r>
            <a:endParaRPr lang="en-US" altLang="zh-TW" dirty="0">
              <a:solidFill>
                <a:srgbClr val="7030A0"/>
              </a:solidFill>
              <a:latin typeface="標楷體" pitchFamily="65" charset="-120"/>
              <a:ea typeface="標楷體" pitchFamily="65" charset="-120"/>
            </a:endParaRPr>
          </a:p>
        </p:txBody>
      </p:sp>
    </p:spTree>
    <p:extLst>
      <p:ext uri="{BB962C8B-B14F-4D97-AF65-F5344CB8AC3E}">
        <p14:creationId xmlns:p14="http://schemas.microsoft.com/office/powerpoint/2010/main" val="3486227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73826" y="-141316"/>
            <a:ext cx="8229600" cy="1143000"/>
          </a:xfrm>
        </p:spPr>
        <p:txBody>
          <a:bodyPr/>
          <a:lstStyle/>
          <a:p>
            <a:r>
              <a:rPr lang="zh-TW" altLang="en-US" dirty="0" smtClean="0">
                <a:solidFill>
                  <a:srgbClr val="FF0000"/>
                </a:solidFill>
                <a:latin typeface="標楷體" pitchFamily="65" charset="-120"/>
                <a:ea typeface="標楷體" pitchFamily="65" charset="-120"/>
              </a:rPr>
              <a:t>提醒</a:t>
            </a:r>
            <a:r>
              <a:rPr lang="zh-TW" altLang="en-US" dirty="0" smtClean="0">
                <a:latin typeface="標楷體" pitchFamily="65" charset="-120"/>
                <a:ea typeface="標楷體" pitchFamily="65" charset="-120"/>
              </a:rPr>
              <a:t>事項</a:t>
            </a:r>
            <a:endParaRPr lang="zh-TW" altLang="en-US" dirty="0">
              <a:latin typeface="標楷體" pitchFamily="65" charset="-120"/>
              <a:ea typeface="標楷體" pitchFamily="65" charset="-120"/>
            </a:endParaRPr>
          </a:p>
        </p:txBody>
      </p:sp>
      <p:sp>
        <p:nvSpPr>
          <p:cNvPr id="4" name="文字方塊 3"/>
          <p:cNvSpPr txBox="1"/>
          <p:nvPr/>
        </p:nvSpPr>
        <p:spPr>
          <a:xfrm>
            <a:off x="72309" y="692696"/>
            <a:ext cx="8930373" cy="4847481"/>
          </a:xfrm>
          <a:prstGeom prst="rect">
            <a:avLst/>
          </a:prstGeom>
          <a:noFill/>
        </p:spPr>
        <p:txBody>
          <a:bodyPr wrap="square" rtlCol="0">
            <a:spAutoFit/>
          </a:bodyPr>
          <a:lstStyle/>
          <a:p>
            <a:r>
              <a:rPr lang="zh-TW" altLang="en-US" sz="2400" dirty="0" smtClean="0">
                <a:latin typeface="標楷體" pitchFamily="65" charset="-120"/>
                <a:ea typeface="標楷體" pitchFamily="65" charset="-120"/>
              </a:rPr>
              <a:t>   </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二</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依據</a:t>
            </a:r>
            <a:r>
              <a:rPr lang="zh-TW" altLang="en-US" sz="2400" dirty="0">
                <a:latin typeface="標楷體" pitchFamily="65" charset="-120"/>
                <a:ea typeface="標楷體" pitchFamily="65" charset="-120"/>
              </a:rPr>
              <a:t>高級中等以下學校特殊教育推行委員會設置辦法第</a:t>
            </a:r>
            <a:r>
              <a:rPr lang="en-US" altLang="zh-TW" sz="2400" dirty="0" smtClean="0">
                <a:latin typeface="標楷體" pitchFamily="65" charset="-120"/>
                <a:ea typeface="標楷體" pitchFamily="65" charset="-120"/>
              </a:rPr>
              <a:t>3</a:t>
            </a:r>
          </a:p>
          <a:p>
            <a:r>
              <a:rPr lang="en-US" altLang="zh-TW" sz="2400" dirty="0">
                <a:latin typeface="標楷體" pitchFamily="65" charset="-120"/>
                <a:ea typeface="標楷體" pitchFamily="65" charset="-120"/>
              </a:rPr>
              <a:t> </a:t>
            </a: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條第</a:t>
            </a:r>
            <a:r>
              <a:rPr lang="en-US" altLang="zh-TW" sz="2400" dirty="0">
                <a:latin typeface="標楷體" pitchFamily="65" charset="-120"/>
                <a:ea typeface="標楷體" pitchFamily="65" charset="-120"/>
              </a:rPr>
              <a:t>4</a:t>
            </a:r>
            <a:r>
              <a:rPr lang="zh-TW" altLang="en-US" sz="2400" dirty="0">
                <a:latin typeface="標楷體" pitchFamily="65" charset="-120"/>
                <a:ea typeface="標楷體" pitchFamily="65" charset="-120"/>
              </a:rPr>
              <a:t>款特教</a:t>
            </a:r>
            <a:r>
              <a:rPr lang="zh-TW" altLang="en-US" sz="2400" dirty="0" smtClean="0">
                <a:latin typeface="標楷體" pitchFamily="65" charset="-120"/>
                <a:ea typeface="標楷體" pitchFamily="65" charset="-120"/>
              </a:rPr>
              <a:t>推行委員會</a:t>
            </a:r>
            <a:r>
              <a:rPr lang="zh-TW" altLang="en-US" sz="2400" dirty="0">
                <a:latin typeface="標楷體" pitchFamily="65" charset="-120"/>
                <a:ea typeface="標楷體" pitchFamily="65" charset="-120"/>
              </a:rPr>
              <a:t>任務應審議特殊教育學生個別</a:t>
            </a:r>
            <a:r>
              <a:rPr lang="zh-TW" altLang="en-US" sz="2400" dirty="0" smtClean="0">
                <a:latin typeface="標楷體" pitchFamily="65" charset="-120"/>
                <a:ea typeface="標楷體" pitchFamily="65" charset="-120"/>
              </a:rPr>
              <a:t>化</a:t>
            </a:r>
            <a:endParaRPr lang="en-US" altLang="zh-TW" sz="2400" dirty="0" smtClean="0">
              <a:latin typeface="標楷體" pitchFamily="65" charset="-120"/>
              <a:ea typeface="標楷體" pitchFamily="65" charset="-120"/>
            </a:endParaRPr>
          </a:p>
          <a:p>
            <a:r>
              <a:rPr lang="en-US" altLang="zh-TW" sz="2400" dirty="0">
                <a:latin typeface="標楷體" pitchFamily="65" charset="-120"/>
                <a:ea typeface="標楷體" pitchFamily="65" charset="-120"/>
              </a:rPr>
              <a:t> </a:t>
            </a: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教育計畫</a:t>
            </a:r>
            <a:r>
              <a:rPr lang="zh-TW" altLang="en-US" sz="2400" dirty="0">
                <a:latin typeface="標楷體" pitchFamily="65" charset="-120"/>
                <a:ea typeface="標楷體" pitchFamily="65" charset="-120"/>
              </a:rPr>
              <a:t>，另第</a:t>
            </a:r>
            <a:r>
              <a:rPr lang="en-US" altLang="zh-TW" sz="2400" dirty="0">
                <a:latin typeface="標楷體" pitchFamily="65" charset="-120"/>
                <a:ea typeface="標楷體" pitchFamily="65" charset="-120"/>
              </a:rPr>
              <a:t>5</a:t>
            </a:r>
            <a:r>
              <a:rPr lang="zh-TW" altLang="en-US" sz="2400" dirty="0">
                <a:latin typeface="標楷體" pitchFamily="65" charset="-120"/>
                <a:ea typeface="標楷體" pitchFamily="65" charset="-120"/>
              </a:rPr>
              <a:t>款明訂應審議</a:t>
            </a:r>
            <a:r>
              <a:rPr lang="zh-TW" altLang="en-US" sz="2400" dirty="0" smtClean="0">
                <a:latin typeface="標楷體" pitchFamily="65" charset="-120"/>
                <a:ea typeface="標楷體" pitchFamily="65" charset="-120"/>
              </a:rPr>
              <a:t>特教</a:t>
            </a:r>
            <a:r>
              <a:rPr lang="zh-TW" altLang="en-US" sz="2400" dirty="0">
                <a:latin typeface="標楷體" pitchFamily="65" charset="-120"/>
                <a:ea typeface="標楷體" pitchFamily="65" charset="-120"/>
              </a:rPr>
              <a:t>生之專業服務及</a:t>
            </a:r>
            <a:r>
              <a:rPr lang="zh-TW" altLang="en-US" sz="2400" dirty="0" smtClean="0">
                <a:latin typeface="標楷體" pitchFamily="65" charset="-120"/>
                <a:ea typeface="標楷體" pitchFamily="65" charset="-120"/>
              </a:rPr>
              <a:t>相關</a:t>
            </a:r>
            <a:endParaRPr lang="en-US" altLang="zh-TW" sz="2400" dirty="0" smtClean="0">
              <a:latin typeface="標楷體" pitchFamily="65" charset="-120"/>
              <a:ea typeface="標楷體" pitchFamily="65" charset="-120"/>
            </a:endParaRPr>
          </a:p>
          <a:p>
            <a:r>
              <a:rPr lang="en-US" altLang="zh-TW" sz="2400" dirty="0">
                <a:latin typeface="標楷體" pitchFamily="65" charset="-120"/>
                <a:ea typeface="標楷體" pitchFamily="65" charset="-120"/>
              </a:rPr>
              <a:t> </a:t>
            </a: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支持服務</a:t>
            </a:r>
            <a:r>
              <a:rPr lang="zh-TW" altLang="en-US" sz="2400" dirty="0">
                <a:latin typeface="標楷體" pitchFamily="65" charset="-120"/>
                <a:ea typeface="標楷體" pitchFamily="65" charset="-120"/>
              </a:rPr>
              <a:t>等事宜，各校對於特教生有相關專業</a:t>
            </a:r>
            <a:r>
              <a:rPr lang="zh-TW" altLang="en-US" sz="2400" dirty="0" smtClean="0">
                <a:latin typeface="標楷體" pitchFamily="65" charset="-120"/>
                <a:ea typeface="標楷體" pitchFamily="65" charset="-120"/>
              </a:rPr>
              <a:t>服務需求</a:t>
            </a:r>
            <a:r>
              <a:rPr lang="zh-TW" altLang="en-US" sz="2400" dirty="0">
                <a:latin typeface="標楷體" pitchFamily="65" charset="-120"/>
                <a:ea typeface="標楷體" pitchFamily="65" charset="-120"/>
              </a:rPr>
              <a:t>者</a:t>
            </a:r>
            <a:r>
              <a:rPr lang="zh-TW" altLang="en-US" sz="2400" dirty="0" smtClean="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r>
              <a:rPr lang="en-US" altLang="zh-TW" sz="2400" dirty="0">
                <a:latin typeface="標楷體" pitchFamily="65" charset="-120"/>
                <a:ea typeface="標楷體" pitchFamily="65" charset="-120"/>
              </a:rPr>
              <a:t> </a:t>
            </a: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應提特</a:t>
            </a:r>
            <a:r>
              <a:rPr lang="zh-TW" altLang="en-US" sz="2400" dirty="0">
                <a:latin typeface="標楷體" pitchFamily="65" charset="-120"/>
                <a:ea typeface="標楷體" pitchFamily="65" charset="-120"/>
              </a:rPr>
              <a:t>教推行委員會完成法定的申請程序</a:t>
            </a:r>
            <a:r>
              <a:rPr lang="zh-TW" altLang="en-US" sz="2400" dirty="0" smtClean="0">
                <a:latin typeface="標楷體" pitchFamily="65" charset="-120"/>
                <a:ea typeface="標楷體" pitchFamily="65" charset="-120"/>
              </a:rPr>
              <a:t>。</a:t>
            </a:r>
            <a:endParaRPr lang="en-US" altLang="zh-TW" sz="2400" dirty="0">
              <a:latin typeface="標楷體" pitchFamily="65" charset="-120"/>
              <a:ea typeface="標楷體" pitchFamily="65" charset="-120"/>
            </a:endParaRPr>
          </a:p>
          <a:p>
            <a:r>
              <a:rPr lang="zh-TW" altLang="en-US" sz="2700" dirty="0" smtClean="0">
                <a:latin typeface="標楷體" pitchFamily="65" charset="-120"/>
                <a:ea typeface="標楷體" pitchFamily="65" charset="-120"/>
              </a:rPr>
              <a:t> 五、</a:t>
            </a:r>
            <a:r>
              <a:rPr lang="zh-TW" altLang="en-US" sz="2700" dirty="0">
                <a:solidFill>
                  <a:prstClr val="black"/>
                </a:solidFill>
                <a:latin typeface="標楷體" pitchFamily="65" charset="-120"/>
                <a:ea typeface="標楷體" pitchFamily="65" charset="-120"/>
              </a:rPr>
              <a:t>依據教育部國民及學前教育署</a:t>
            </a:r>
            <a:r>
              <a:rPr lang="en-US" altLang="zh-TW" sz="2700" dirty="0">
                <a:solidFill>
                  <a:prstClr val="black"/>
                </a:solidFill>
                <a:latin typeface="標楷體" pitchFamily="65" charset="-120"/>
                <a:ea typeface="標楷體" pitchFamily="65" charset="-120"/>
              </a:rPr>
              <a:t>108</a:t>
            </a:r>
            <a:r>
              <a:rPr lang="zh-TW" altLang="en-US" sz="2700" dirty="0">
                <a:solidFill>
                  <a:prstClr val="black"/>
                </a:solidFill>
                <a:latin typeface="標楷體" pitchFamily="65" charset="-120"/>
                <a:ea typeface="標楷體" pitchFamily="65" charset="-120"/>
              </a:rPr>
              <a:t>年</a:t>
            </a:r>
            <a:r>
              <a:rPr lang="en-US" altLang="zh-TW" sz="2700" dirty="0">
                <a:solidFill>
                  <a:prstClr val="black"/>
                </a:solidFill>
                <a:latin typeface="標楷體" pitchFamily="65" charset="-120"/>
                <a:ea typeface="標楷體" pitchFamily="65" charset="-120"/>
              </a:rPr>
              <a:t>2</a:t>
            </a:r>
            <a:r>
              <a:rPr lang="zh-TW" altLang="en-US" sz="2700" dirty="0">
                <a:solidFill>
                  <a:prstClr val="black"/>
                </a:solidFill>
                <a:latin typeface="標楷體" pitchFamily="65" charset="-120"/>
                <a:ea typeface="標楷體" pitchFamily="65" charset="-120"/>
              </a:rPr>
              <a:t>月</a:t>
            </a:r>
            <a:r>
              <a:rPr lang="en-US" altLang="zh-TW" sz="2700" dirty="0">
                <a:solidFill>
                  <a:prstClr val="black"/>
                </a:solidFill>
                <a:latin typeface="標楷體" pitchFamily="65" charset="-120"/>
                <a:ea typeface="標楷體" pitchFamily="65" charset="-120"/>
              </a:rPr>
              <a:t>1</a:t>
            </a:r>
            <a:r>
              <a:rPr lang="zh-TW" altLang="en-US" sz="2700" dirty="0">
                <a:solidFill>
                  <a:prstClr val="black"/>
                </a:solidFill>
                <a:latin typeface="標楷體" pitchFamily="65" charset="-120"/>
                <a:ea typeface="標楷體" pitchFamily="65" charset="-120"/>
              </a:rPr>
              <a:t>日臺教國</a:t>
            </a:r>
            <a:r>
              <a:rPr lang="zh-TW" altLang="en-US" sz="2700" dirty="0" smtClean="0">
                <a:solidFill>
                  <a:prstClr val="black"/>
                </a:solidFill>
                <a:latin typeface="標楷體" pitchFamily="65" charset="-120"/>
                <a:ea typeface="標楷體" pitchFamily="65" charset="-120"/>
              </a:rPr>
              <a:t>署</a:t>
            </a:r>
            <a:endParaRPr lang="en-US" altLang="zh-TW" sz="2700" dirty="0" smtClean="0">
              <a:solidFill>
                <a:prstClr val="black"/>
              </a:solidFill>
              <a:latin typeface="標楷體" pitchFamily="65" charset="-120"/>
              <a:ea typeface="標楷體" pitchFamily="65" charset="-120"/>
            </a:endParaRPr>
          </a:p>
          <a:p>
            <a:r>
              <a:rPr lang="zh-TW" altLang="en-US" sz="2700" dirty="0">
                <a:solidFill>
                  <a:prstClr val="black"/>
                </a:solidFill>
                <a:latin typeface="標楷體" pitchFamily="65" charset="-120"/>
                <a:ea typeface="標楷體" pitchFamily="65" charset="-120"/>
              </a:rPr>
              <a:t> </a:t>
            </a:r>
            <a:r>
              <a:rPr lang="zh-TW" altLang="en-US" sz="2700" dirty="0" smtClean="0">
                <a:solidFill>
                  <a:prstClr val="black"/>
                </a:solidFill>
                <a:latin typeface="標楷體" pitchFamily="65" charset="-120"/>
                <a:ea typeface="標楷體" pitchFamily="65" charset="-120"/>
              </a:rPr>
              <a:t>    原</a:t>
            </a:r>
            <a:r>
              <a:rPr lang="zh-TW" altLang="en-US" sz="2700" dirty="0">
                <a:solidFill>
                  <a:prstClr val="black"/>
                </a:solidFill>
                <a:latin typeface="標楷體" pitchFamily="65" charset="-120"/>
                <a:ea typeface="標楷體" pitchFamily="65" charset="-120"/>
              </a:rPr>
              <a:t>字第</a:t>
            </a:r>
            <a:r>
              <a:rPr lang="en-US" altLang="zh-TW" sz="2700" dirty="0">
                <a:solidFill>
                  <a:prstClr val="black"/>
                </a:solidFill>
                <a:latin typeface="標楷體" pitchFamily="65" charset="-120"/>
                <a:ea typeface="標楷體" pitchFamily="65" charset="-120"/>
              </a:rPr>
              <a:t>1080012217</a:t>
            </a:r>
            <a:r>
              <a:rPr lang="zh-TW" altLang="en-US" sz="2700" dirty="0">
                <a:solidFill>
                  <a:prstClr val="black"/>
                </a:solidFill>
                <a:latin typeface="標楷體" pitchFamily="65" charset="-120"/>
                <a:ea typeface="標楷體" pitchFamily="65" charset="-120"/>
              </a:rPr>
              <a:t>號相關</a:t>
            </a:r>
            <a:r>
              <a:rPr lang="zh-TW" altLang="en-US" sz="2700" dirty="0" smtClean="0">
                <a:solidFill>
                  <a:prstClr val="black"/>
                </a:solidFill>
                <a:latin typeface="標楷體" pitchFamily="65" charset="-120"/>
                <a:ea typeface="標楷體" pitchFamily="65" charset="-120"/>
              </a:rPr>
              <a:t>專業服務</a:t>
            </a:r>
            <a:r>
              <a:rPr lang="zh-TW" altLang="en-US" sz="2700" dirty="0">
                <a:solidFill>
                  <a:prstClr val="black"/>
                </a:solidFill>
                <a:latin typeface="標楷體" pitchFamily="65" charset="-120"/>
                <a:ea typeface="標楷體" pitchFamily="65" charset="-120"/>
              </a:rPr>
              <a:t>中心</a:t>
            </a:r>
            <a:r>
              <a:rPr lang="en-US" altLang="zh-TW" sz="2700" dirty="0">
                <a:solidFill>
                  <a:prstClr val="black"/>
                </a:solidFill>
                <a:latin typeface="標楷體" pitchFamily="65" charset="-120"/>
                <a:ea typeface="標楷體" pitchFamily="65" charset="-120"/>
              </a:rPr>
              <a:t>108</a:t>
            </a:r>
            <a:r>
              <a:rPr lang="zh-TW" altLang="en-US" sz="2700" dirty="0">
                <a:solidFill>
                  <a:prstClr val="black"/>
                </a:solidFill>
                <a:latin typeface="標楷體" pitchFamily="65" charset="-120"/>
                <a:ea typeface="標楷體" pitchFamily="65" charset="-120"/>
              </a:rPr>
              <a:t>年度</a:t>
            </a:r>
            <a:r>
              <a:rPr lang="zh-TW" altLang="en-US" sz="2700" dirty="0" smtClean="0">
                <a:solidFill>
                  <a:prstClr val="black"/>
                </a:solidFill>
                <a:latin typeface="標楷體" pitchFamily="65" charset="-120"/>
                <a:ea typeface="標楷體" pitchFamily="65" charset="-120"/>
              </a:rPr>
              <a:t>第一</a:t>
            </a:r>
            <a:endParaRPr lang="en-US" altLang="zh-TW" sz="2700" dirty="0" smtClean="0">
              <a:solidFill>
                <a:prstClr val="black"/>
              </a:solidFill>
              <a:latin typeface="標楷體" pitchFamily="65" charset="-120"/>
              <a:ea typeface="標楷體" pitchFamily="65" charset="-120"/>
            </a:endParaRPr>
          </a:p>
          <a:p>
            <a:r>
              <a:rPr lang="zh-TW" altLang="en-US" sz="2700" dirty="0">
                <a:solidFill>
                  <a:prstClr val="black"/>
                </a:solidFill>
                <a:latin typeface="標楷體" pitchFamily="65" charset="-120"/>
                <a:ea typeface="標楷體" pitchFamily="65" charset="-120"/>
              </a:rPr>
              <a:t> </a:t>
            </a:r>
            <a:r>
              <a:rPr lang="zh-TW" altLang="en-US" sz="2700" dirty="0" smtClean="0">
                <a:solidFill>
                  <a:prstClr val="black"/>
                </a:solidFill>
                <a:latin typeface="標楷體" pitchFamily="65" charset="-120"/>
                <a:ea typeface="標楷體" pitchFamily="65" charset="-120"/>
              </a:rPr>
              <a:t>    次</a:t>
            </a:r>
            <a:r>
              <a:rPr lang="zh-TW" altLang="en-US" sz="2700" dirty="0">
                <a:solidFill>
                  <a:prstClr val="black"/>
                </a:solidFill>
                <a:latin typeface="標楷體" pitchFamily="65" charset="-120"/>
                <a:ea typeface="標楷體" pitchFamily="65" charset="-120"/>
              </a:rPr>
              <a:t>工作會議記錄決議各校申請各類別相關專業服務</a:t>
            </a:r>
            <a:r>
              <a:rPr lang="zh-TW" altLang="en-US" sz="2700" dirty="0" smtClean="0">
                <a:latin typeface="標楷體" pitchFamily="65" charset="-120"/>
                <a:ea typeface="標楷體" pitchFamily="65" charset="-120"/>
              </a:rPr>
              <a:t>為</a:t>
            </a:r>
            <a:endParaRPr lang="en-US" altLang="zh-TW" sz="2700" dirty="0" smtClean="0">
              <a:latin typeface="標楷體" pitchFamily="65" charset="-120"/>
              <a:ea typeface="標楷體" pitchFamily="65" charset="-120"/>
            </a:endParaRPr>
          </a:p>
          <a:p>
            <a:r>
              <a:rPr lang="zh-TW" altLang="en-US" sz="2700" dirty="0">
                <a:latin typeface="標楷體" pitchFamily="65" charset="-120"/>
                <a:ea typeface="標楷體" pitchFamily="65" charset="-120"/>
              </a:rPr>
              <a:t> </a:t>
            </a:r>
            <a:r>
              <a:rPr lang="zh-TW" altLang="en-US" sz="2700" dirty="0" smtClean="0">
                <a:latin typeface="標楷體" pitchFamily="65" charset="-120"/>
                <a:ea typeface="標楷體" pitchFamily="65" charset="-120"/>
              </a:rPr>
              <a:t>    </a:t>
            </a:r>
            <a:r>
              <a:rPr lang="en-US" altLang="zh-TW" sz="2700" dirty="0" smtClean="0">
                <a:latin typeface="標楷體" pitchFamily="65" charset="-120"/>
                <a:ea typeface="標楷體" pitchFamily="65" charset="-120"/>
              </a:rPr>
              <a:t>3</a:t>
            </a:r>
            <a:r>
              <a:rPr lang="zh-TW" altLang="en-US" sz="2700" dirty="0">
                <a:latin typeface="標楷體" pitchFamily="65" charset="-120"/>
                <a:ea typeface="標楷體" pitchFamily="65" charset="-120"/>
              </a:rPr>
              <a:t>小</a:t>
            </a:r>
            <a:r>
              <a:rPr lang="zh-TW" altLang="en-US" sz="2700" dirty="0">
                <a:solidFill>
                  <a:prstClr val="black"/>
                </a:solidFill>
                <a:latin typeface="標楷體" pitchFamily="65" charset="-120"/>
                <a:ea typeface="標楷體" pitchFamily="65" charset="-120"/>
              </a:rPr>
              <a:t>時</a:t>
            </a:r>
            <a:r>
              <a:rPr lang="zh-TW" altLang="en-US" sz="2700" dirty="0" smtClean="0">
                <a:solidFill>
                  <a:prstClr val="black"/>
                </a:solidFill>
                <a:latin typeface="標楷體" pitchFamily="65" charset="-120"/>
                <a:ea typeface="標楷體" pitchFamily="65" charset="-120"/>
              </a:rPr>
              <a:t>，</a:t>
            </a:r>
            <a:r>
              <a:rPr lang="zh-TW" altLang="en-US" sz="2700" dirty="0" smtClean="0">
                <a:solidFill>
                  <a:srgbClr val="7030A0"/>
                </a:solidFill>
                <a:latin typeface="標楷體" pitchFamily="65" charset="-120"/>
                <a:ea typeface="標楷體" pitchFamily="65" charset="-120"/>
              </a:rPr>
              <a:t>申請</a:t>
            </a:r>
            <a:r>
              <a:rPr lang="zh-TW" altLang="en-US" sz="2700" dirty="0">
                <a:solidFill>
                  <a:srgbClr val="7030A0"/>
                </a:solidFill>
                <a:latin typeface="標楷體" pitchFamily="65" charset="-120"/>
                <a:ea typeface="標楷體" pitchFamily="65" charset="-120"/>
              </a:rPr>
              <a:t>學校需檢附特推會紀錄，函文至所屬</a:t>
            </a:r>
            <a:r>
              <a:rPr lang="zh-TW" altLang="en-US" sz="2700" dirty="0" smtClean="0">
                <a:solidFill>
                  <a:srgbClr val="7030A0"/>
                </a:solidFill>
                <a:latin typeface="標楷體" pitchFamily="65" charset="-120"/>
                <a:ea typeface="標楷體" pitchFamily="65" charset="-120"/>
              </a:rPr>
              <a:t>分</a:t>
            </a:r>
            <a:endParaRPr lang="en-US" altLang="zh-TW" sz="2700" dirty="0" smtClean="0">
              <a:solidFill>
                <a:srgbClr val="7030A0"/>
              </a:solidFill>
              <a:latin typeface="標楷體" pitchFamily="65" charset="-120"/>
              <a:ea typeface="標楷體" pitchFamily="65" charset="-120"/>
            </a:endParaRPr>
          </a:p>
          <a:p>
            <a:r>
              <a:rPr lang="zh-TW" altLang="en-US" sz="2700" dirty="0">
                <a:solidFill>
                  <a:srgbClr val="7030A0"/>
                </a:solidFill>
                <a:latin typeface="標楷體" pitchFamily="65" charset="-120"/>
                <a:ea typeface="標楷體" pitchFamily="65" charset="-120"/>
              </a:rPr>
              <a:t> </a:t>
            </a:r>
            <a:r>
              <a:rPr lang="zh-TW" altLang="en-US" sz="2700" dirty="0" smtClean="0">
                <a:solidFill>
                  <a:srgbClr val="7030A0"/>
                </a:solidFill>
                <a:latin typeface="標楷體" pitchFamily="65" charset="-120"/>
                <a:ea typeface="標楷體" pitchFamily="65" charset="-120"/>
              </a:rPr>
              <a:t>    區</a:t>
            </a:r>
            <a:r>
              <a:rPr lang="zh-TW" altLang="en-US" sz="2700" dirty="0">
                <a:solidFill>
                  <a:srgbClr val="7030A0"/>
                </a:solidFill>
                <a:latin typeface="標楷體" pitchFamily="65" charset="-120"/>
                <a:ea typeface="標楷體" pitchFamily="65" charset="-120"/>
              </a:rPr>
              <a:t>學校備查；若申請個別專業服務</a:t>
            </a:r>
            <a:r>
              <a:rPr lang="zh-TW" altLang="en-US" sz="2700" dirty="0" smtClean="0">
                <a:solidFill>
                  <a:srgbClr val="7030A0"/>
                </a:solidFill>
                <a:latin typeface="標楷體" pitchFamily="65" charset="-120"/>
                <a:ea typeface="標楷體" pitchFamily="65" charset="-120"/>
              </a:rPr>
              <a:t>時數</a:t>
            </a:r>
            <a:r>
              <a:rPr lang="zh-TW" altLang="en-US" sz="2700" dirty="0">
                <a:solidFill>
                  <a:srgbClr val="7030A0"/>
                </a:solidFill>
                <a:latin typeface="標楷體" pitchFamily="65" charset="-120"/>
                <a:ea typeface="標楷體" pitchFamily="65" charset="-120"/>
              </a:rPr>
              <a:t>非</a:t>
            </a:r>
            <a:r>
              <a:rPr lang="en-US" altLang="zh-TW" sz="2700" dirty="0">
                <a:solidFill>
                  <a:srgbClr val="7030A0"/>
                </a:solidFill>
                <a:latin typeface="標楷體" pitchFamily="65" charset="-120"/>
                <a:ea typeface="標楷體" pitchFamily="65" charset="-120"/>
              </a:rPr>
              <a:t>3</a:t>
            </a:r>
            <a:r>
              <a:rPr lang="zh-TW" altLang="en-US" sz="2700" dirty="0">
                <a:solidFill>
                  <a:srgbClr val="7030A0"/>
                </a:solidFill>
                <a:latin typeface="標楷體" pitchFamily="65" charset="-120"/>
                <a:ea typeface="標楷體" pitchFamily="65" charset="-120"/>
              </a:rPr>
              <a:t>小時，</a:t>
            </a:r>
            <a:r>
              <a:rPr lang="zh-TW" altLang="en-US" sz="2700" dirty="0" smtClean="0">
                <a:solidFill>
                  <a:srgbClr val="7030A0"/>
                </a:solidFill>
                <a:latin typeface="標楷體" pitchFamily="65" charset="-120"/>
                <a:ea typeface="標楷體" pitchFamily="65" charset="-120"/>
              </a:rPr>
              <a:t>申</a:t>
            </a:r>
            <a:endParaRPr lang="en-US" altLang="zh-TW" sz="2700" dirty="0" smtClean="0">
              <a:solidFill>
                <a:srgbClr val="7030A0"/>
              </a:solidFill>
              <a:latin typeface="標楷體" pitchFamily="65" charset="-120"/>
              <a:ea typeface="標楷體" pitchFamily="65" charset="-120"/>
            </a:endParaRPr>
          </a:p>
          <a:p>
            <a:r>
              <a:rPr lang="zh-TW" altLang="en-US" sz="2700" dirty="0">
                <a:solidFill>
                  <a:srgbClr val="7030A0"/>
                </a:solidFill>
                <a:latin typeface="標楷體" pitchFamily="65" charset="-120"/>
                <a:ea typeface="標楷體" pitchFamily="65" charset="-120"/>
              </a:rPr>
              <a:t> </a:t>
            </a:r>
            <a:r>
              <a:rPr lang="zh-TW" altLang="en-US" sz="2700" dirty="0" smtClean="0">
                <a:solidFill>
                  <a:srgbClr val="7030A0"/>
                </a:solidFill>
                <a:latin typeface="標楷體" pitchFamily="65" charset="-120"/>
                <a:ea typeface="標楷體" pitchFamily="65" charset="-120"/>
              </a:rPr>
              <a:t>    請</a:t>
            </a:r>
            <a:r>
              <a:rPr lang="zh-TW" altLang="en-US" sz="2700" dirty="0">
                <a:solidFill>
                  <a:srgbClr val="7030A0"/>
                </a:solidFill>
                <a:latin typeface="標楷體" pitchFamily="65" charset="-120"/>
                <a:ea typeface="標楷體" pitchFamily="65" charset="-120"/>
              </a:rPr>
              <a:t>學校需於檢附之特推會紀錄及欲申請時</a:t>
            </a:r>
            <a:r>
              <a:rPr lang="zh-TW" altLang="en-US" sz="2700" dirty="0" smtClean="0">
                <a:solidFill>
                  <a:srgbClr val="7030A0"/>
                </a:solidFill>
                <a:latin typeface="標楷體" pitchFamily="65" charset="-120"/>
                <a:ea typeface="標楷體" pitchFamily="65" charset="-120"/>
              </a:rPr>
              <a:t>數</a:t>
            </a:r>
            <a:endParaRPr lang="en-US" altLang="zh-TW" sz="2700" dirty="0" smtClean="0">
              <a:solidFill>
                <a:srgbClr val="7030A0"/>
              </a:solidFill>
              <a:latin typeface="標楷體" pitchFamily="65" charset="-120"/>
              <a:ea typeface="標楷體" pitchFamily="65" charset="-120"/>
            </a:endParaRPr>
          </a:p>
          <a:p>
            <a:r>
              <a:rPr lang="zh-TW" altLang="en-US" sz="2700" dirty="0">
                <a:solidFill>
                  <a:srgbClr val="7030A0"/>
                </a:solidFill>
                <a:latin typeface="標楷體" pitchFamily="65" charset="-120"/>
                <a:ea typeface="標楷體" pitchFamily="65" charset="-120"/>
              </a:rPr>
              <a:t> </a:t>
            </a:r>
            <a:r>
              <a:rPr lang="zh-TW" altLang="en-US" sz="2700" dirty="0" smtClean="0">
                <a:solidFill>
                  <a:srgbClr val="7030A0"/>
                </a:solidFill>
                <a:latin typeface="標楷體" pitchFamily="65" charset="-120"/>
                <a:ea typeface="標楷體" pitchFamily="65" charset="-120"/>
              </a:rPr>
              <a:t>    並</a:t>
            </a:r>
            <a:r>
              <a:rPr lang="zh-TW" altLang="en-US" sz="2700" u="sng" dirty="0" smtClean="0">
                <a:solidFill>
                  <a:srgbClr val="FF0000"/>
                </a:solidFill>
                <a:latin typeface="標楷體" pitchFamily="65" charset="-120"/>
                <a:ea typeface="標楷體" pitchFamily="65" charset="-120"/>
              </a:rPr>
              <a:t>敘</a:t>
            </a:r>
            <a:r>
              <a:rPr lang="zh-TW" altLang="en-US" sz="2700" u="sng" dirty="0">
                <a:solidFill>
                  <a:srgbClr val="FF0000"/>
                </a:solidFill>
                <a:latin typeface="標楷體" pitchFamily="65" charset="-120"/>
                <a:ea typeface="標楷體" pitchFamily="65" charset="-120"/>
              </a:rPr>
              <a:t>明</a:t>
            </a:r>
            <a:r>
              <a:rPr lang="zh-TW" altLang="en-US" sz="2700" u="sng" dirty="0" smtClean="0">
                <a:solidFill>
                  <a:srgbClr val="FF0000"/>
                </a:solidFill>
                <a:latin typeface="標楷體" pitchFamily="65" charset="-120"/>
                <a:ea typeface="標楷體" pitchFamily="65" charset="-120"/>
              </a:rPr>
              <a:t>原因</a:t>
            </a:r>
            <a:r>
              <a:rPr lang="zh-TW" altLang="en-US" sz="2700" dirty="0">
                <a:latin typeface="標楷體" pitchFamily="65" charset="-120"/>
                <a:ea typeface="標楷體" pitchFamily="65" charset="-120"/>
              </a:rPr>
              <a:t>後</a:t>
            </a:r>
            <a:r>
              <a:rPr lang="zh-TW" altLang="en-US" sz="2700" dirty="0">
                <a:solidFill>
                  <a:prstClr val="black"/>
                </a:solidFill>
                <a:latin typeface="標楷體" pitchFamily="65" charset="-120"/>
                <a:ea typeface="標楷體" pitchFamily="65" charset="-120"/>
              </a:rPr>
              <a:t>，</a:t>
            </a:r>
            <a:r>
              <a:rPr lang="zh-TW" altLang="en-US" sz="2700" dirty="0">
                <a:solidFill>
                  <a:srgbClr val="7030A0"/>
                </a:solidFill>
                <a:latin typeface="標楷體" pitchFamily="65" charset="-120"/>
                <a:ea typeface="標楷體" pitchFamily="65" charset="-120"/>
              </a:rPr>
              <a:t>再行</a:t>
            </a:r>
            <a:r>
              <a:rPr lang="zh-TW" altLang="en-US" sz="2700" dirty="0" smtClean="0">
                <a:solidFill>
                  <a:srgbClr val="7030A0"/>
                </a:solidFill>
                <a:latin typeface="標楷體" pitchFamily="65" charset="-120"/>
                <a:ea typeface="標楷體" pitchFamily="65" charset="-120"/>
              </a:rPr>
              <a:t>函文</a:t>
            </a:r>
            <a:r>
              <a:rPr lang="zh-TW" altLang="en-US" sz="2700" dirty="0">
                <a:solidFill>
                  <a:srgbClr val="7030A0"/>
                </a:solidFill>
                <a:latin typeface="標楷體" pitchFamily="65" charset="-120"/>
                <a:ea typeface="標楷體" pitchFamily="65" charset="-120"/>
              </a:rPr>
              <a:t>至所屬分區學校備查</a:t>
            </a:r>
            <a:r>
              <a:rPr lang="zh-TW" altLang="en-US" sz="2700" dirty="0" smtClean="0">
                <a:solidFill>
                  <a:srgbClr val="7030A0"/>
                </a:solidFill>
                <a:latin typeface="標楷體" pitchFamily="65" charset="-120"/>
                <a:ea typeface="標楷體" pitchFamily="65" charset="-120"/>
              </a:rPr>
              <a:t>。</a:t>
            </a:r>
            <a:endParaRPr lang="en-US" altLang="zh-TW" sz="2700" dirty="0">
              <a:solidFill>
                <a:srgbClr val="7030A0"/>
              </a:solidFill>
              <a:latin typeface="標楷體" pitchFamily="65" charset="-120"/>
              <a:ea typeface="標楷體" pitchFamily="65" charset="-120"/>
            </a:endParaRPr>
          </a:p>
        </p:txBody>
      </p:sp>
    </p:spTree>
    <p:extLst>
      <p:ext uri="{BB962C8B-B14F-4D97-AF65-F5344CB8AC3E}">
        <p14:creationId xmlns:p14="http://schemas.microsoft.com/office/powerpoint/2010/main" val="3811868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b="1"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服務流程</a:t>
            </a:r>
            <a:endPar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563145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向下箭號 18"/>
          <p:cNvSpPr/>
          <p:nvPr/>
        </p:nvSpPr>
        <p:spPr>
          <a:xfrm>
            <a:off x="4348959" y="3827117"/>
            <a:ext cx="510139" cy="1821163"/>
          </a:xfrm>
          <a:prstGeom prst="down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向下箭號 17"/>
          <p:cNvSpPr/>
          <p:nvPr/>
        </p:nvSpPr>
        <p:spPr>
          <a:xfrm rot="10800000">
            <a:off x="5180910" y="1493519"/>
            <a:ext cx="510139" cy="1164500"/>
          </a:xfrm>
          <a:prstGeom prst="down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向下箭號 16"/>
          <p:cNvSpPr/>
          <p:nvPr/>
        </p:nvSpPr>
        <p:spPr>
          <a:xfrm rot="9000000">
            <a:off x="6165976" y="2849981"/>
            <a:ext cx="510139" cy="1164500"/>
          </a:xfrm>
          <a:prstGeom prst="down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向下箭號 15"/>
          <p:cNvSpPr/>
          <p:nvPr/>
        </p:nvSpPr>
        <p:spPr>
          <a:xfrm rot="10800000">
            <a:off x="6570652" y="4691154"/>
            <a:ext cx="510139" cy="965834"/>
          </a:xfrm>
          <a:prstGeom prst="down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向右箭號 14"/>
          <p:cNvSpPr/>
          <p:nvPr/>
        </p:nvSpPr>
        <p:spPr>
          <a:xfrm>
            <a:off x="2508396" y="5388902"/>
            <a:ext cx="5306372" cy="442762"/>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向下箭號 13"/>
          <p:cNvSpPr/>
          <p:nvPr/>
        </p:nvSpPr>
        <p:spPr>
          <a:xfrm>
            <a:off x="1834627" y="821267"/>
            <a:ext cx="529390" cy="5010397"/>
          </a:xfrm>
          <a:prstGeom prst="down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圓角矩形 3"/>
          <p:cNvSpPr/>
          <p:nvPr/>
        </p:nvSpPr>
        <p:spPr>
          <a:xfrm>
            <a:off x="1464767" y="584200"/>
            <a:ext cx="1286933" cy="9144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chemeClr val="tx1"/>
                </a:solidFill>
                <a:latin typeface="標楷體" panose="03000509000000000000" pitchFamily="65" charset="-120"/>
                <a:ea typeface="標楷體" panose="03000509000000000000" pitchFamily="65" charset="-120"/>
              </a:rPr>
              <a:t>IEP</a:t>
            </a:r>
            <a:r>
              <a:rPr lang="zh-TW" altLang="en-US" dirty="0" smtClean="0">
                <a:solidFill>
                  <a:schemeClr val="tx1"/>
                </a:solidFill>
                <a:latin typeface="標楷體" panose="03000509000000000000" pitchFamily="65" charset="-120"/>
                <a:ea typeface="標楷體" panose="03000509000000000000" pitchFamily="65" charset="-120"/>
              </a:rPr>
              <a:t>會議</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5" name="圓角矩形 4"/>
          <p:cNvSpPr/>
          <p:nvPr/>
        </p:nvSpPr>
        <p:spPr>
          <a:xfrm>
            <a:off x="1371633" y="1752871"/>
            <a:ext cx="1473200" cy="9144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特推會通過</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6" name="圓角矩形 5"/>
          <p:cNvSpPr/>
          <p:nvPr/>
        </p:nvSpPr>
        <p:spPr>
          <a:xfrm>
            <a:off x="1371633" y="2912717"/>
            <a:ext cx="1473200" cy="9144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特推會紀錄發函至分區</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7" name="圓角矩形 6"/>
          <p:cNvSpPr/>
          <p:nvPr/>
        </p:nvSpPr>
        <p:spPr>
          <a:xfrm>
            <a:off x="1371633" y="4064008"/>
            <a:ext cx="1473200" cy="9144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至特通網申請專業服務</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8" name="圓角矩形 7"/>
          <p:cNvSpPr/>
          <p:nvPr/>
        </p:nvSpPr>
        <p:spPr>
          <a:xfrm>
            <a:off x="1309309" y="5153083"/>
            <a:ext cx="1701800" cy="9144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填妥基本資料表及各類組通用轉介表</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9" name="圓角矩形 8"/>
          <p:cNvSpPr/>
          <p:nvPr/>
        </p:nvSpPr>
        <p:spPr>
          <a:xfrm>
            <a:off x="3753129" y="5153083"/>
            <a:ext cx="1701800" cy="9144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個別申請服務三小時</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10" name="圓角矩形 9"/>
          <p:cNvSpPr/>
          <p:nvPr/>
        </p:nvSpPr>
        <p:spPr>
          <a:xfrm>
            <a:off x="6112968" y="5136865"/>
            <a:ext cx="1701800" cy="9144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rgbClr val="FF0000"/>
                </a:solidFill>
                <a:latin typeface="標楷體" panose="03000509000000000000" pitchFamily="65" charset="-120"/>
                <a:ea typeface="標楷體" panose="03000509000000000000" pitchFamily="65" charset="-120"/>
              </a:rPr>
              <a:t>確實仍有需求</a:t>
            </a:r>
            <a:endParaRPr lang="en-US" altLang="zh-TW" dirty="0" smtClean="0">
              <a:solidFill>
                <a:srgbClr val="FF0000"/>
              </a:solidFill>
              <a:latin typeface="標楷體" panose="03000509000000000000" pitchFamily="65" charset="-120"/>
              <a:ea typeface="標楷體" panose="03000509000000000000" pitchFamily="65" charset="-120"/>
            </a:endParaRPr>
          </a:p>
          <a:p>
            <a:pPr algn="ctr"/>
            <a:r>
              <a:rPr lang="zh-TW" altLang="en-US" dirty="0" smtClean="0">
                <a:solidFill>
                  <a:srgbClr val="FF0000"/>
                </a:solidFill>
                <a:latin typeface="標楷體" panose="03000509000000000000" pitchFamily="65" charset="-120"/>
                <a:ea typeface="標楷體" panose="03000509000000000000" pitchFamily="65" charset="-120"/>
              </a:rPr>
              <a:t>四</a:t>
            </a:r>
            <a:r>
              <a:rPr lang="zh-TW" altLang="en-US" dirty="0" smtClean="0">
                <a:solidFill>
                  <a:schemeClr val="tx1"/>
                </a:solidFill>
                <a:latin typeface="標楷體" panose="03000509000000000000" pitchFamily="65" charset="-120"/>
                <a:ea typeface="標楷體" panose="03000509000000000000" pitchFamily="65" charset="-120"/>
              </a:rPr>
              <a:t>至</a:t>
            </a:r>
            <a:r>
              <a:rPr lang="zh-TW" altLang="en-US" dirty="0" smtClean="0">
                <a:solidFill>
                  <a:srgbClr val="FF0000"/>
                </a:solidFill>
                <a:latin typeface="標楷體" panose="03000509000000000000" pitchFamily="65" charset="-120"/>
                <a:ea typeface="標楷體" panose="03000509000000000000" pitchFamily="65" charset="-120"/>
              </a:rPr>
              <a:t>六</a:t>
            </a:r>
            <a:r>
              <a:rPr lang="zh-TW" altLang="en-US" dirty="0" smtClean="0">
                <a:solidFill>
                  <a:schemeClr val="tx1"/>
                </a:solidFill>
                <a:latin typeface="標楷體" panose="03000509000000000000" pitchFamily="65" charset="-120"/>
                <a:ea typeface="標楷體" panose="03000509000000000000" pitchFamily="65" charset="-120"/>
              </a:rPr>
              <a:t>小時</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11" name="圓角矩形 10"/>
          <p:cNvSpPr/>
          <p:nvPr/>
        </p:nvSpPr>
        <p:spPr>
          <a:xfrm>
            <a:off x="4604029" y="579120"/>
            <a:ext cx="1701800" cy="9144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派案</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12" name="圓角矩形 11"/>
          <p:cNvSpPr/>
          <p:nvPr/>
        </p:nvSpPr>
        <p:spPr>
          <a:xfrm>
            <a:off x="4604029" y="1998317"/>
            <a:ext cx="1701800" cy="9144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a:solidFill>
                  <a:schemeClr val="tx1"/>
                </a:solidFill>
                <a:latin typeface="標楷體" panose="03000509000000000000" pitchFamily="65" charset="-120"/>
                <a:ea typeface="標楷體" panose="03000509000000000000" pitchFamily="65" charset="-120"/>
              </a:rPr>
              <a:t>聘任治療師</a:t>
            </a:r>
          </a:p>
        </p:txBody>
      </p:sp>
      <p:sp>
        <p:nvSpPr>
          <p:cNvPr id="13" name="圓角矩形 12"/>
          <p:cNvSpPr/>
          <p:nvPr/>
        </p:nvSpPr>
        <p:spPr>
          <a:xfrm>
            <a:off x="5802107" y="3823298"/>
            <a:ext cx="1701800" cy="914400"/>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tx1"/>
                </a:solidFill>
                <a:latin typeface="標楷體" panose="03000509000000000000" pitchFamily="65" charset="-120"/>
                <a:ea typeface="標楷體" panose="03000509000000000000" pitchFamily="65" charset="-120"/>
              </a:rPr>
              <a:t>分區審核通過</a:t>
            </a:r>
            <a:endParaRPr lang="zh-TW" altLang="en-US" dirty="0">
              <a:solidFill>
                <a:schemeClr val="tx1"/>
              </a:solidFill>
              <a:latin typeface="標楷體" panose="03000509000000000000" pitchFamily="65" charset="-120"/>
              <a:ea typeface="標楷體" panose="03000509000000000000" pitchFamily="65" charset="-120"/>
            </a:endParaRPr>
          </a:p>
        </p:txBody>
      </p:sp>
      <p:sp>
        <p:nvSpPr>
          <p:cNvPr id="20" name="向下箭號 19"/>
          <p:cNvSpPr/>
          <p:nvPr/>
        </p:nvSpPr>
        <p:spPr>
          <a:xfrm rot="12600000">
            <a:off x="4586661" y="2922541"/>
            <a:ext cx="510139" cy="1164500"/>
          </a:xfrm>
          <a:prstGeom prst="down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400741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b="1" dirty="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申請</a:t>
            </a:r>
            <a:r>
              <a:rPr lang="zh-TW" altLang="en-US" b="1" dirty="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」專團服務</a:t>
            </a:r>
            <a:r>
              <a:rPr lang="zh-TW" altLang="en-US" b="1" dirty="0">
                <a:solidFill>
                  <a:srgbClr val="FF00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重要時程 </a:t>
            </a:r>
          </a:p>
        </p:txBody>
      </p:sp>
      <p:sp>
        <p:nvSpPr>
          <p:cNvPr id="3" name="內容版面配置區 2"/>
          <p:cNvSpPr>
            <a:spLocks noGrp="1"/>
          </p:cNvSpPr>
          <p:nvPr>
            <p:ph idx="1"/>
          </p:nvPr>
        </p:nvSpPr>
        <p:spPr>
          <a:xfrm>
            <a:off x="628649" y="1461406"/>
            <a:ext cx="8443162" cy="4816929"/>
          </a:xfrm>
        </p:spPr>
        <p:txBody>
          <a:bodyPr>
            <a:normAutofit/>
          </a:bodyPr>
          <a:lstStyle/>
          <a:p>
            <a:pPr marL="0" indent="0">
              <a:spcBef>
                <a:spcPts val="1800"/>
              </a:spcBef>
              <a:buNone/>
            </a:pPr>
            <a:r>
              <a:rPr lang="zh-TW" altLang="en-US" dirty="0" smtClean="0">
                <a:latin typeface="標楷體" panose="03000509000000000000" pitchFamily="65" charset="-120"/>
                <a:ea typeface="標楷體" panose="03000509000000000000" pitchFamily="65" charset="-120"/>
              </a:rPr>
              <a:t>一、學年</a:t>
            </a:r>
            <a:r>
              <a:rPr lang="zh-TW" altLang="en-US" b="1" dirty="0">
                <a:solidFill>
                  <a:srgbClr val="FF0000"/>
                </a:solidFill>
                <a:latin typeface="標楷體" panose="03000509000000000000" pitchFamily="65" charset="-120"/>
                <a:ea typeface="標楷體" panose="03000509000000000000" pitchFamily="65" charset="-120"/>
              </a:rPr>
              <a:t>上學期 </a:t>
            </a:r>
          </a:p>
          <a:p>
            <a:pPr marL="717550" lvl="1" indent="0">
              <a:spcBef>
                <a:spcPts val="600"/>
              </a:spcBef>
              <a:buNone/>
            </a:pPr>
            <a:r>
              <a:rPr lang="zh-TW" altLang="en-US" dirty="0" smtClean="0">
                <a:latin typeface="標楷體" panose="03000509000000000000" pitchFamily="65" charset="-120"/>
                <a:ea typeface="標楷體" panose="03000509000000000000" pitchFamily="65" charset="-120"/>
              </a:rPr>
              <a:t>舊生：</a:t>
            </a:r>
            <a:r>
              <a:rPr lang="en-US" altLang="zh-TW" dirty="0" smtClean="0">
                <a:latin typeface="標楷體" panose="03000509000000000000" pitchFamily="65" charset="-120"/>
                <a:ea typeface="標楷體" panose="03000509000000000000" pitchFamily="65" charset="-120"/>
              </a:rPr>
              <a:t>08/02</a:t>
            </a:r>
            <a:r>
              <a:rPr lang="zh-TW" altLang="en-US"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9/07</a:t>
            </a:r>
          </a:p>
          <a:p>
            <a:pPr marL="717550" lvl="1" indent="0">
              <a:spcBef>
                <a:spcPts val="600"/>
              </a:spcBef>
              <a:buNone/>
            </a:pPr>
            <a:r>
              <a:rPr lang="zh-TW" altLang="en-US" dirty="0" smtClean="0">
                <a:latin typeface="標楷體" panose="03000509000000000000" pitchFamily="65" charset="-120"/>
                <a:ea typeface="標楷體" panose="03000509000000000000" pitchFamily="65" charset="-120"/>
              </a:rPr>
              <a:t>新生：</a:t>
            </a:r>
            <a:r>
              <a:rPr lang="en-US" altLang="zh-TW" dirty="0" smtClean="0">
                <a:latin typeface="標楷體" panose="03000509000000000000" pitchFamily="65" charset="-120"/>
                <a:ea typeface="標楷體" panose="03000509000000000000" pitchFamily="65" charset="-120"/>
              </a:rPr>
              <a:t>09/08</a:t>
            </a:r>
            <a:r>
              <a:rPr lang="zh-TW" altLang="en-US"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9/30</a:t>
            </a:r>
          </a:p>
          <a:p>
            <a:pPr marL="0" indent="0">
              <a:lnSpc>
                <a:spcPct val="100000"/>
              </a:lnSpc>
              <a:spcBef>
                <a:spcPts val="1800"/>
              </a:spcBef>
              <a:buNone/>
            </a:pPr>
            <a:r>
              <a:rPr lang="zh-TW" altLang="en-US" dirty="0" smtClean="0">
                <a:latin typeface="標楷體" panose="03000509000000000000" pitchFamily="65" charset="-120"/>
                <a:ea typeface="標楷體" panose="03000509000000000000" pitchFamily="65" charset="-120"/>
              </a:rPr>
              <a:t>二、學年</a:t>
            </a:r>
            <a:r>
              <a:rPr lang="zh-TW" altLang="en-US" b="1" dirty="0" smtClean="0">
                <a:solidFill>
                  <a:srgbClr val="FF0000"/>
                </a:solidFill>
                <a:latin typeface="標楷體" panose="03000509000000000000" pitchFamily="65" charset="-120"/>
                <a:ea typeface="標楷體" panose="03000509000000000000" pitchFamily="65" charset="-120"/>
              </a:rPr>
              <a:t>下學期 </a:t>
            </a:r>
          </a:p>
          <a:p>
            <a:pPr marL="717550" lvl="1" indent="0">
              <a:spcBef>
                <a:spcPts val="600"/>
              </a:spcBef>
              <a:buNone/>
            </a:pPr>
            <a:r>
              <a:rPr lang="en-US" altLang="zh-TW" dirty="0" smtClean="0">
                <a:latin typeface="標楷體" panose="03000509000000000000" pitchFamily="65" charset="-120"/>
                <a:ea typeface="標楷體" panose="03000509000000000000" pitchFamily="65" charset="-120"/>
              </a:rPr>
              <a:t>1/02</a:t>
            </a:r>
            <a:r>
              <a:rPr lang="zh-TW" altLang="en-US" dirty="0" smtClean="0">
                <a:latin typeface="標楷體" panose="03000509000000000000" pitchFamily="65" charset="-120"/>
                <a:ea typeface="標楷體" panose="03000509000000000000" pitchFamily="65" charset="-120"/>
              </a:rPr>
              <a:t>～</a:t>
            </a:r>
            <a:r>
              <a:rPr lang="en-US" altLang="zh-TW" dirty="0" smtClean="0">
                <a:latin typeface="標楷體" panose="03000509000000000000" pitchFamily="65" charset="-120"/>
                <a:ea typeface="標楷體" panose="03000509000000000000" pitchFamily="65" charset="-120"/>
              </a:rPr>
              <a:t>2/15</a:t>
            </a:r>
            <a:r>
              <a:rPr lang="zh-TW" altLang="en-US" dirty="0" smtClean="0">
                <a:latin typeface="標楷體" panose="03000509000000000000" pitchFamily="65" charset="-120"/>
                <a:ea typeface="標楷體" panose="03000509000000000000" pitchFamily="65" charset="-120"/>
              </a:rPr>
              <a:t>申請</a:t>
            </a:r>
            <a:r>
              <a:rPr lang="en-US" altLang="zh-TW" dirty="0" smtClean="0">
                <a:latin typeface="標楷體" panose="03000509000000000000" pitchFamily="65" charset="-120"/>
                <a:ea typeface="標楷體" panose="03000509000000000000" pitchFamily="65" charset="-120"/>
              </a:rPr>
              <a:t> </a:t>
            </a:r>
          </a:p>
          <a:p>
            <a:pPr marL="804863" indent="-804863">
              <a:spcBef>
                <a:spcPts val="1800"/>
              </a:spcBef>
              <a:buNone/>
            </a:pPr>
            <a:r>
              <a:rPr lang="zh-TW" altLang="en-US" dirty="0" smtClean="0">
                <a:latin typeface="標楷體" panose="03000509000000000000" pitchFamily="65" charset="-120"/>
                <a:ea typeface="標楷體" panose="03000509000000000000" pitchFamily="65" charset="-120"/>
              </a:rPr>
              <a:t>三、學校端</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於特教通報網詳細填寫</a:t>
            </a:r>
            <a:r>
              <a:rPr lang="zh-TW" altLang="en-US" dirty="0" smtClean="0">
                <a:solidFill>
                  <a:srgbClr val="FF0000"/>
                </a:solidFill>
                <a:latin typeface="標楷體" panose="03000509000000000000" pitchFamily="65" charset="-120"/>
                <a:ea typeface="標楷體" panose="03000509000000000000" pitchFamily="65" charset="-120"/>
              </a:rPr>
              <a:t>學生</a:t>
            </a:r>
            <a:r>
              <a:rPr lang="zh-TW" altLang="en-US" dirty="0">
                <a:solidFill>
                  <a:srgbClr val="FF0000"/>
                </a:solidFill>
                <a:latin typeface="標楷體" panose="03000509000000000000" pitchFamily="65" charset="-120"/>
                <a:ea typeface="標楷體" panose="03000509000000000000" pitchFamily="65" charset="-120"/>
              </a:rPr>
              <a:t>基本資料</a:t>
            </a:r>
            <a:r>
              <a:rPr lang="zh-TW" altLang="en-US" dirty="0" smtClean="0">
                <a:solidFill>
                  <a:srgbClr val="FF0000"/>
                </a:solidFill>
                <a:latin typeface="標楷體" panose="03000509000000000000" pitchFamily="65" charset="-120"/>
                <a:ea typeface="標楷體" panose="03000509000000000000" pitchFamily="65" charset="-120"/>
              </a:rPr>
              <a:t>表</a:t>
            </a:r>
            <a:r>
              <a:rPr lang="zh-TW" altLang="en-US" dirty="0" smtClean="0">
                <a:latin typeface="標楷體" panose="03000509000000000000" pitchFamily="65" charset="-120"/>
                <a:ea typeface="標楷體" panose="03000509000000000000" pitchFamily="65" charset="-120"/>
              </a:rPr>
              <a:t>及</a:t>
            </a:r>
            <a:r>
              <a:rPr lang="zh-TW" altLang="en-US" dirty="0" smtClean="0">
                <a:solidFill>
                  <a:srgbClr val="FF0000"/>
                </a:solidFill>
                <a:latin typeface="標楷體" panose="03000509000000000000" pitchFamily="65" charset="-120"/>
                <a:ea typeface="標楷體" panose="03000509000000000000" pitchFamily="65" charset="-120"/>
              </a:rPr>
              <a:t>各類組通用轉介表</a:t>
            </a:r>
            <a:r>
              <a:rPr lang="zh-TW" altLang="en-US" dirty="0">
                <a:latin typeface="標楷體" panose="03000509000000000000" pitchFamily="65" charset="-120"/>
                <a:ea typeface="標楷體" panose="03000509000000000000" pitchFamily="65" charset="-120"/>
              </a:rPr>
              <a:t>。</a:t>
            </a:r>
            <a:r>
              <a:rPr lang="zh-TW" altLang="en-US" dirty="0" smtClean="0">
                <a:solidFill>
                  <a:srgbClr val="FF0000"/>
                </a:solidFill>
                <a:latin typeface="標楷體" panose="03000509000000000000" pitchFamily="65" charset="-120"/>
                <a:ea typeface="標楷體" panose="03000509000000000000" pitchFamily="65" charset="-120"/>
              </a:rPr>
              <a:t> </a:t>
            </a:r>
            <a:endParaRPr lang="zh-TW" altLang="en-US"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2720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黑板创意手绘教师说课PPT模板</Template>
  <TotalTime>1494</TotalTime>
  <Words>3388</Words>
  <Application>Microsoft Office PowerPoint</Application>
  <PresentationFormat>如螢幕大小 (4:3)</PresentationFormat>
  <Paragraphs>292</Paragraphs>
  <Slides>41</Slides>
  <Notes>0</Notes>
  <HiddenSlides>0</HiddenSlides>
  <MMClips>0</MMClips>
  <ScaleCrop>false</ScaleCrop>
  <HeadingPairs>
    <vt:vector size="4" baseType="variant">
      <vt:variant>
        <vt:lpstr>佈景主題</vt:lpstr>
      </vt:variant>
      <vt:variant>
        <vt:i4>1</vt:i4>
      </vt:variant>
      <vt:variant>
        <vt:lpstr>投影片標題</vt:lpstr>
      </vt:variant>
      <vt:variant>
        <vt:i4>41</vt:i4>
      </vt:variant>
    </vt:vector>
  </HeadingPairs>
  <TitlesOfParts>
    <vt:vector size="42" baseType="lpstr">
      <vt:lpstr>Office 佈景主題</vt:lpstr>
      <vt:lpstr>高級中等學校 身心障礙學生 相關專業服務始業輔導</vt:lpstr>
      <vt:lpstr>緣起</vt:lpstr>
      <vt:lpstr>目的</vt:lpstr>
      <vt:lpstr>分區工作要項</vt:lpstr>
      <vt:lpstr>提醒事項</vt:lpstr>
      <vt:lpstr>提醒事項</vt:lpstr>
      <vt:lpstr>服務流程</vt:lpstr>
      <vt:lpstr>PowerPoint 簡報</vt:lpstr>
      <vt:lpstr>「申請」專團服務重要時程 </vt:lpstr>
      <vt:lpstr>PowerPoint 簡報</vt:lpstr>
      <vt:lpstr>相關專業服務</vt:lpstr>
      <vt:lpstr>相關專業服務以間接服務為主</vt:lpstr>
      <vt:lpstr>相關專業服務模式</vt:lpstr>
      <vt:lpstr>專業團隊組成</vt:lpstr>
      <vt:lpstr>相關專業人員</vt:lpstr>
      <vt:lpstr>團隊成員的角色和參與</vt:lpstr>
      <vt:lpstr>相關專業團隊服務</vt:lpstr>
      <vt:lpstr>專業服務</vt:lpstr>
      <vt:lpstr>分區可提供相關專業人員類型</vt:lpstr>
      <vt:lpstr>相關專業人員專業服務重點</vt:lpstr>
      <vt:lpstr>物理治療師服務重點</vt:lpstr>
      <vt:lpstr>PowerPoint 簡報</vt:lpstr>
      <vt:lpstr>三、教師可以轉介哪些學生給物理治療師？</vt:lpstr>
      <vt:lpstr>職能治療師服務重點</vt:lpstr>
      <vt:lpstr>PowerPoint 簡報</vt:lpstr>
      <vt:lpstr>PowerPoint 簡報</vt:lpstr>
      <vt:lpstr>三、教師可以轉介哪些學生給職能治療師？</vt:lpstr>
      <vt:lpstr>語言治療師服務重點</vt:lpstr>
      <vt:lpstr>PowerPoint 簡報</vt:lpstr>
      <vt:lpstr>三、教師可以轉介哪些學生給語言治療師？</vt:lpstr>
      <vt:lpstr>PowerPoint 簡報</vt:lpstr>
      <vt:lpstr>PowerPoint 簡報</vt:lpstr>
      <vt:lpstr>臨床心理師服務重點</vt:lpstr>
      <vt:lpstr>教師可以轉介哪些學生給臨床心理師？</vt:lpstr>
      <vt:lpstr>心理治療注意事項</vt:lpstr>
      <vt:lpstr>PowerPoint 簡報</vt:lpstr>
      <vt:lpstr>社會工作師服務重點</vt:lpstr>
      <vt:lpstr>PowerPoint 簡報</vt:lpstr>
      <vt:lpstr>什麼狀況需要社會工作師的協助？</vt:lpstr>
      <vt:lpstr>PowerPoint 簡報</vt:lpstr>
      <vt:lpstr>敬請指教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高中職身心障礙學生 相關專業服務始業輔導</dc:title>
  <dc:creator>OT-Spring</dc:creator>
  <cp:lastModifiedBy>user</cp:lastModifiedBy>
  <cp:revision>127</cp:revision>
  <cp:lastPrinted>2019-08-14T03:52:49Z</cp:lastPrinted>
  <dcterms:created xsi:type="dcterms:W3CDTF">2017-08-19T02:02:00Z</dcterms:created>
  <dcterms:modified xsi:type="dcterms:W3CDTF">2023-08-08T01:51:14Z</dcterms:modified>
</cp:coreProperties>
</file>